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21"/>
  </p:notesMasterIdLst>
  <p:handoutMasterIdLst>
    <p:handoutMasterId r:id="rId22"/>
  </p:handoutMasterIdLst>
  <p:sldIdLst>
    <p:sldId id="256" r:id="rId2"/>
    <p:sldId id="298" r:id="rId3"/>
    <p:sldId id="299" r:id="rId4"/>
    <p:sldId id="266" r:id="rId5"/>
    <p:sldId id="297" r:id="rId6"/>
    <p:sldId id="296" r:id="rId7"/>
    <p:sldId id="278" r:id="rId8"/>
    <p:sldId id="284" r:id="rId9"/>
    <p:sldId id="286" r:id="rId10"/>
    <p:sldId id="289" r:id="rId11"/>
    <p:sldId id="285" r:id="rId12"/>
    <p:sldId id="287" r:id="rId13"/>
    <p:sldId id="288" r:id="rId14"/>
    <p:sldId id="291" r:id="rId15"/>
    <p:sldId id="294" r:id="rId16"/>
    <p:sldId id="301" r:id="rId17"/>
    <p:sldId id="295" r:id="rId18"/>
    <p:sldId id="292" r:id="rId19"/>
    <p:sldId id="300" r:id="rId20"/>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6911"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7457" autoAdjust="0"/>
  </p:normalViewPr>
  <p:slideViewPr>
    <p:cSldViewPr snapToGrid="0">
      <p:cViewPr varScale="1">
        <p:scale>
          <a:sx n="156" d="100"/>
          <a:sy n="156" d="100"/>
        </p:scale>
        <p:origin x="424" y="96"/>
      </p:cViewPr>
      <p:guideLst>
        <p:guide orient="horz" pos="2160"/>
        <p:guide pos="6911"/>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snapToGrid="0">
      <p:cViewPr varScale="1">
        <p:scale>
          <a:sx n="119" d="100"/>
          <a:sy n="119" d="100"/>
        </p:scale>
        <p:origin x="4936" y="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128FCA9C-FF92-4024-BDEC-A6D3B663DC09}" type="datetimeFigureOut">
              <a:rPr lang="en-US"/>
              <a:t>3/25/2026</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772AB877-E7B1-4681-847E-D0918612832B}" type="datetimeFigureOut">
              <a:rPr lang="en-US"/>
              <a:t>3/25/2026</a:t>
            </a:fld>
            <a:endParaRPr/>
          </a:p>
        </p:txBody>
      </p:sp>
      <p:sp>
        <p:nvSpPr>
          <p:cNvPr id="4" name="Slide Image Placeholder 3"/>
          <p:cNvSpPr>
            <a:spLocks noGrp="1" noRot="1" noChangeAspect="1"/>
          </p:cNvSpPr>
          <p:nvPr>
            <p:ph type="sldImg" idx="2"/>
          </p:nvPr>
        </p:nvSpPr>
        <p:spPr>
          <a:xfrm>
            <a:off x="1722438" y="696913"/>
            <a:ext cx="3565525" cy="2006600"/>
          </a:xfrm>
          <a:prstGeom prst="rect">
            <a:avLst/>
          </a:prstGeom>
          <a:noFill/>
          <a:ln w="12700">
            <a:solidFill>
              <a:prstClr val="black"/>
            </a:solidFill>
          </a:ln>
        </p:spPr>
        <p:txBody>
          <a:bodyPr vert="horz" lIns="93164" tIns="46582" rIns="93164" bIns="46582" rtlCol="0" anchor="ctr"/>
          <a:lstStyle/>
          <a:p>
            <a:endParaRPr/>
          </a:p>
        </p:txBody>
      </p:sp>
      <p:sp>
        <p:nvSpPr>
          <p:cNvPr id="5" name="Notes Placeholder 4"/>
          <p:cNvSpPr>
            <a:spLocks noGrp="1"/>
          </p:cNvSpPr>
          <p:nvPr>
            <p:ph type="body" sz="quarter" idx="3"/>
          </p:nvPr>
        </p:nvSpPr>
        <p:spPr>
          <a:xfrm>
            <a:off x="701040" y="2935106"/>
            <a:ext cx="5608320" cy="5664064"/>
          </a:xfrm>
          <a:prstGeom prst="rect">
            <a:avLst/>
          </a:prstGeom>
        </p:spPr>
        <p:txBody>
          <a:bodyPr vert="horz" lIns="93164" tIns="46582" rIns="93164" bIns="46582"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spcAft>
        <a:spcPts val="600"/>
      </a:spcAft>
      <a:defRPr sz="12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2pPr>
    <a:lvl3pPr marL="914400" algn="l" defTabSz="914400" rtl="0" eaLnBrk="1" latinLnBrk="0" hangingPunct="1">
      <a:spcAft>
        <a:spcPts val="600"/>
      </a:spcAft>
      <a:defRPr sz="12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3pPr>
    <a:lvl4pPr marL="1371600" algn="l" defTabSz="914400" rtl="0" eaLnBrk="1" latinLnBrk="0" hangingPunct="1">
      <a:spcAft>
        <a:spcPts val="600"/>
      </a:spcAft>
      <a:defRPr sz="12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4pPr>
    <a:lvl5pPr marL="1828800" algn="l" defTabSz="914400" rtl="0" eaLnBrk="1" latinLnBrk="0" hangingPunct="1">
      <a:spcAft>
        <a:spcPts val="600"/>
      </a:spcAft>
      <a:defRPr sz="12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1570226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“Epideictic speeches, then, have two aspects: blame and praise.” (pp. 21–23)</a:t>
            </a:r>
          </a:p>
        </p:txBody>
      </p:sp>
      <p:sp>
        <p:nvSpPr>
          <p:cNvPr id="4" name="Slide Number Placeholder 3"/>
          <p:cNvSpPr>
            <a:spLocks noGrp="1"/>
          </p:cNvSpPr>
          <p:nvPr>
            <p:ph type="sldNum" sz="quarter" idx="5"/>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387695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speech can acquire sweetness if we relate examples that get our point across, while selecting the most pleasant stories for the listeners to learn.” (p. 197)</a:t>
            </a:r>
          </a:p>
          <a:p>
            <a:r>
              <a:rPr lang="en-US" dirty="0"/>
              <a:t>“Herodotus’ Histories are also full of sweet narratives, which add every kind of pleasure to the writing, not only because of the novel storytelling, but also because of the particular type of exposition — style we can employ that is neither rough nor full of periods and logical arguments (</a:t>
            </a:r>
            <a:r>
              <a:rPr lang="en-US" dirty="0" err="1"/>
              <a:t>enthymēmata</a:t>
            </a:r>
            <a:r>
              <a:rPr lang="en-US" dirty="0"/>
              <a:t>)5 but rather plainer and simpler….” (pp. 199–201)</a:t>
            </a:r>
          </a:p>
        </p:txBody>
      </p:sp>
      <p:sp>
        <p:nvSpPr>
          <p:cNvPr id="4" name="Slide Number Placeholder 3"/>
          <p:cNvSpPr>
            <a:spLocks noGrp="1"/>
          </p:cNvSpPr>
          <p:nvPr>
            <p:ph type="sldNum" sz="quarter" idx="5"/>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2696534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31337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1812750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1432607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2288623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3545064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3406523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18</a:t>
            </a:fld>
            <a:endParaRPr lang="en-US"/>
          </a:p>
        </p:txBody>
      </p:sp>
    </p:spTree>
    <p:extLst>
      <p:ext uri="{BB962C8B-B14F-4D97-AF65-F5344CB8AC3E}">
        <p14:creationId xmlns:p14="http://schemas.microsoft.com/office/powerpoint/2010/main" val="3267347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19</a:t>
            </a:fld>
            <a:endParaRPr lang="en-US"/>
          </a:p>
        </p:txBody>
      </p:sp>
    </p:spTree>
    <p:extLst>
      <p:ext uri="{BB962C8B-B14F-4D97-AF65-F5344CB8AC3E}">
        <p14:creationId xmlns:p14="http://schemas.microsoft.com/office/powerpoint/2010/main" val="328727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30594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3150806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2790704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375949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praise as a delivery system for </a:t>
            </a:r>
            <a:r>
              <a:rPr lang="en-US" i="1" dirty="0"/>
              <a:t>stealthy</a:t>
            </a:r>
            <a:r>
              <a:rPr lang="en-US" dirty="0"/>
              <a:t> criticism of Lucian’s tyrant killer.</a:t>
            </a:r>
          </a:p>
        </p:txBody>
      </p:sp>
      <p:sp>
        <p:nvSpPr>
          <p:cNvPr id="4" name="Slide Number Placeholder 3"/>
          <p:cNvSpPr>
            <a:spLocks noGrp="1"/>
          </p:cNvSpPr>
          <p:nvPr>
            <p:ph type="sldNum" sz="quarter" idx="5"/>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139309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4000711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Menander Rhetor 1.2. “Epideictic speeches, then, have two aspects: blame and praise. For we consider the demonstrations (</a:t>
            </a:r>
            <a:r>
              <a:rPr lang="en-US" dirty="0" err="1"/>
              <a:t>epideixeis</a:t>
            </a:r>
            <a:r>
              <a:rPr lang="en-US" dirty="0"/>
              <a:t>) of public speeches composed by men called sophists to be an exercise (</a:t>
            </a:r>
            <a:r>
              <a:rPr lang="en-US" dirty="0" err="1"/>
              <a:t>meletē</a:t>
            </a:r>
            <a:r>
              <a:rPr lang="en-US" dirty="0"/>
              <a:t>) for real cases, not an actual epideictic speech (</a:t>
            </a:r>
            <a:r>
              <a:rPr lang="en-US" dirty="0" err="1"/>
              <a:t>epideixis</a:t>
            </a:r>
            <a:r>
              <a:rPr lang="en-US" dirty="0"/>
              <a:t>).” (yet sophists would regularly call </a:t>
            </a:r>
            <a:r>
              <a:rPr lang="en-US" i="1" dirty="0"/>
              <a:t>any</a:t>
            </a:r>
            <a:r>
              <a:rPr lang="en-US" i="0" dirty="0"/>
              <a:t> speech performance an </a:t>
            </a:r>
            <a:r>
              <a:rPr lang="en-US" i="0" dirty="0" err="1"/>
              <a:t>epideixis</a:t>
            </a:r>
            <a:r>
              <a:rPr lang="en-US" i="0" dirty="0"/>
              <a:t>)</a:t>
            </a:r>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3567689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“Epideictic speeches, then, have two aspects: blame and praise.” (pp. 21–23)</a:t>
            </a:r>
          </a:p>
          <a:p>
            <a:r>
              <a:rPr lang="en-US" dirty="0"/>
              <a:t>“The speech can acquire sweetness if we relate examples that get our point across, while selecting the most pleasant stories for the listeners to learn.” (p. 197)</a:t>
            </a:r>
          </a:p>
          <a:p>
            <a:r>
              <a:rPr lang="en-US" dirty="0"/>
              <a:t>“Herodotus’ Histories are also full of sweet narratives, which add every kind of pleasure to the writing, not only because of the novel storytelling, but also because of the particular type of exposition — style we can employ that is neither rough nor full of periods and logical arguments (</a:t>
            </a:r>
            <a:r>
              <a:rPr lang="en-US" dirty="0" err="1"/>
              <a:t>enthymēmata</a:t>
            </a:r>
            <a:r>
              <a:rPr lang="en-US" dirty="0"/>
              <a:t>)5 but rather plainer and simpler….” (pp. 199–201)</a:t>
            </a:r>
          </a:p>
        </p:txBody>
      </p:sp>
      <p:sp>
        <p:nvSpPr>
          <p:cNvPr id="4" name="Slide Number Placeholder 3"/>
          <p:cNvSpPr>
            <a:spLocks noGrp="1"/>
          </p:cNvSpPr>
          <p:nvPr>
            <p:ph type="sldNum" sz="quarter" idx="5"/>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2816684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5" name="Rectangle 4"/>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6B40AF0D-5B44-4B75-9D96-9ABB01FA2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8" name="Rectangle 7">
            <a:extLst>
              <a:ext uri="{FF2B5EF4-FFF2-40B4-BE49-F238E27FC236}">
                <a16:creationId xmlns:a16="http://schemas.microsoft.com/office/drawing/2014/main" id="{F4253DC7-E1B1-4645-A9C5-59692F4F8209}"/>
              </a:ext>
            </a:extLst>
          </p:cNvPr>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AA864F87-9334-4E05-B36B-D4CEB08D53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1" name="Rectangle 10">
            <a:extLst>
              <a:ext uri="{FF2B5EF4-FFF2-40B4-BE49-F238E27FC236}">
                <a16:creationId xmlns:a16="http://schemas.microsoft.com/office/drawing/2014/main" id="{E36C2890-2A71-4B21-B619-53ED66D6943D}"/>
              </a:ext>
            </a:extLst>
          </p:cNvPr>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6880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Athletics and agōn</a:t>
            </a:r>
            <a:endParaRPr lang="en-US" dirty="0"/>
          </a:p>
        </p:txBody>
      </p:sp>
      <p:sp>
        <p:nvSpPr>
          <p:cNvPr id="4" name="Date Placeholder 3"/>
          <p:cNvSpPr>
            <a:spLocks noGrp="1"/>
          </p:cNvSpPr>
          <p:nvPr>
            <p:ph type="dt" sz="half" idx="10"/>
          </p:nvPr>
        </p:nvSpPr>
        <p:spPr/>
        <p:txBody>
          <a:bodyPr/>
          <a:lstStyle/>
          <a:p>
            <a:r>
              <a:rPr lang="en-US"/>
              <a:t>9-feb</a:t>
            </a: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19347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Athletics and agōn</a:t>
            </a:r>
            <a:endParaRPr lang="en-US" dirty="0"/>
          </a:p>
        </p:txBody>
      </p:sp>
      <p:sp>
        <p:nvSpPr>
          <p:cNvPr id="4" name="Date Placeholder 3"/>
          <p:cNvSpPr>
            <a:spLocks noGrp="1"/>
          </p:cNvSpPr>
          <p:nvPr>
            <p:ph type="dt" sz="half" idx="10"/>
          </p:nvPr>
        </p:nvSpPr>
        <p:spPr/>
        <p:txBody>
          <a:bodyPr/>
          <a:lstStyle/>
          <a:p>
            <a:r>
              <a:rPr lang="en-US"/>
              <a:t>9-feb</a:t>
            </a: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22288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4" name="Picture 3">
            <a:extLst>
              <a:ext uri="{FF2B5EF4-FFF2-40B4-BE49-F238E27FC236}">
                <a16:creationId xmlns:a16="http://schemas.microsoft.com/office/drawing/2014/main" id="{F0ABB30C-6164-4BCE-81E8-F643579C6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5" name="Rectangle 4">
            <a:extLst>
              <a:ext uri="{FF2B5EF4-FFF2-40B4-BE49-F238E27FC236}">
                <a16:creationId xmlns:a16="http://schemas.microsoft.com/office/drawing/2014/main" id="{5B5E1F8E-5484-45CB-8186-8C2F96BA766C}"/>
              </a:ext>
            </a:extLst>
          </p:cNvPr>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1253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47379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100000">
                <a:schemeClr val="accent1">
                  <a:lumMod val="30000"/>
                  <a:lumOff val="70000"/>
                </a:schemeClr>
              </a:gs>
            </a:gsLst>
            <a:lin ang="10800000" scaled="1"/>
          </a:gradFill>
        </p:spPr>
        <p:txBody>
          <a:bodyPr/>
          <a:lstStyle/>
          <a:p>
            <a:r>
              <a:rPr lang="en-US"/>
              <a:t>Click to edit Master title style</a:t>
            </a:r>
            <a:endParaRPr/>
          </a:p>
        </p:txBody>
      </p:sp>
      <p:sp>
        <p:nvSpPr>
          <p:cNvPr id="3" name="Content Placeholder 2"/>
          <p:cNvSpPr>
            <a:spLocks noGrp="1"/>
          </p:cNvSpPr>
          <p:nvPr>
            <p:ph idx="1" hasCustomPrompt="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11"/>
          </p:nvPr>
        </p:nvSpPr>
        <p:spPr/>
        <p:txBody>
          <a:bodyPr/>
          <a:lstStyle/>
          <a:p>
            <a:r>
              <a:rPr lang="en-US"/>
              <a:t>Athletics and agōn</a:t>
            </a:r>
            <a:endParaRPr lang="en-US" dirty="0"/>
          </a:p>
        </p:txBody>
      </p:sp>
      <p:sp>
        <p:nvSpPr>
          <p:cNvPr id="4" name="Date Placeholder 3"/>
          <p:cNvSpPr>
            <a:spLocks noGrp="1"/>
          </p:cNvSpPr>
          <p:nvPr>
            <p:ph type="dt" sz="half" idx="10"/>
          </p:nvPr>
        </p:nvSpPr>
        <p:spPr/>
        <p:txBody>
          <a:bodyPr/>
          <a:lstStyle/>
          <a:p>
            <a:r>
              <a:rPr lang="en-US"/>
              <a:t>9-feb</a:t>
            </a: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59470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a:t>Click to edit Master title style</a:t>
            </a:r>
            <a:endParaRPr dirty="0"/>
          </a:p>
        </p:txBody>
      </p:sp>
      <p:sp>
        <p:nvSpPr>
          <p:cNvPr id="3" name="Text Placeholder 2"/>
          <p:cNvSpPr>
            <a:spLocks noGrp="1"/>
          </p:cNvSpPr>
          <p:nvPr>
            <p:ph type="body" idx="1"/>
          </p:nvPr>
        </p:nvSpPr>
        <p:spPr>
          <a:xfrm>
            <a:off x="1213150" y="3742277"/>
            <a:ext cx="9758063" cy="1142999"/>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2895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Athletics and agōn</a:t>
            </a:r>
            <a:endParaRPr lang="en-US" dirty="0"/>
          </a:p>
        </p:txBody>
      </p:sp>
      <p:sp>
        <p:nvSpPr>
          <p:cNvPr id="5" name="Date Placeholder 4"/>
          <p:cNvSpPr>
            <a:spLocks noGrp="1"/>
          </p:cNvSpPr>
          <p:nvPr>
            <p:ph type="dt" sz="half" idx="10"/>
          </p:nvPr>
        </p:nvSpPr>
        <p:spPr/>
        <p:txBody>
          <a:bodyPr/>
          <a:lstStyle/>
          <a:p>
            <a:r>
              <a:rPr lang="en-US"/>
              <a:t>9-feb</a:t>
            </a: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cxnSp>
        <p:nvCxnSpPr>
          <p:cNvPr id="8" name="Straight Connector 7"/>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2012" y="1828800"/>
            <a:ext cx="1" cy="2878667"/>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16EE98A-B801-44B4-A831-520329F6D792}"/>
              </a:ext>
            </a:extLst>
          </p:cNvPr>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3206A0-ED7D-47EB-9567-E7B6FEDBAE7B}"/>
              </a:ext>
            </a:extLst>
          </p:cNvPr>
          <p:cNvCxnSpPr/>
          <p:nvPr userDrawn="1"/>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Athletics and agōn</a:t>
            </a:r>
            <a:endParaRPr lang="en-US" dirty="0"/>
          </a:p>
        </p:txBody>
      </p:sp>
      <p:sp>
        <p:nvSpPr>
          <p:cNvPr id="7" name="Date Placeholder 6"/>
          <p:cNvSpPr>
            <a:spLocks noGrp="1"/>
          </p:cNvSpPr>
          <p:nvPr>
            <p:ph type="dt" sz="half" idx="10"/>
          </p:nvPr>
        </p:nvSpPr>
        <p:spPr/>
        <p:txBody>
          <a:bodyPr/>
          <a:lstStyle/>
          <a:p>
            <a:r>
              <a:rPr lang="en-US"/>
              <a:t>9-feb</a:t>
            </a:r>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90648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lgn="ctr">
              <a:defRPr/>
            </a:lvl1pPr>
          </a:lstStyle>
          <a:p>
            <a:r>
              <a:rPr lang="en-US"/>
              <a:t>Click to edit Master title style</a:t>
            </a:r>
            <a:endParaRPr dirty="0"/>
          </a:p>
        </p:txBody>
      </p:sp>
    </p:spTree>
    <p:extLst>
      <p:ext uri="{BB962C8B-B14F-4D97-AF65-F5344CB8AC3E}">
        <p14:creationId xmlns:p14="http://schemas.microsoft.com/office/powerpoint/2010/main" val="347773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03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Athletics and agōn</a:t>
            </a:r>
            <a:endParaRPr lang="en-US" dirty="0"/>
          </a:p>
        </p:txBody>
      </p:sp>
      <p:sp>
        <p:nvSpPr>
          <p:cNvPr id="5" name="Date Placeholder 4"/>
          <p:cNvSpPr>
            <a:spLocks noGrp="1"/>
          </p:cNvSpPr>
          <p:nvPr>
            <p:ph type="dt" sz="half" idx="10"/>
          </p:nvPr>
        </p:nvSpPr>
        <p:spPr/>
        <p:txBody>
          <a:bodyPr/>
          <a:lstStyle/>
          <a:p>
            <a:r>
              <a:rPr lang="en-US"/>
              <a:t>9-feb</a:t>
            </a: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77767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Athletics and agōn</a:t>
            </a:r>
            <a:endParaRPr lang="en-US" dirty="0"/>
          </a:p>
        </p:txBody>
      </p:sp>
      <p:sp>
        <p:nvSpPr>
          <p:cNvPr id="5" name="Date Placeholder 4"/>
          <p:cNvSpPr>
            <a:spLocks noGrp="1"/>
          </p:cNvSpPr>
          <p:nvPr>
            <p:ph type="dt" sz="half" idx="10"/>
          </p:nvPr>
        </p:nvSpPr>
        <p:spPr/>
        <p:txBody>
          <a:bodyPr/>
          <a:lstStyle/>
          <a:p>
            <a:r>
              <a:rPr lang="en-US"/>
              <a:t>9-feb</a:t>
            </a: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84811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gradFill flip="none" rotWithShape="1">
            <a:gsLst>
              <a:gs pos="0">
                <a:schemeClr val="accent1">
                  <a:lumMod val="5000"/>
                  <a:lumOff val="95000"/>
                </a:schemeClr>
              </a:gs>
              <a:gs pos="100000">
                <a:schemeClr val="accent1">
                  <a:lumMod val="30000"/>
                  <a:lumOff val="70000"/>
                </a:schemeClr>
              </a:gs>
            </a:gsLst>
            <a:lin ang="10800000" scaled="1"/>
            <a:tileRect/>
          </a:gradFill>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none" baseline="0">
                <a:solidFill>
                  <a:schemeClr val="tx1"/>
                </a:solidFill>
              </a:defRPr>
            </a:lvl1pPr>
          </a:lstStyle>
          <a:p>
            <a:r>
              <a:rPr lang="en-US"/>
              <a:t>Athletics and agōn</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r>
              <a:rPr lang="en-US"/>
              <a:t>9-feb</a:t>
            </a: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20756960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4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youtube.com/watch?v=PmckCrZhrOw&amp;t=60s" TargetMode="External"/><Relationship Id="rId4" Type="http://schemas.openxmlformats.org/officeDocument/2006/relationships/hyperlink" Target="https://youtu.be/PmckCrZhrOw?si=MXShUXdSd9ZVTeiV&amp;t=6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p:nvPr/>
        </p:nvSpPr>
        <p:spPr>
          <a:xfrm>
            <a:off x="3921559" y="423382"/>
            <a:ext cx="7818120" cy="1051560"/>
          </a:xfrm>
          <a:prstGeom prst="rect">
            <a:avLst/>
          </a:prstGeom>
          <a:solidFill>
            <a:schemeClr val="bg1">
              <a:alpha val="54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sz="2400" dirty="0"/>
          </a:p>
        </p:txBody>
      </p:sp>
      <p:sp>
        <p:nvSpPr>
          <p:cNvPr id="3" name="Title 1"/>
          <p:cNvSpPr txBox="1">
            <a:spLocks noGrp="1"/>
          </p:cNvSpPr>
          <p:nvPr>
            <p:ph type="title" idx="4294967295"/>
          </p:nvPr>
        </p:nvSpPr>
        <p:spPr>
          <a:xfrm>
            <a:off x="4015312" y="515197"/>
            <a:ext cx="7630615" cy="867930"/>
          </a:xfrm>
          <a:prstGeom prst="rect">
            <a:avLst/>
          </a:prstGeom>
          <a:solidFill>
            <a:srgbClr val="00B0F0">
              <a:alpha val="81000"/>
            </a:srgbClr>
          </a:solidFill>
          <a:ln>
            <a:noFill/>
            <a:prstDash/>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500" normalizeH="0" baseline="0" noProof="0" dirty="0">
                <a:ln>
                  <a:noFill/>
                </a:ln>
                <a:solidFill>
                  <a:schemeClr val="bg1"/>
                </a:solidFill>
                <a:effectLst/>
                <a:uLnTx/>
                <a:uFillTx/>
                <a:latin typeface="+mj-lt"/>
                <a:ea typeface="+mj-ea"/>
                <a:cs typeface="+mj-cs"/>
              </a:rPr>
              <a:t>Praise </a:t>
            </a:r>
            <a:r>
              <a:rPr kumimoji="0" lang="en-US" sz="2800" b="1" i="1" u="none" strike="noStrike" kern="1200" cap="none" spc="500" normalizeH="0" baseline="0" noProof="0" dirty="0">
                <a:ln>
                  <a:noFill/>
                </a:ln>
                <a:solidFill>
                  <a:schemeClr val="bg1"/>
                </a:solidFill>
                <a:effectLst/>
                <a:uLnTx/>
                <a:uFillTx/>
                <a:latin typeface="+mj-lt"/>
                <a:ea typeface="+mj-ea"/>
                <a:cs typeface="+mj-cs"/>
              </a:rPr>
              <a:t>and</a:t>
            </a:r>
            <a:r>
              <a:rPr kumimoji="0" lang="en-US" sz="2800" b="1" u="none" strike="noStrike" kern="1200" cap="none" spc="500" normalizeH="0" baseline="0" noProof="0" dirty="0">
                <a:ln>
                  <a:noFill/>
                </a:ln>
                <a:solidFill>
                  <a:schemeClr val="bg1"/>
                </a:solidFill>
                <a:effectLst/>
                <a:uLnTx/>
                <a:uFillTx/>
                <a:latin typeface="+mj-lt"/>
                <a:ea typeface="+mj-ea"/>
                <a:cs typeface="+mj-cs"/>
              </a:rPr>
              <a:t> Blame?</a:t>
            </a:r>
            <a:br>
              <a:rPr kumimoji="0" lang="en-US" sz="2800" b="1" i="0" u="none" strike="noStrike" kern="1200" cap="none" spc="500" normalizeH="0" baseline="0" noProof="0" dirty="0">
                <a:ln>
                  <a:noFill/>
                </a:ln>
                <a:solidFill>
                  <a:schemeClr val="bg1"/>
                </a:solidFill>
                <a:effectLst/>
                <a:uLnTx/>
                <a:uFillTx/>
                <a:latin typeface="+mj-lt"/>
                <a:ea typeface="+mj-ea"/>
                <a:cs typeface="+mj-cs"/>
              </a:rPr>
            </a:br>
            <a:r>
              <a:rPr kumimoji="0" lang="en-US" sz="2800" b="0" i="0" u="none" strike="noStrike" kern="1200" cap="none" spc="500" normalizeH="0" baseline="0" noProof="0" dirty="0">
                <a:ln>
                  <a:noFill/>
                </a:ln>
                <a:solidFill>
                  <a:schemeClr val="bg1"/>
                </a:solidFill>
                <a:effectLst/>
                <a:uLnTx/>
                <a:uFillTx/>
                <a:latin typeface="+mj-lt"/>
                <a:ea typeface="+mj-ea"/>
                <a:cs typeface="+mj-cs"/>
              </a:rPr>
              <a:t>Encomium and Figured Rhetoric</a:t>
            </a:r>
          </a:p>
        </p:txBody>
      </p:sp>
    </p:spTree>
    <p:extLst>
      <p:ext uri="{BB962C8B-B14F-4D97-AF65-F5344CB8AC3E}">
        <p14:creationId xmlns:p14="http://schemas.microsoft.com/office/powerpoint/2010/main" val="177729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3FBB-6B18-4A21-B020-44141233FFB0}"/>
              </a:ext>
            </a:extLst>
          </p:cNvPr>
          <p:cNvSpPr>
            <a:spLocks noGrp="1"/>
          </p:cNvSpPr>
          <p:nvPr>
            <p:ph type="title"/>
          </p:nvPr>
        </p:nvSpPr>
        <p:spPr>
          <a:xfrm>
            <a:off x="1217614" y="274638"/>
            <a:ext cx="9753600" cy="1325562"/>
          </a:xfrm>
        </p:spPr>
        <p:txBody>
          <a:bodyPr/>
          <a:lstStyle/>
          <a:p>
            <a:r>
              <a:rPr lang="en-US" dirty="0"/>
              <a:t>… on Epideictic 2</a:t>
            </a:r>
          </a:p>
        </p:txBody>
      </p:sp>
      <p:sp>
        <p:nvSpPr>
          <p:cNvPr id="3" name="Content Placeholder 2">
            <a:extLst>
              <a:ext uri="{FF2B5EF4-FFF2-40B4-BE49-F238E27FC236}">
                <a16:creationId xmlns:a16="http://schemas.microsoft.com/office/drawing/2014/main" id="{4E0F8D13-E681-4427-8313-496C680E12B1}"/>
              </a:ext>
            </a:extLst>
          </p:cNvPr>
          <p:cNvSpPr>
            <a:spLocks noGrp="1"/>
          </p:cNvSpPr>
          <p:nvPr>
            <p:ph idx="1"/>
          </p:nvPr>
        </p:nvSpPr>
        <p:spPr>
          <a:xfrm>
            <a:off x="1217614" y="1828800"/>
            <a:ext cx="9753600" cy="4343400"/>
          </a:xfrm>
        </p:spPr>
        <p:txBody>
          <a:bodyPr>
            <a:normAutofit lnSpcReduction="10000"/>
          </a:bodyPr>
          <a:lstStyle/>
          <a:p>
            <a:r>
              <a:rPr lang="en-US" dirty="0"/>
              <a:t>Two aspects: blame and praise. (pp. 21–23)</a:t>
            </a:r>
          </a:p>
          <a:p>
            <a:r>
              <a:rPr lang="en-US" dirty="0"/>
              <a:t>Praise of emperors (p. 139)</a:t>
            </a:r>
          </a:p>
          <a:p>
            <a:pPr lvl="1"/>
            <a:r>
              <a:rPr lang="en-US" dirty="0"/>
              <a:t>“… you must base your composition on qualities acknowledged to be good”</a:t>
            </a:r>
          </a:p>
          <a:p>
            <a:pPr lvl="1"/>
            <a:r>
              <a:rPr lang="en-US" dirty="0"/>
              <a:t>“In it you should obviously derive your introduction … by noting how difficult it is to undertake and by claiming that you are engaged in a contest (</a:t>
            </a:r>
            <a:r>
              <a:rPr lang="en-US" i="1" dirty="0" err="1"/>
              <a:t>agōn</a:t>
            </a:r>
            <a:r>
              <a:rPr lang="en-US" dirty="0"/>
              <a:t>) by no means easy to win”</a:t>
            </a:r>
          </a:p>
        </p:txBody>
      </p:sp>
    </p:spTree>
    <p:extLst>
      <p:ext uri="{BB962C8B-B14F-4D97-AF65-F5344CB8AC3E}">
        <p14:creationId xmlns:p14="http://schemas.microsoft.com/office/powerpoint/2010/main" val="165933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C1E3-ACB3-46A9-A3A7-D93C1C71691D}"/>
              </a:ext>
            </a:extLst>
          </p:cNvPr>
          <p:cNvSpPr>
            <a:spLocks noGrp="1"/>
          </p:cNvSpPr>
          <p:nvPr>
            <p:ph type="title"/>
          </p:nvPr>
        </p:nvSpPr>
        <p:spPr/>
        <p:txBody>
          <a:bodyPr/>
          <a:lstStyle/>
          <a:p>
            <a:r>
              <a:rPr lang="en-US" dirty="0"/>
              <a:t>… on </a:t>
            </a:r>
            <a:r>
              <a:rPr lang="en-US" i="1" dirty="0"/>
              <a:t>laliai</a:t>
            </a:r>
            <a:r>
              <a:rPr lang="en-US" dirty="0"/>
              <a:t> (“talks”) 1</a:t>
            </a:r>
          </a:p>
        </p:txBody>
      </p:sp>
      <p:sp>
        <p:nvSpPr>
          <p:cNvPr id="3" name="Content Placeholder 2">
            <a:extLst>
              <a:ext uri="{FF2B5EF4-FFF2-40B4-BE49-F238E27FC236}">
                <a16:creationId xmlns:a16="http://schemas.microsoft.com/office/drawing/2014/main" id="{76F148BC-05C0-4339-A4C6-6454AF202BB0}"/>
              </a:ext>
            </a:extLst>
          </p:cNvPr>
          <p:cNvSpPr>
            <a:spLocks noGrp="1"/>
          </p:cNvSpPr>
          <p:nvPr>
            <p:ph idx="1"/>
          </p:nvPr>
        </p:nvSpPr>
        <p:spPr/>
        <p:txBody>
          <a:bodyPr/>
          <a:lstStyle/>
          <a:p>
            <a:pPr marL="45720" indent="0">
              <a:buNone/>
            </a:pPr>
            <a:r>
              <a:rPr lang="en-US" dirty="0"/>
              <a:t>“The genre of the talk (</a:t>
            </a:r>
            <a:r>
              <a:rPr lang="en-US" i="1" dirty="0" err="1"/>
              <a:t>lalia</a:t>
            </a:r>
            <a:r>
              <a:rPr lang="en-US" dirty="0"/>
              <a:t>) is especially useful…. It naturally falls under two branches of rhetoric, the deliberative and the epideictic.” (p. 195)</a:t>
            </a:r>
          </a:p>
        </p:txBody>
      </p:sp>
    </p:spTree>
    <p:extLst>
      <p:ext uri="{BB962C8B-B14F-4D97-AF65-F5344CB8AC3E}">
        <p14:creationId xmlns:p14="http://schemas.microsoft.com/office/powerpoint/2010/main" val="253324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EB2D7-3BFC-4D47-887C-BE76100436F8}"/>
              </a:ext>
            </a:extLst>
          </p:cNvPr>
          <p:cNvSpPr>
            <a:spLocks noGrp="1"/>
          </p:cNvSpPr>
          <p:nvPr>
            <p:ph type="title"/>
          </p:nvPr>
        </p:nvSpPr>
        <p:spPr/>
        <p:txBody>
          <a:bodyPr/>
          <a:lstStyle/>
          <a:p>
            <a:r>
              <a:rPr lang="en-US" dirty="0"/>
              <a:t>… on </a:t>
            </a:r>
            <a:r>
              <a:rPr lang="en-US" i="1" dirty="0"/>
              <a:t>laliai</a:t>
            </a:r>
            <a:r>
              <a:rPr lang="en-US" dirty="0"/>
              <a:t> (“talks”) 2</a:t>
            </a:r>
          </a:p>
        </p:txBody>
      </p:sp>
      <p:sp>
        <p:nvSpPr>
          <p:cNvPr id="3" name="Content Placeholder 2">
            <a:extLst>
              <a:ext uri="{FF2B5EF4-FFF2-40B4-BE49-F238E27FC236}">
                <a16:creationId xmlns:a16="http://schemas.microsoft.com/office/drawing/2014/main" id="{B600763F-05A8-4C7A-B713-E2B30EE3007E}"/>
              </a:ext>
            </a:extLst>
          </p:cNvPr>
          <p:cNvSpPr>
            <a:spLocks noGrp="1"/>
          </p:cNvSpPr>
          <p:nvPr>
            <p:ph idx="1"/>
          </p:nvPr>
        </p:nvSpPr>
        <p:spPr/>
        <p:txBody>
          <a:bodyPr>
            <a:normAutofit/>
          </a:bodyPr>
          <a:lstStyle/>
          <a:p>
            <a:r>
              <a:rPr lang="en-US" dirty="0"/>
              <a:t>Dreams, mythical framing, etc. (pp. 199–201)</a:t>
            </a:r>
          </a:p>
          <a:p>
            <a:r>
              <a:rPr lang="en-US" dirty="0"/>
              <a:t>Criticism and censure</a:t>
            </a:r>
          </a:p>
          <a:p>
            <a:pPr lvl="1"/>
            <a:r>
              <a:rPr lang="en-US" dirty="0"/>
              <a:t>Targeting anonymous persons (pp. 201–203)</a:t>
            </a:r>
          </a:p>
          <a:p>
            <a:r>
              <a:rPr lang="en-US" dirty="0"/>
              <a:t>Buttering up the audience </a:t>
            </a:r>
            <a:r>
              <a:rPr lang="en-US" sz="2400" dirty="0"/>
              <a:t>(c</a:t>
            </a:r>
            <a:r>
              <a:rPr lang="en-US" sz="2400" i="1" dirty="0"/>
              <a:t>aptatio benevolentiae</a:t>
            </a:r>
            <a:r>
              <a:rPr lang="en-US" sz="2400" dirty="0"/>
              <a:t>)</a:t>
            </a:r>
            <a:endParaRPr lang="en-US" dirty="0"/>
          </a:p>
          <a:p>
            <a:pPr lvl="1"/>
            <a:r>
              <a:rPr lang="en-US" dirty="0"/>
              <a:t>“… express your own pleasure … when you accept [your audience] as discerning listeners….” (p. 201)</a:t>
            </a:r>
          </a:p>
        </p:txBody>
      </p:sp>
    </p:spTree>
    <p:extLst>
      <p:ext uri="{BB962C8B-B14F-4D97-AF65-F5344CB8AC3E}">
        <p14:creationId xmlns:p14="http://schemas.microsoft.com/office/powerpoint/2010/main" val="296721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F5FF8-7544-4B39-89B5-5C39E83A6E62}"/>
              </a:ext>
            </a:extLst>
          </p:cNvPr>
          <p:cNvSpPr>
            <a:spLocks noGrp="1"/>
          </p:cNvSpPr>
          <p:nvPr>
            <p:ph type="title"/>
          </p:nvPr>
        </p:nvSpPr>
        <p:spPr/>
        <p:txBody>
          <a:bodyPr/>
          <a:lstStyle/>
          <a:p>
            <a:r>
              <a:rPr lang="en-US" dirty="0"/>
              <a:t>… on </a:t>
            </a:r>
            <a:r>
              <a:rPr lang="en-US" i="1" dirty="0"/>
              <a:t>laliai</a:t>
            </a:r>
            <a:r>
              <a:rPr lang="en-US" dirty="0"/>
              <a:t> (“talks”) 3</a:t>
            </a:r>
          </a:p>
        </p:txBody>
      </p:sp>
      <p:sp>
        <p:nvSpPr>
          <p:cNvPr id="3" name="Content Placeholder 2">
            <a:extLst>
              <a:ext uri="{FF2B5EF4-FFF2-40B4-BE49-F238E27FC236}">
                <a16:creationId xmlns:a16="http://schemas.microsoft.com/office/drawing/2014/main" id="{5BFD3DCD-68AB-4C43-A30A-1CDC99EE4EAA}"/>
              </a:ext>
            </a:extLst>
          </p:cNvPr>
          <p:cNvSpPr>
            <a:spLocks noGrp="1"/>
          </p:cNvSpPr>
          <p:nvPr>
            <p:ph idx="1"/>
          </p:nvPr>
        </p:nvSpPr>
        <p:spPr/>
        <p:txBody>
          <a:bodyPr/>
          <a:lstStyle/>
          <a:p>
            <a:pPr marL="45720" indent="0">
              <a:buNone/>
            </a:pPr>
            <a:r>
              <a:rPr lang="en-US" dirty="0"/>
              <a:t>“As a general rule, … we can say everything we wish to express without adhering to any systematic order, but as it occurs to us. Nonetheless, one must aim for the right moment to make each point and understand what is advantageous to put first and what second.” (p. 205)</a:t>
            </a:r>
          </a:p>
        </p:txBody>
      </p:sp>
    </p:spTree>
    <p:extLst>
      <p:ext uri="{BB962C8B-B14F-4D97-AF65-F5344CB8AC3E}">
        <p14:creationId xmlns:p14="http://schemas.microsoft.com/office/powerpoint/2010/main" val="224190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65C0-90D5-483B-9571-CF422D1F69C6}"/>
              </a:ext>
            </a:extLst>
          </p:cNvPr>
          <p:cNvSpPr>
            <a:spLocks noGrp="1"/>
          </p:cNvSpPr>
          <p:nvPr>
            <p:ph type="title"/>
          </p:nvPr>
        </p:nvSpPr>
        <p:spPr/>
        <p:txBody>
          <a:bodyPr/>
          <a:lstStyle/>
          <a:p>
            <a:r>
              <a:rPr lang="en-US" dirty="0"/>
              <a:t>Pseudo-Dionysius on Addresses</a:t>
            </a:r>
          </a:p>
        </p:txBody>
      </p:sp>
      <p:sp>
        <p:nvSpPr>
          <p:cNvPr id="3" name="Content Placeholder 2">
            <a:extLst>
              <a:ext uri="{FF2B5EF4-FFF2-40B4-BE49-F238E27FC236}">
                <a16:creationId xmlns:a16="http://schemas.microsoft.com/office/drawing/2014/main" id="{93C8EDBF-596F-4BAE-AB86-37703BE47464}"/>
              </a:ext>
            </a:extLst>
          </p:cNvPr>
          <p:cNvSpPr>
            <a:spLocks noGrp="1"/>
          </p:cNvSpPr>
          <p:nvPr>
            <p:ph idx="1"/>
          </p:nvPr>
        </p:nvSpPr>
        <p:spPr/>
        <p:txBody>
          <a:bodyPr>
            <a:normAutofit fontScale="92500"/>
          </a:bodyPr>
          <a:lstStyle/>
          <a:p>
            <a:r>
              <a:rPr lang="en-US" dirty="0"/>
              <a:t>Affability (“greeting those whom you meet”)</a:t>
            </a:r>
          </a:p>
          <a:p>
            <a:pPr lvl="1"/>
            <a:r>
              <a:rPr lang="en-US" dirty="0"/>
              <a:t>“by such means we may make [persons in authority] more friendly to us” (p. 407, cf. </a:t>
            </a:r>
            <a:r>
              <a:rPr lang="en-US" i="1" dirty="0"/>
              <a:t>captatio benevolentiae</a:t>
            </a:r>
            <a:r>
              <a:rPr lang="en-US" dirty="0"/>
              <a:t>)</a:t>
            </a:r>
          </a:p>
          <a:p>
            <a:r>
              <a:rPr lang="en-US" dirty="0"/>
              <a:t>Praise topics</a:t>
            </a:r>
          </a:p>
          <a:p>
            <a:pPr lvl="1"/>
            <a:r>
              <a:rPr lang="en-US" dirty="0"/>
              <a:t>Birth, nature, upbringing</a:t>
            </a:r>
          </a:p>
          <a:p>
            <a:r>
              <a:rPr lang="en-US" dirty="0"/>
              <a:t>“… cite exemplary figures … showing that [the honoree] surpasses them (p. 411)</a:t>
            </a:r>
          </a:p>
        </p:txBody>
      </p:sp>
    </p:spTree>
    <p:extLst>
      <p:ext uri="{BB962C8B-B14F-4D97-AF65-F5344CB8AC3E}">
        <p14:creationId xmlns:p14="http://schemas.microsoft.com/office/powerpoint/2010/main" val="411936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36DE6-32EF-4A94-BB71-9402DBB664D5}"/>
              </a:ext>
            </a:extLst>
          </p:cNvPr>
          <p:cNvSpPr>
            <a:spLocks noGrp="1"/>
          </p:cNvSpPr>
          <p:nvPr>
            <p:ph type="title"/>
          </p:nvPr>
        </p:nvSpPr>
        <p:spPr/>
        <p:txBody>
          <a:bodyPr/>
          <a:lstStyle/>
          <a:p>
            <a:r>
              <a:rPr lang="en-US" dirty="0"/>
              <a:t>Take a Hint</a:t>
            </a:r>
          </a:p>
        </p:txBody>
      </p:sp>
      <p:sp>
        <p:nvSpPr>
          <p:cNvPr id="3" name="Text Placeholder 2">
            <a:extLst>
              <a:ext uri="{FF2B5EF4-FFF2-40B4-BE49-F238E27FC236}">
                <a16:creationId xmlns:a16="http://schemas.microsoft.com/office/drawing/2014/main" id="{9602FE35-7B83-4D95-8AA4-4E4E3F5D0467}"/>
              </a:ext>
            </a:extLst>
          </p:cNvPr>
          <p:cNvSpPr>
            <a:spLocks noGrp="1"/>
          </p:cNvSpPr>
          <p:nvPr>
            <p:ph type="body" idx="1"/>
          </p:nvPr>
        </p:nvSpPr>
        <p:spPr/>
        <p:txBody>
          <a:bodyPr/>
          <a:lstStyle/>
          <a:p>
            <a:r>
              <a:rPr lang="en-US" dirty="0"/>
              <a:t>The Art of Figured Rhetoric</a:t>
            </a:r>
          </a:p>
        </p:txBody>
      </p:sp>
    </p:spTree>
    <p:extLst>
      <p:ext uri="{BB962C8B-B14F-4D97-AF65-F5344CB8AC3E}">
        <p14:creationId xmlns:p14="http://schemas.microsoft.com/office/powerpoint/2010/main" val="97941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5A9-A543-47AF-8608-299374812B3B}"/>
              </a:ext>
            </a:extLst>
          </p:cNvPr>
          <p:cNvSpPr>
            <a:spLocks noGrp="1"/>
          </p:cNvSpPr>
          <p:nvPr>
            <p:ph type="title"/>
          </p:nvPr>
        </p:nvSpPr>
        <p:spPr>
          <a:xfrm>
            <a:off x="1217614" y="274638"/>
            <a:ext cx="9753600" cy="1325562"/>
          </a:xfrm>
        </p:spPr>
        <p:txBody>
          <a:bodyPr/>
          <a:lstStyle/>
          <a:p>
            <a:r>
              <a:rPr lang="en-US" dirty="0"/>
              <a:t>Etymological Note</a:t>
            </a:r>
          </a:p>
        </p:txBody>
      </p:sp>
      <p:sp>
        <p:nvSpPr>
          <p:cNvPr id="3" name="Content Placeholder 2">
            <a:extLst>
              <a:ext uri="{FF2B5EF4-FFF2-40B4-BE49-F238E27FC236}">
                <a16:creationId xmlns:a16="http://schemas.microsoft.com/office/drawing/2014/main" id="{687ACE9D-58B4-4070-8165-2EE4787F8D7A}"/>
              </a:ext>
            </a:extLst>
          </p:cNvPr>
          <p:cNvSpPr>
            <a:spLocks noGrp="1"/>
          </p:cNvSpPr>
          <p:nvPr>
            <p:ph idx="1"/>
          </p:nvPr>
        </p:nvSpPr>
        <p:spPr>
          <a:xfrm>
            <a:off x="1217614" y="1828800"/>
            <a:ext cx="9753600" cy="4343400"/>
          </a:xfrm>
        </p:spPr>
        <p:txBody>
          <a:bodyPr/>
          <a:lstStyle/>
          <a:p>
            <a:r>
              <a:rPr lang="en-US" i="1" noProof="1"/>
              <a:t>to eskhēmatismenon</a:t>
            </a:r>
            <a:endParaRPr lang="en-US" i="1" dirty="0"/>
          </a:p>
          <a:p>
            <a:pPr lvl="1"/>
            <a:r>
              <a:rPr lang="en-US" dirty="0"/>
              <a:t>“the figured thing”</a:t>
            </a:r>
          </a:p>
          <a:p>
            <a:r>
              <a:rPr lang="en-US" i="1" noProof="1"/>
              <a:t>skhēma</a:t>
            </a:r>
          </a:p>
          <a:p>
            <a:pPr lvl="1"/>
            <a:r>
              <a:rPr lang="en-US" noProof="1"/>
              <a:t>“figure,” “pose”</a:t>
            </a:r>
            <a:endParaRPr lang="en-US" dirty="0"/>
          </a:p>
        </p:txBody>
      </p:sp>
    </p:spTree>
    <p:extLst>
      <p:ext uri="{BB962C8B-B14F-4D97-AF65-F5344CB8AC3E}">
        <p14:creationId xmlns:p14="http://schemas.microsoft.com/office/powerpoint/2010/main" val="376902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DDB8F-4300-4DD4-8716-E24C8CFA2DAA}"/>
              </a:ext>
            </a:extLst>
          </p:cNvPr>
          <p:cNvSpPr>
            <a:spLocks noGrp="1"/>
          </p:cNvSpPr>
          <p:nvPr>
            <p:ph type="title"/>
          </p:nvPr>
        </p:nvSpPr>
        <p:spPr/>
        <p:txBody>
          <a:bodyPr/>
          <a:lstStyle/>
          <a:p>
            <a:r>
              <a:rPr lang="en-US" dirty="0" err="1"/>
              <a:t>Apsines</a:t>
            </a:r>
            <a:r>
              <a:rPr lang="en-US" dirty="0"/>
              <a:t> on Figured Rhetoric </a:t>
            </a:r>
            <a:r>
              <a:rPr lang="en-US" sz="3600" dirty="0"/>
              <a:t>(3</a:t>
            </a:r>
            <a:r>
              <a:rPr lang="en-US" sz="3600" baseline="30000" dirty="0"/>
              <a:t>rd</a:t>
            </a:r>
            <a:r>
              <a:rPr lang="en-US" sz="3600" dirty="0"/>
              <a:t> CE)</a:t>
            </a:r>
            <a:endParaRPr lang="en-US" dirty="0"/>
          </a:p>
        </p:txBody>
      </p:sp>
      <p:sp>
        <p:nvSpPr>
          <p:cNvPr id="3" name="Content Placeholder 2">
            <a:extLst>
              <a:ext uri="{FF2B5EF4-FFF2-40B4-BE49-F238E27FC236}">
                <a16:creationId xmlns:a16="http://schemas.microsoft.com/office/drawing/2014/main" id="{1437C50E-19EC-4155-BDB7-032E6673D929}"/>
              </a:ext>
            </a:extLst>
          </p:cNvPr>
          <p:cNvSpPr>
            <a:spLocks noGrp="1"/>
          </p:cNvSpPr>
          <p:nvPr>
            <p:ph idx="1"/>
          </p:nvPr>
        </p:nvSpPr>
        <p:spPr/>
        <p:txBody>
          <a:bodyPr/>
          <a:lstStyle/>
          <a:p>
            <a:pPr marL="45720" indent="0">
              <a:buNone/>
            </a:pPr>
            <a:r>
              <a:rPr lang="en-US" dirty="0"/>
              <a:t>“Some figured themes operate by arguing the opposite of the intended message </a:t>
            </a:r>
            <a:r>
              <a:rPr lang="en-US" sz="2400" dirty="0"/>
              <a:t>(misdirection, reverse psychology)</a:t>
            </a:r>
            <a:r>
              <a:rPr lang="en-US" dirty="0"/>
              <a:t>; some, by being oblique </a:t>
            </a:r>
            <a:r>
              <a:rPr lang="en-US" sz="2400" dirty="0"/>
              <a:t>(indirectness)</a:t>
            </a:r>
            <a:r>
              <a:rPr lang="en-US" dirty="0"/>
              <a:t>; and some, through innuendo </a:t>
            </a:r>
            <a:r>
              <a:rPr lang="en-US" sz="2400" dirty="0"/>
              <a:t>(hinting, verbal subliminal suggestion)</a:t>
            </a:r>
            <a:r>
              <a:rPr lang="en-US" dirty="0"/>
              <a:t>.”</a:t>
            </a:r>
          </a:p>
        </p:txBody>
      </p:sp>
    </p:spTree>
    <p:extLst>
      <p:ext uri="{BB962C8B-B14F-4D97-AF65-F5344CB8AC3E}">
        <p14:creationId xmlns:p14="http://schemas.microsoft.com/office/powerpoint/2010/main" val="171437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2BCD-D23F-428A-B4A1-A40F0F592F3B}"/>
              </a:ext>
            </a:extLst>
          </p:cNvPr>
          <p:cNvSpPr>
            <a:spLocks noGrp="1"/>
          </p:cNvSpPr>
          <p:nvPr>
            <p:ph type="title"/>
          </p:nvPr>
        </p:nvSpPr>
        <p:spPr/>
        <p:txBody>
          <a:bodyPr/>
          <a:lstStyle/>
          <a:p>
            <a:r>
              <a:rPr lang="en-US" dirty="0"/>
              <a:t>Demetrius on Figured Rhetoric 1</a:t>
            </a:r>
          </a:p>
        </p:txBody>
      </p:sp>
      <p:sp>
        <p:nvSpPr>
          <p:cNvPr id="3" name="Content Placeholder 2">
            <a:extLst>
              <a:ext uri="{FF2B5EF4-FFF2-40B4-BE49-F238E27FC236}">
                <a16:creationId xmlns:a16="http://schemas.microsoft.com/office/drawing/2014/main" id="{A80FB34B-C45E-466F-A842-F6BEF0CD6646}"/>
              </a:ext>
            </a:extLst>
          </p:cNvPr>
          <p:cNvSpPr>
            <a:spLocks noGrp="1"/>
          </p:cNvSpPr>
          <p:nvPr>
            <p:ph idx="1"/>
          </p:nvPr>
        </p:nvSpPr>
        <p:spPr/>
        <p:txBody>
          <a:bodyPr>
            <a:normAutofit lnSpcReduction="10000"/>
          </a:bodyPr>
          <a:lstStyle/>
          <a:p>
            <a:r>
              <a:rPr lang="en-US" dirty="0"/>
              <a:t>“… in addressing a tyrant or any other violent individual, if we wish to be censorious, we often need to be oblique” (p. 511)</a:t>
            </a:r>
          </a:p>
          <a:p>
            <a:r>
              <a:rPr lang="en-US" dirty="0"/>
              <a:t>“… if we are advising [the powerful] against a fault, … we will either blame others who have acted in a similar way, … or we will praise people who have acted in the opposite way” (p. 513)</a:t>
            </a:r>
          </a:p>
        </p:txBody>
      </p:sp>
    </p:spTree>
    <p:extLst>
      <p:ext uri="{BB962C8B-B14F-4D97-AF65-F5344CB8AC3E}">
        <p14:creationId xmlns:p14="http://schemas.microsoft.com/office/powerpoint/2010/main" val="137107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4AAD-599E-4BAD-8DFC-D8D47A0D00A6}"/>
              </a:ext>
            </a:extLst>
          </p:cNvPr>
          <p:cNvSpPr>
            <a:spLocks noGrp="1"/>
          </p:cNvSpPr>
          <p:nvPr>
            <p:ph type="title"/>
          </p:nvPr>
        </p:nvSpPr>
        <p:spPr/>
        <p:txBody>
          <a:bodyPr/>
          <a:lstStyle/>
          <a:p>
            <a:r>
              <a:rPr lang="en-US" dirty="0"/>
              <a:t>Demetrius on Figured Rhetoric 2</a:t>
            </a:r>
          </a:p>
        </p:txBody>
      </p:sp>
      <p:sp>
        <p:nvSpPr>
          <p:cNvPr id="3" name="Content Placeholder 2">
            <a:extLst>
              <a:ext uri="{FF2B5EF4-FFF2-40B4-BE49-F238E27FC236}">
                <a16:creationId xmlns:a16="http://schemas.microsoft.com/office/drawing/2014/main" id="{933D0486-4A0E-42CD-B332-303375229DE2}"/>
              </a:ext>
            </a:extLst>
          </p:cNvPr>
          <p:cNvSpPr>
            <a:spLocks noGrp="1"/>
          </p:cNvSpPr>
          <p:nvPr>
            <p:ph idx="1"/>
          </p:nvPr>
        </p:nvSpPr>
        <p:spPr/>
        <p:txBody>
          <a:bodyPr/>
          <a:lstStyle/>
          <a:p>
            <a:pPr marL="45720" indent="0">
              <a:buNone/>
            </a:pPr>
            <a:r>
              <a:rPr lang="en-US" dirty="0"/>
              <a:t>Flattery is shameful, open criticism is dangerous, and the best course lies in the middle, namely innuendo (</a:t>
            </a:r>
            <a:r>
              <a:rPr lang="en-US" i="1" noProof="1"/>
              <a:t>to eskhēmatismenon</a:t>
            </a:r>
            <a:r>
              <a:rPr lang="en-US" dirty="0"/>
              <a:t>, “the figured thing,” p. 515)</a:t>
            </a:r>
          </a:p>
          <a:p>
            <a:pPr marL="45720" indent="0">
              <a:buNone/>
            </a:pPr>
            <a:endParaRPr lang="en-US" dirty="0"/>
          </a:p>
        </p:txBody>
      </p:sp>
    </p:spTree>
    <p:extLst>
      <p:ext uri="{BB962C8B-B14F-4D97-AF65-F5344CB8AC3E}">
        <p14:creationId xmlns:p14="http://schemas.microsoft.com/office/powerpoint/2010/main" val="353197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765C-527B-4B2A-993E-E94F4E53CF27}"/>
              </a:ext>
            </a:extLst>
          </p:cNvPr>
          <p:cNvSpPr>
            <a:spLocks noGrp="1"/>
          </p:cNvSpPr>
          <p:nvPr>
            <p:ph type="title"/>
          </p:nvPr>
        </p:nvSpPr>
        <p:spPr>
          <a:xfrm>
            <a:off x="1217612" y="2766219"/>
            <a:ext cx="9753600" cy="1325562"/>
          </a:xfrm>
          <a:noFill/>
        </p:spPr>
        <p:txBody>
          <a:bodyPr/>
          <a:lstStyle/>
          <a:p>
            <a:r>
              <a:rPr lang="en-US" dirty="0"/>
              <a:t>How to speak truth to power? How to make it work?</a:t>
            </a:r>
          </a:p>
        </p:txBody>
      </p:sp>
    </p:spTree>
    <p:extLst>
      <p:ext uri="{BB962C8B-B14F-4D97-AF65-F5344CB8AC3E}">
        <p14:creationId xmlns:p14="http://schemas.microsoft.com/office/powerpoint/2010/main" val="120388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Picture 5" descr="See caption">
            <a:extLst>
              <a:ext uri="{FF2B5EF4-FFF2-40B4-BE49-F238E27FC236}">
                <a16:creationId xmlns:a16="http://schemas.microsoft.com/office/drawing/2014/main" id="{457BDE5C-57B3-4103-AB2F-F4FDE3067677}"/>
              </a:ext>
            </a:extLst>
          </p:cNvPr>
          <p:cNvPicPr>
            <a:picLocks noChangeAspect="1"/>
          </p:cNvPicPr>
          <p:nvPr/>
        </p:nvPicPr>
        <p:blipFill>
          <a:blip r:embed="rId3"/>
          <a:stretch>
            <a:fillRect/>
          </a:stretch>
        </p:blipFill>
        <p:spPr>
          <a:xfrm>
            <a:off x="1531412" y="0"/>
            <a:ext cx="9126000" cy="6858000"/>
          </a:xfrm>
          <a:prstGeom prst="rect">
            <a:avLst/>
          </a:prstGeom>
        </p:spPr>
      </p:pic>
      <p:sp>
        <p:nvSpPr>
          <p:cNvPr id="4" name="Title 3">
            <a:hlinkClick r:id="rId4"/>
            <a:extLst>
              <a:ext uri="{FF2B5EF4-FFF2-40B4-BE49-F238E27FC236}">
                <a16:creationId xmlns:a16="http://schemas.microsoft.com/office/drawing/2014/main" id="{9CA2F7CF-1EC3-4C43-AA40-131FBCC5DB40}"/>
              </a:ext>
            </a:extLst>
          </p:cNvPr>
          <p:cNvSpPr txBox="1">
            <a:spLocks noGrp="1"/>
          </p:cNvSpPr>
          <p:nvPr>
            <p:ph type="title" idx="4294967295"/>
          </p:nvPr>
        </p:nvSpPr>
        <p:spPr>
          <a:xfrm>
            <a:off x="2327197" y="6259512"/>
            <a:ext cx="7534435" cy="3416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hlinkClick r:id="rId5"/>
              </a:rPr>
              <a:t>Speak Truth to Power: Public Service Announcements 2 (YouTube)</a:t>
            </a:r>
          </a:p>
        </p:txBody>
      </p:sp>
    </p:spTree>
    <p:extLst>
      <p:ext uri="{BB962C8B-B14F-4D97-AF65-F5344CB8AC3E}">
        <p14:creationId xmlns:p14="http://schemas.microsoft.com/office/powerpoint/2010/main" val="36971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lvl="0"/>
            <a:r>
              <a:rPr lang="en-US" dirty="0"/>
              <a:t>The Writers’ Room</a:t>
            </a:r>
          </a:p>
          <a:p>
            <a:pPr lvl="1"/>
            <a:r>
              <a:rPr lang="en-US" dirty="0"/>
              <a:t>Figured Rhetoric in Action</a:t>
            </a:r>
          </a:p>
          <a:p>
            <a:pPr lvl="0"/>
            <a:r>
              <a:rPr lang="en-US" dirty="0"/>
              <a:t>Encomium</a:t>
            </a:r>
          </a:p>
          <a:p>
            <a:pPr lvl="1"/>
            <a:r>
              <a:rPr lang="en-US" dirty="0"/>
              <a:t>The Rhetoric of Praise</a:t>
            </a:r>
          </a:p>
          <a:p>
            <a:pPr lvl="0"/>
            <a:r>
              <a:rPr lang="en-US" dirty="0"/>
              <a:t>Take a Hint</a:t>
            </a:r>
          </a:p>
          <a:p>
            <a:pPr lvl="1"/>
            <a:r>
              <a:rPr lang="en-US" dirty="0"/>
              <a:t>The Art of Figured Rhetoric</a:t>
            </a:r>
          </a:p>
        </p:txBody>
      </p:sp>
      <p:pic>
        <p:nvPicPr>
          <p:cNvPr id="4" name="Picture 3">
            <a:extLst>
              <a:ext uri="{FF2B5EF4-FFF2-40B4-BE49-F238E27FC236}">
                <a16:creationId xmlns:a16="http://schemas.microsoft.com/office/drawing/2014/main" id="{0535B5F9-8B8B-4AA8-97DC-E1A7AD02CB3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168" y="2095500"/>
            <a:ext cx="4288045" cy="3372427"/>
          </a:xfrm>
          <a:prstGeom prst="rect">
            <a:avLst/>
          </a:prstGeom>
        </p:spPr>
      </p:pic>
    </p:spTree>
    <p:extLst>
      <p:ext uri="{BB962C8B-B14F-4D97-AF65-F5344CB8AC3E}">
        <p14:creationId xmlns:p14="http://schemas.microsoft.com/office/powerpoint/2010/main" val="306636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867E-7ED5-40D9-8C44-57B75B976896}"/>
              </a:ext>
            </a:extLst>
          </p:cNvPr>
          <p:cNvSpPr>
            <a:spLocks noGrp="1"/>
          </p:cNvSpPr>
          <p:nvPr>
            <p:ph type="title"/>
          </p:nvPr>
        </p:nvSpPr>
        <p:spPr/>
        <p:txBody>
          <a:bodyPr/>
          <a:lstStyle/>
          <a:p>
            <a:r>
              <a:rPr lang="en-US" dirty="0"/>
              <a:t>The Writers’ Room</a:t>
            </a:r>
          </a:p>
        </p:txBody>
      </p:sp>
      <p:sp>
        <p:nvSpPr>
          <p:cNvPr id="3" name="Text Placeholder 2">
            <a:extLst>
              <a:ext uri="{FF2B5EF4-FFF2-40B4-BE49-F238E27FC236}">
                <a16:creationId xmlns:a16="http://schemas.microsoft.com/office/drawing/2014/main" id="{EABAB8D5-449E-498D-8ACA-2616F23A5C5A}"/>
              </a:ext>
            </a:extLst>
          </p:cNvPr>
          <p:cNvSpPr>
            <a:spLocks noGrp="1"/>
          </p:cNvSpPr>
          <p:nvPr>
            <p:ph type="body" idx="1"/>
          </p:nvPr>
        </p:nvSpPr>
        <p:spPr/>
        <p:txBody>
          <a:bodyPr/>
          <a:lstStyle/>
          <a:p>
            <a:r>
              <a:rPr lang="en-US" dirty="0"/>
              <a:t>Figured Rhetoric in Action</a:t>
            </a:r>
          </a:p>
        </p:txBody>
      </p:sp>
    </p:spTree>
    <p:extLst>
      <p:ext uri="{BB962C8B-B14F-4D97-AF65-F5344CB8AC3E}">
        <p14:creationId xmlns:p14="http://schemas.microsoft.com/office/powerpoint/2010/main" val="287095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5D95-9115-45F0-9EA4-AA81BE6F17A8}"/>
              </a:ext>
            </a:extLst>
          </p:cNvPr>
          <p:cNvSpPr>
            <a:spLocks noGrp="1"/>
          </p:cNvSpPr>
          <p:nvPr>
            <p:ph type="title"/>
          </p:nvPr>
        </p:nvSpPr>
        <p:spPr>
          <a:xfrm>
            <a:off x="1217614" y="274638"/>
            <a:ext cx="9753600" cy="1325562"/>
          </a:xfrm>
        </p:spPr>
        <p:txBody>
          <a:bodyPr/>
          <a:lstStyle/>
          <a:p>
            <a:r>
              <a:rPr lang="en-US" dirty="0"/>
              <a:t>Classroom Exercise</a:t>
            </a:r>
          </a:p>
        </p:txBody>
      </p:sp>
      <p:sp>
        <p:nvSpPr>
          <p:cNvPr id="3" name="Content Placeholder 2">
            <a:extLst>
              <a:ext uri="{FF2B5EF4-FFF2-40B4-BE49-F238E27FC236}">
                <a16:creationId xmlns:a16="http://schemas.microsoft.com/office/drawing/2014/main" id="{866D7121-3075-4A82-9A35-0E0EF794FFD6}"/>
              </a:ext>
            </a:extLst>
          </p:cNvPr>
          <p:cNvSpPr>
            <a:spLocks noGrp="1"/>
          </p:cNvSpPr>
          <p:nvPr>
            <p:ph idx="1"/>
          </p:nvPr>
        </p:nvSpPr>
        <p:spPr>
          <a:xfrm>
            <a:off x="1217614" y="1828800"/>
            <a:ext cx="9753600" cy="4343400"/>
          </a:xfrm>
        </p:spPr>
        <p:txBody>
          <a:bodyPr>
            <a:normAutofit/>
          </a:bodyPr>
          <a:lstStyle/>
          <a:p>
            <a:pPr marL="45720" indent="0">
              <a:buNone/>
            </a:pPr>
            <a:r>
              <a:rPr lang="en-US" dirty="0"/>
              <a:t>Using your </a:t>
            </a:r>
            <a:r>
              <a:rPr lang="en-US" dirty="0" err="1"/>
              <a:t>SWAs</a:t>
            </a:r>
            <a:r>
              <a:rPr lang="en-US" dirty="0"/>
              <a:t>, work with your group to deploy praise as a vehicle for stealthy criticism of Lucian’s tyrant killer. For instance,</a:t>
            </a:r>
          </a:p>
          <a:p>
            <a:r>
              <a:rPr lang="en-US" dirty="0"/>
              <a:t>Suppose the tyrant killer is now the tyrant</a:t>
            </a:r>
          </a:p>
          <a:p>
            <a:r>
              <a:rPr lang="en-US" dirty="0"/>
              <a:t>How do you speak your truth to their power </a:t>
            </a:r>
            <a:r>
              <a:rPr lang="en-US" i="1" dirty="0"/>
              <a:t>and get away with it?</a:t>
            </a:r>
            <a:endParaRPr lang="en-US" dirty="0"/>
          </a:p>
        </p:txBody>
      </p:sp>
    </p:spTree>
    <p:extLst>
      <p:ext uri="{BB962C8B-B14F-4D97-AF65-F5344CB8AC3E}">
        <p14:creationId xmlns:p14="http://schemas.microsoft.com/office/powerpoint/2010/main" val="217933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328D0-8F4B-431F-BEB1-1B382D38DE42}"/>
              </a:ext>
            </a:extLst>
          </p:cNvPr>
          <p:cNvSpPr>
            <a:spLocks noGrp="1"/>
          </p:cNvSpPr>
          <p:nvPr>
            <p:ph type="title"/>
          </p:nvPr>
        </p:nvSpPr>
        <p:spPr/>
        <p:txBody>
          <a:bodyPr/>
          <a:lstStyle/>
          <a:p>
            <a:r>
              <a:rPr lang="en-US" dirty="0"/>
              <a:t>Encomium</a:t>
            </a:r>
          </a:p>
        </p:txBody>
      </p:sp>
      <p:sp>
        <p:nvSpPr>
          <p:cNvPr id="3" name="Text Placeholder 2">
            <a:extLst>
              <a:ext uri="{FF2B5EF4-FFF2-40B4-BE49-F238E27FC236}">
                <a16:creationId xmlns:a16="http://schemas.microsoft.com/office/drawing/2014/main" id="{45211CF7-21F3-4198-A0B9-61C319333ECF}"/>
              </a:ext>
            </a:extLst>
          </p:cNvPr>
          <p:cNvSpPr>
            <a:spLocks noGrp="1"/>
          </p:cNvSpPr>
          <p:nvPr>
            <p:ph type="body" idx="1"/>
          </p:nvPr>
        </p:nvSpPr>
        <p:spPr/>
        <p:txBody>
          <a:bodyPr/>
          <a:lstStyle/>
          <a:p>
            <a:r>
              <a:rPr lang="en-US" dirty="0"/>
              <a:t>The Rhetoric of Praise</a:t>
            </a:r>
          </a:p>
        </p:txBody>
      </p:sp>
    </p:spTree>
    <p:extLst>
      <p:ext uri="{BB962C8B-B14F-4D97-AF65-F5344CB8AC3E}">
        <p14:creationId xmlns:p14="http://schemas.microsoft.com/office/powerpoint/2010/main" val="234104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66E26-05E6-4CC3-9352-B62C25ED8EB5}"/>
              </a:ext>
            </a:extLst>
          </p:cNvPr>
          <p:cNvSpPr>
            <a:spLocks noGrp="1"/>
          </p:cNvSpPr>
          <p:nvPr>
            <p:ph type="title"/>
          </p:nvPr>
        </p:nvSpPr>
        <p:spPr/>
        <p:txBody>
          <a:bodyPr/>
          <a:lstStyle/>
          <a:p>
            <a:r>
              <a:rPr lang="en-US" dirty="0"/>
              <a:t>Aristotle on Rhetorical Genre</a:t>
            </a:r>
          </a:p>
        </p:txBody>
      </p:sp>
      <p:graphicFrame>
        <p:nvGraphicFramePr>
          <p:cNvPr id="4" name="Table 4">
            <a:extLst>
              <a:ext uri="{FF2B5EF4-FFF2-40B4-BE49-F238E27FC236}">
                <a16:creationId xmlns:a16="http://schemas.microsoft.com/office/drawing/2014/main" id="{E2C9476B-BDBE-497D-9458-68C47F2ACADE}"/>
              </a:ext>
            </a:extLst>
          </p:cNvPr>
          <p:cNvGraphicFramePr>
            <a:graphicFrameLocks noGrp="1"/>
          </p:cNvGraphicFramePr>
          <p:nvPr>
            <p:ph idx="1"/>
            <p:extLst>
              <p:ext uri="{D42A27DB-BD31-4B8C-83A1-F6EECF244321}">
                <p14:modId xmlns:p14="http://schemas.microsoft.com/office/powerpoint/2010/main" val="2203854526"/>
              </p:ext>
            </p:extLst>
          </p:nvPr>
        </p:nvGraphicFramePr>
        <p:xfrm>
          <a:off x="1217612" y="1828800"/>
          <a:ext cx="9753600" cy="2560320"/>
        </p:xfrm>
        <a:graphic>
          <a:graphicData uri="http://schemas.openxmlformats.org/drawingml/2006/table">
            <a:tbl>
              <a:tblPr firstRow="1" bandRow="1">
                <a:tableStyleId>{2D5ABB26-0587-4C30-8999-92F81FD0307C}</a:tableStyleId>
              </a:tblPr>
              <a:tblGrid>
                <a:gridCol w="1306132">
                  <a:extLst>
                    <a:ext uri="{9D8B030D-6E8A-4147-A177-3AD203B41FA5}">
                      <a16:colId xmlns:a16="http://schemas.microsoft.com/office/drawing/2014/main" val="2891214485"/>
                    </a:ext>
                  </a:extLst>
                </a:gridCol>
                <a:gridCol w="3915551">
                  <a:extLst>
                    <a:ext uri="{9D8B030D-6E8A-4147-A177-3AD203B41FA5}">
                      <a16:colId xmlns:a16="http://schemas.microsoft.com/office/drawing/2014/main" val="618413317"/>
                    </a:ext>
                  </a:extLst>
                </a:gridCol>
                <a:gridCol w="2093517">
                  <a:extLst>
                    <a:ext uri="{9D8B030D-6E8A-4147-A177-3AD203B41FA5}">
                      <a16:colId xmlns:a16="http://schemas.microsoft.com/office/drawing/2014/main" val="3009401272"/>
                    </a:ext>
                  </a:extLst>
                </a:gridCol>
                <a:gridCol w="2438400">
                  <a:extLst>
                    <a:ext uri="{9D8B030D-6E8A-4147-A177-3AD203B41FA5}">
                      <a16:colId xmlns:a16="http://schemas.microsoft.com/office/drawing/2014/main" val="1882063126"/>
                    </a:ext>
                  </a:extLst>
                </a:gridCol>
              </a:tblGrid>
              <a:tr h="370840">
                <a:tc>
                  <a:txBody>
                    <a:bodyPr/>
                    <a:lstStyle/>
                    <a:p>
                      <a:pPr algn="ctr"/>
                      <a:r>
                        <a:rPr lang="en-US" sz="2400" dirty="0"/>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2400" dirty="0"/>
                        <a:t>issue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2400" dirty="0"/>
                        <a:t>audience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2400" dirty="0"/>
                        <a:t>genre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60138443"/>
                  </a:ext>
                </a:extLst>
              </a:tr>
              <a:tr h="370840">
                <a:tc>
                  <a:txBody>
                    <a:bodyPr/>
                    <a:lstStyle/>
                    <a:p>
                      <a:pPr algn="ctr"/>
                      <a:r>
                        <a:rPr lang="en-US" sz="2400" dirty="0"/>
                        <a:t>past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guilt/innocence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judge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judicial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9623929"/>
                  </a:ext>
                </a:extLst>
              </a:tr>
              <a:tr h="370840">
                <a:tc>
                  <a:txBody>
                    <a:bodyPr/>
                    <a:lstStyle/>
                    <a:p>
                      <a:pPr algn="ctr"/>
                      <a:r>
                        <a:rPr lang="en-US" sz="2400" dirty="0"/>
                        <a:t>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expedience/</a:t>
                      </a:r>
                      <a:br>
                        <a:rPr lang="en-US" sz="2400" dirty="0"/>
                      </a:br>
                      <a:r>
                        <a:rPr lang="en-US" sz="2400" dirty="0"/>
                        <a:t>inexpedience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judge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political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827354"/>
                  </a:ext>
                </a:extLst>
              </a:tr>
              <a:tr h="370840">
                <a:tc>
                  <a:txBody>
                    <a:bodyPr/>
                    <a:lstStyle/>
                    <a:p>
                      <a:pPr algn="ctr"/>
                      <a:r>
                        <a:rPr lang="en-US" sz="2400" dirty="0"/>
                        <a:t>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speaker’s ability (praise/blame)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spectator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epideictic (display)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7846027"/>
                  </a:ext>
                </a:extLst>
              </a:tr>
            </a:tbl>
          </a:graphicData>
        </a:graphic>
      </p:graphicFrame>
      <p:sp>
        <p:nvSpPr>
          <p:cNvPr id="5" name="TextBox 4">
            <a:extLst>
              <a:ext uri="{FF2B5EF4-FFF2-40B4-BE49-F238E27FC236}">
                <a16:creationId xmlns:a16="http://schemas.microsoft.com/office/drawing/2014/main" id="{E1F63591-E223-42DD-9D82-92A0F7BC05F8}"/>
              </a:ext>
            </a:extLst>
          </p:cNvPr>
          <p:cNvSpPr txBox="1"/>
          <p:nvPr/>
        </p:nvSpPr>
        <p:spPr>
          <a:xfrm>
            <a:off x="3087823" y="5316629"/>
            <a:ext cx="6013185" cy="535531"/>
          </a:xfrm>
          <a:prstGeom prst="rect">
            <a:avLst/>
          </a:prstGeom>
          <a:noFill/>
        </p:spPr>
        <p:txBody>
          <a:bodyPr wrap="none" rtlCol="0" anchor="b" anchorCtr="0">
            <a:spAutoFit/>
          </a:bodyPr>
          <a:lstStyle/>
          <a:p>
            <a:pPr algn="ctr">
              <a:lnSpc>
                <a:spcPct val="90000"/>
              </a:lnSpc>
            </a:pPr>
            <a:r>
              <a:rPr lang="en-US" sz="3200" dirty="0"/>
              <a:t>Which genre is declamation?</a:t>
            </a:r>
          </a:p>
        </p:txBody>
      </p:sp>
    </p:spTree>
    <p:extLst>
      <p:ext uri="{BB962C8B-B14F-4D97-AF65-F5344CB8AC3E}">
        <p14:creationId xmlns:p14="http://schemas.microsoft.com/office/powerpoint/2010/main" val="642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3FBB-6B18-4A21-B020-44141233FFB0}"/>
              </a:ext>
            </a:extLst>
          </p:cNvPr>
          <p:cNvSpPr>
            <a:spLocks noGrp="1"/>
          </p:cNvSpPr>
          <p:nvPr>
            <p:ph type="title"/>
          </p:nvPr>
        </p:nvSpPr>
        <p:spPr>
          <a:xfrm>
            <a:off x="1217614" y="274638"/>
            <a:ext cx="9753600" cy="1325562"/>
          </a:xfrm>
        </p:spPr>
        <p:txBody>
          <a:bodyPr/>
          <a:lstStyle/>
          <a:p>
            <a:r>
              <a:rPr lang="en-US" dirty="0"/>
              <a:t>Menander Rhetor on Epideictic 1</a:t>
            </a:r>
          </a:p>
        </p:txBody>
      </p:sp>
      <p:sp>
        <p:nvSpPr>
          <p:cNvPr id="3" name="Content Placeholder 2">
            <a:extLst>
              <a:ext uri="{FF2B5EF4-FFF2-40B4-BE49-F238E27FC236}">
                <a16:creationId xmlns:a16="http://schemas.microsoft.com/office/drawing/2014/main" id="{4E0F8D13-E681-4427-8313-496C680E12B1}"/>
              </a:ext>
            </a:extLst>
          </p:cNvPr>
          <p:cNvSpPr>
            <a:spLocks noGrp="1"/>
          </p:cNvSpPr>
          <p:nvPr>
            <p:ph idx="1"/>
          </p:nvPr>
        </p:nvSpPr>
        <p:spPr>
          <a:xfrm>
            <a:off x="1217614" y="1828800"/>
            <a:ext cx="9753600" cy="4343400"/>
          </a:xfrm>
        </p:spPr>
        <p:txBody>
          <a:bodyPr>
            <a:normAutofit/>
          </a:bodyPr>
          <a:lstStyle/>
          <a:p>
            <a:r>
              <a:rPr lang="en-US" dirty="0"/>
              <a:t>Two aspects: blame and praise. (pp. 21–23)</a:t>
            </a:r>
          </a:p>
          <a:p>
            <a:r>
              <a:rPr lang="en-US" dirty="0"/>
              <a:t>“The speech can acquire sweetness if we relate examples that get our point across.” (p. 197)</a:t>
            </a:r>
          </a:p>
          <a:p>
            <a:r>
              <a:rPr lang="en-US" dirty="0"/>
              <a:t>Simple style and argument (pp. 199–201)</a:t>
            </a:r>
          </a:p>
        </p:txBody>
      </p:sp>
    </p:spTree>
    <p:extLst>
      <p:ext uri="{BB962C8B-B14F-4D97-AF65-F5344CB8AC3E}">
        <p14:creationId xmlns:p14="http://schemas.microsoft.com/office/powerpoint/2010/main" val="63732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fg">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b" anchorCtr="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rfg_template.potx" id="{076DD235-00A9-4DBA-B3ED-31054D324487}" vid="{D99F8447-0817-4691-A7D5-EE3341976636}"/>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rfg_template_2026-03-10</Template>
  <TotalTime>464</TotalTime>
  <Words>1042</Words>
  <Application>Microsoft Office PowerPoint</Application>
  <PresentationFormat>Custom</PresentationFormat>
  <Paragraphs>102</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Century Gothic</vt:lpstr>
      <vt:lpstr>rfg</vt:lpstr>
      <vt:lpstr>Praise and Blame? Encomium and Figured Rhetoric</vt:lpstr>
      <vt:lpstr>How to speak truth to power? How to make it work?</vt:lpstr>
      <vt:lpstr>Speak Truth to Power: Public Service Announcements 2 (YouTube)</vt:lpstr>
      <vt:lpstr>Agenda</vt:lpstr>
      <vt:lpstr>The Writers’ Room</vt:lpstr>
      <vt:lpstr>Classroom Exercise</vt:lpstr>
      <vt:lpstr>Encomium</vt:lpstr>
      <vt:lpstr>Aristotle on Rhetorical Genre</vt:lpstr>
      <vt:lpstr>Menander Rhetor on Epideictic 1</vt:lpstr>
      <vt:lpstr>… on Epideictic 2</vt:lpstr>
      <vt:lpstr>… on laliai (“talks”) 1</vt:lpstr>
      <vt:lpstr>… on laliai (“talks”) 2</vt:lpstr>
      <vt:lpstr>… on laliai (“talks”) 3</vt:lpstr>
      <vt:lpstr>Pseudo-Dionysius on Addresses</vt:lpstr>
      <vt:lpstr>Take a Hint</vt:lpstr>
      <vt:lpstr>Etymological Note</vt:lpstr>
      <vt:lpstr>Apsines on Figured Rhetoric (3rd CE)</vt:lpstr>
      <vt:lpstr>Demetrius on Figured Rhetoric 1</vt:lpstr>
      <vt:lpstr>Demetrius on Figured Rhetoric 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Scholtz</dc:creator>
  <cp:lastModifiedBy>Andrew Scholtz</cp:lastModifiedBy>
  <cp:revision>53</cp:revision>
  <cp:lastPrinted>2026-03-25T16:23:10Z</cp:lastPrinted>
  <dcterms:created xsi:type="dcterms:W3CDTF">2026-03-24T18:59:11Z</dcterms:created>
  <dcterms:modified xsi:type="dcterms:W3CDTF">2026-03-25T16:23:26Z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