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1"/>
  </p:sldMasterIdLst>
  <p:notesMasterIdLst>
    <p:notesMasterId r:id="rId22"/>
  </p:notesMasterIdLst>
  <p:handoutMasterIdLst>
    <p:handoutMasterId r:id="rId23"/>
  </p:handoutMasterIdLst>
  <p:sldIdLst>
    <p:sldId id="257" r:id="rId2"/>
    <p:sldId id="274" r:id="rId3"/>
    <p:sldId id="258" r:id="rId4"/>
    <p:sldId id="277" r:id="rId5"/>
    <p:sldId id="278" r:id="rId6"/>
    <p:sldId id="279" r:id="rId7"/>
    <p:sldId id="280" r:id="rId8"/>
    <p:sldId id="281" r:id="rId9"/>
    <p:sldId id="283" r:id="rId10"/>
    <p:sldId id="285" r:id="rId11"/>
    <p:sldId id="284" r:id="rId12"/>
    <p:sldId id="261" r:id="rId13"/>
    <p:sldId id="282" r:id="rId14"/>
    <p:sldId id="294" r:id="rId15"/>
    <p:sldId id="286" r:id="rId16"/>
    <p:sldId id="287" r:id="rId17"/>
    <p:sldId id="290" r:id="rId18"/>
    <p:sldId id="291" r:id="rId19"/>
    <p:sldId id="292" r:id="rId20"/>
    <p:sldId id="293" r:id="rId21"/>
  </p:sldIdLst>
  <p:sldSz cx="12188825"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3888" userDrawn="1">
          <p15:clr>
            <a:srgbClr val="A4A3A4"/>
          </p15:clr>
        </p15:guide>
        <p15:guide id="4" pos="4655" userDrawn="1">
          <p15:clr>
            <a:srgbClr val="A4A3A4"/>
          </p15:clr>
        </p15:guide>
        <p15:guide id="5" orient="horz" pos="2260" userDrawn="1">
          <p15:clr>
            <a:srgbClr val="A4A3A4"/>
          </p15:clr>
        </p15:guide>
        <p15:guide id="6" pos="3839"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9" autoAdjust="0"/>
    <p:restoredTop sz="91222" autoAdjust="0"/>
  </p:normalViewPr>
  <p:slideViewPr>
    <p:cSldViewPr snapToGrid="0">
      <p:cViewPr varScale="1">
        <p:scale>
          <a:sx n="81" d="100"/>
          <a:sy n="81" d="100"/>
        </p:scale>
        <p:origin x="586" y="67"/>
      </p:cViewPr>
      <p:guideLst>
        <p:guide orient="horz" pos="3888"/>
        <p:guide pos="4655"/>
        <p:guide orient="horz" pos="2260"/>
        <p:guide pos="3839"/>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0"/>
    </p:cViewPr>
  </p:sorterViewPr>
  <p:notesViewPr>
    <p:cSldViewPr snapToGrid="0">
      <p:cViewPr varScale="1">
        <p:scale>
          <a:sx n="82" d="100"/>
          <a:sy n="82" d="100"/>
        </p:scale>
        <p:origin x="3834"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a:p>
        </p:txBody>
      </p:sp>
      <p:sp>
        <p:nvSpPr>
          <p:cNvPr id="3" name="Date Placeholder 2"/>
          <p:cNvSpPr>
            <a:spLocks noGrp="1"/>
          </p:cNvSpPr>
          <p:nvPr>
            <p:ph type="dt" sz="quarter" idx="1"/>
          </p:nvPr>
        </p:nvSpPr>
        <p:spPr>
          <a:xfrm>
            <a:off x="3970938" y="0"/>
            <a:ext cx="3037840" cy="464820"/>
          </a:xfrm>
          <a:prstGeom prst="rect">
            <a:avLst/>
          </a:prstGeom>
        </p:spPr>
        <p:txBody>
          <a:bodyPr vert="horz" lIns="93164" tIns="46582" rIns="93164" bIns="46582" rtlCol="0"/>
          <a:lstStyle>
            <a:lvl1pPr algn="r">
              <a:defRPr sz="1200"/>
            </a:lvl1pPr>
          </a:lstStyle>
          <a:p>
            <a:fld id="{128FCA9C-FF92-4024-BDEC-A6D3B663DC09}" type="datetimeFigureOut">
              <a:rPr lang="en-US"/>
              <a:t>4/7/2026</a:t>
            </a:fld>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3164" tIns="46582" rIns="93164" bIns="46582"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64" tIns="46582" rIns="93164" bIns="46582" rtlCol="0" anchor="b"/>
          <a:lstStyle>
            <a:lvl1pPr algn="r">
              <a:defRPr sz="1200"/>
            </a:lvl1pPr>
          </a:lstStyle>
          <a:p>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a:p>
        </p:txBody>
      </p:sp>
      <p:sp>
        <p:nvSpPr>
          <p:cNvPr id="3" name="Date Placeholder 2"/>
          <p:cNvSpPr>
            <a:spLocks noGrp="1"/>
          </p:cNvSpPr>
          <p:nvPr>
            <p:ph type="dt" idx="1"/>
          </p:nvPr>
        </p:nvSpPr>
        <p:spPr>
          <a:xfrm>
            <a:off x="3970938" y="0"/>
            <a:ext cx="3037840" cy="464820"/>
          </a:xfrm>
          <a:prstGeom prst="rect">
            <a:avLst/>
          </a:prstGeom>
        </p:spPr>
        <p:txBody>
          <a:bodyPr vert="horz" lIns="93164" tIns="46582" rIns="93164" bIns="46582" rtlCol="0"/>
          <a:lstStyle>
            <a:lvl1pPr algn="r">
              <a:defRPr sz="1200"/>
            </a:lvl1pPr>
          </a:lstStyle>
          <a:p>
            <a:fld id="{772AB877-E7B1-4681-847E-D0918612832B}" type="datetimeFigureOut">
              <a:rPr lang="en-US"/>
              <a:t>4/7/2026</a:t>
            </a:fld>
            <a:endParaRPr/>
          </a:p>
        </p:txBody>
      </p:sp>
      <p:sp>
        <p:nvSpPr>
          <p:cNvPr id="4" name="Slide Image Placeholder 3"/>
          <p:cNvSpPr>
            <a:spLocks noGrp="1" noRot="1" noChangeAspect="1"/>
          </p:cNvSpPr>
          <p:nvPr>
            <p:ph type="sldImg" idx="2"/>
          </p:nvPr>
        </p:nvSpPr>
        <p:spPr>
          <a:xfrm>
            <a:off x="1722438" y="696913"/>
            <a:ext cx="3565525" cy="2006600"/>
          </a:xfrm>
          <a:prstGeom prst="rect">
            <a:avLst/>
          </a:prstGeom>
          <a:noFill/>
          <a:ln w="12700">
            <a:solidFill>
              <a:prstClr val="black"/>
            </a:solidFill>
          </a:ln>
        </p:spPr>
        <p:txBody>
          <a:bodyPr vert="horz" lIns="93164" tIns="46582" rIns="93164" bIns="46582" rtlCol="0" anchor="ctr"/>
          <a:lstStyle/>
          <a:p>
            <a:endParaRPr/>
          </a:p>
        </p:txBody>
      </p:sp>
      <p:sp>
        <p:nvSpPr>
          <p:cNvPr id="5" name="Notes Placeholder 4"/>
          <p:cNvSpPr>
            <a:spLocks noGrp="1"/>
          </p:cNvSpPr>
          <p:nvPr>
            <p:ph type="body" sz="quarter" idx="3"/>
          </p:nvPr>
        </p:nvSpPr>
        <p:spPr>
          <a:xfrm>
            <a:off x="701040" y="2935106"/>
            <a:ext cx="5608320" cy="5664064"/>
          </a:xfrm>
          <a:prstGeom prst="rect">
            <a:avLst/>
          </a:prstGeom>
        </p:spPr>
        <p:txBody>
          <a:bodyPr vert="horz" lIns="93164" tIns="46582" rIns="93164" bIns="46582" rtlCol="0"/>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4" tIns="46582" rIns="93164" bIns="46582"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4" tIns="46582" rIns="93164" bIns="46582" rtlCol="0" anchor="b"/>
          <a:lstStyle>
            <a:lvl1pPr algn="r">
              <a:defRPr sz="12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600"/>
      </a:spcAft>
      <a:defRPr sz="1200" kern="12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1pPr>
    <a:lvl2pPr marL="457200" algn="l" defTabSz="914400" rtl="0" eaLnBrk="1" latinLnBrk="0" hangingPunct="1">
      <a:spcAft>
        <a:spcPts val="600"/>
      </a:spcAft>
      <a:defRPr sz="1200" kern="12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2pPr>
    <a:lvl3pPr marL="914400" algn="l" defTabSz="914400" rtl="0" eaLnBrk="1" latinLnBrk="0" hangingPunct="1">
      <a:spcAft>
        <a:spcPts val="600"/>
      </a:spcAft>
      <a:defRPr sz="1200" kern="12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3pPr>
    <a:lvl4pPr marL="1371600" algn="l" defTabSz="914400" rtl="0" eaLnBrk="1" latinLnBrk="0" hangingPunct="1">
      <a:spcAft>
        <a:spcPts val="600"/>
      </a:spcAft>
      <a:defRPr sz="1200" kern="12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4pPr>
    <a:lvl5pPr marL="1828800" algn="l" defTabSz="914400" rtl="0" eaLnBrk="1" latinLnBrk="0" hangingPunct="1">
      <a:spcAft>
        <a:spcPts val="600"/>
      </a:spcAft>
      <a:defRPr sz="1200" kern="12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574001-E3B1-44F9-941D-428066C4A7C7}" type="slidenum">
              <a:rPr lang="en-US" smtClean="0"/>
              <a:t>1</a:t>
            </a:fld>
            <a:endParaRPr lang="en-US"/>
          </a:p>
        </p:txBody>
      </p:sp>
    </p:spTree>
    <p:extLst>
      <p:ext uri="{BB962C8B-B14F-4D97-AF65-F5344CB8AC3E}">
        <p14:creationId xmlns:p14="http://schemas.microsoft.com/office/powerpoint/2010/main" val="1657212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0" i="0" dirty="0">
                <a:solidFill>
                  <a:srgbClr val="212529"/>
                </a:solidFill>
                <a:effectLst/>
                <a:latin typeface="Calibri" panose="020F0502020204030204" pitchFamily="34" charset="0"/>
              </a:rPr>
              <a:t>[t]he study of the features of the face, or of the form of the body generally, as being supposedly indicative of character; the art of judging character from such study”</a:t>
            </a:r>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10</a:t>
            </a:fld>
            <a:endParaRPr lang="en-US"/>
          </a:p>
        </p:txBody>
      </p:sp>
    </p:spTree>
    <p:extLst>
      <p:ext uri="{BB962C8B-B14F-4D97-AF65-F5344CB8AC3E}">
        <p14:creationId xmlns:p14="http://schemas.microsoft.com/office/powerpoint/2010/main" val="2903183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11</a:t>
            </a:fld>
            <a:endParaRPr lang="en-US"/>
          </a:p>
        </p:txBody>
      </p:sp>
    </p:spTree>
    <p:extLst>
      <p:ext uri="{BB962C8B-B14F-4D97-AF65-F5344CB8AC3E}">
        <p14:creationId xmlns:p14="http://schemas.microsoft.com/office/powerpoint/2010/main" val="3672592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Method: integrative, summative reading of signs: Leiden 369, 381, 383; cf. Ad 1.3</a:t>
            </a:r>
          </a:p>
          <a:p>
            <a:r>
              <a:rPr lang="en-US" dirty="0"/>
              <a:t>Context: culture of mutual inspection, elite competition.</a:t>
            </a:r>
          </a:p>
          <a:p>
            <a:r>
              <a:rPr lang="en-US" dirty="0"/>
              <a:t>Physiognomy relies on rhetorical proof (abduction, enthymemes: Aristotle Prior Analytics </a:t>
            </a:r>
            <a:r>
              <a:rPr lang="en-US" dirty="0" err="1"/>
              <a:t>70b6</a:t>
            </a:r>
            <a:r>
              <a:rPr lang="en-US" dirty="0"/>
              <a:t>–25; Barton 104–107; Sassi 69–81). It appeals, in Sassi’s phrase, “[to] collective patterns of thought and per-</a:t>
            </a:r>
            <a:r>
              <a:rPr lang="en-US" dirty="0" err="1"/>
              <a:t>sonal</a:t>
            </a:r>
            <a:r>
              <a:rPr lang="en-US" dirty="0"/>
              <a:t> intuitions” ( 81)</a:t>
            </a:r>
          </a:p>
          <a:p>
            <a:r>
              <a:rPr lang="en-US" dirty="0"/>
              <a:t>How do the passions figure in? For physiognomy deals mainly not with the passions per se but with ēthos, “character,” of which passion forms a part. Still, for no less an authority than Aristo-</a:t>
            </a:r>
            <a:r>
              <a:rPr lang="en-US" dirty="0" err="1"/>
              <a:t>tle</a:t>
            </a:r>
            <a:r>
              <a:rPr lang="en-US" dirty="0"/>
              <a:t>, stable correlations between pathos (emotion/passion), whether momentary or dispositional, and physical traits like </a:t>
            </a:r>
            <a:r>
              <a:rPr lang="en-US" dirty="0" err="1"/>
              <a:t>khroia</a:t>
            </a:r>
            <a:r>
              <a:rPr lang="en-US" dirty="0"/>
              <a:t> (complexion) underpin physiognomy’s scientific rigor (Categories </a:t>
            </a:r>
            <a:r>
              <a:rPr lang="en-US" dirty="0" err="1"/>
              <a:t>9b1</a:t>
            </a:r>
            <a:r>
              <a:rPr lang="en-US" dirty="0"/>
              <a:t>–33; Sassi 70–73). And so do they in Polemon, certain of whose case studies clearly il-lustrate his interest in detecting transitory passion that has yet to break out into the open. Nor does one detect a strict demarcation between passion and character trait in any of our physiognomists.</a:t>
            </a:r>
          </a:p>
        </p:txBody>
      </p:sp>
      <p:sp>
        <p:nvSpPr>
          <p:cNvPr id="4" name="Slide Number Placeholder 3"/>
          <p:cNvSpPr>
            <a:spLocks noGrp="1"/>
          </p:cNvSpPr>
          <p:nvPr>
            <p:ph type="sldNum" sz="quarter" idx="5"/>
          </p:nvPr>
        </p:nvSpPr>
        <p:spPr/>
        <p:txBody>
          <a:bodyPr/>
          <a:lstStyle/>
          <a:p>
            <a:fld id="{69C971FF-EF28-4195-A575-329446EFAA55}" type="slidenum">
              <a:rPr lang="en-US" smtClean="0"/>
              <a:t>12</a:t>
            </a:fld>
            <a:endParaRPr lang="en-US"/>
          </a:p>
        </p:txBody>
      </p:sp>
    </p:spTree>
    <p:extLst>
      <p:ext uri="{BB962C8B-B14F-4D97-AF65-F5344CB8AC3E}">
        <p14:creationId xmlns:p14="http://schemas.microsoft.com/office/powerpoint/2010/main" val="3506514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kern="800" dirty="0">
                <a:latin typeface="Times New Roman" panose="02020603050405020304" pitchFamily="18" charset="0"/>
              </a:rPr>
              <a:t>Polemon offers further insight in a passage where he decries the physiognomic ignorance of the sons of Atreus. Had they but known how to read the signs, they could have detected the guile that lay hid in the breasts of their respective rivals and adversaries. Indeed, they could have avoided the whole, sorry business of the Trojan War and its attendant calamities (Swain 178, from Bar </a:t>
            </a:r>
            <a:r>
              <a:rPr lang="en-US" sz="1700" kern="800" dirty="0" err="1">
                <a:latin typeface="Times New Roman" panose="02020603050405020304" pitchFamily="18" charset="0"/>
              </a:rPr>
              <a:t>Hebraeus</a:t>
            </a:r>
            <a:r>
              <a:rPr lang="en-US" sz="1700" kern="800" dirty="0">
                <a:latin typeface="Times New Roman" panose="02020603050405020304" pitchFamily="18" charset="0"/>
              </a:rPr>
              <a:t>). We can, then, think of physiognomy as a kind of security system. Like a peephole, it allows us to stand safe and sound on our side of the door, yet also allows us to peer into what lies beyond the divide, protecting not just ourselves but entire households and cities from the catastrophic effects of ill-considered associations — a means “of holding society together as a durable whole” by determining if the intentions of one’s “other” align with one’s own.</a:t>
            </a:r>
            <a:endParaRPr lang="en-US" dirty="0"/>
          </a:p>
        </p:txBody>
      </p:sp>
      <p:sp>
        <p:nvSpPr>
          <p:cNvPr id="4" name="Slide Number Placeholder 3"/>
          <p:cNvSpPr>
            <a:spLocks noGrp="1"/>
          </p:cNvSpPr>
          <p:nvPr>
            <p:ph type="sldNum" sz="quarter" idx="10"/>
          </p:nvPr>
        </p:nvSpPr>
        <p:spPr/>
        <p:txBody>
          <a:bodyPr/>
          <a:lstStyle/>
          <a:p>
            <a:fld id="{F9574001-E3B1-44F9-941D-428066C4A7C7}" type="slidenum">
              <a:rPr lang="en-US" smtClean="0"/>
              <a:t>13</a:t>
            </a:fld>
            <a:endParaRPr lang="en-US"/>
          </a:p>
        </p:txBody>
      </p:sp>
    </p:spTree>
    <p:extLst>
      <p:ext uri="{BB962C8B-B14F-4D97-AF65-F5344CB8AC3E}">
        <p14:creationId xmlns:p14="http://schemas.microsoft.com/office/powerpoint/2010/main" val="3477228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14</a:t>
            </a:fld>
            <a:endParaRPr lang="en-US"/>
          </a:p>
        </p:txBody>
      </p:sp>
    </p:spTree>
    <p:extLst>
      <p:ext uri="{BB962C8B-B14F-4D97-AF65-F5344CB8AC3E}">
        <p14:creationId xmlns:p14="http://schemas.microsoft.com/office/powerpoint/2010/main" val="3386768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case studies = research, though often are merely anecdotal. validate the physiognomy and physiognomist’s skill</a:t>
            </a:r>
          </a:p>
        </p:txBody>
      </p:sp>
      <p:sp>
        <p:nvSpPr>
          <p:cNvPr id="4" name="Slide Number Placeholder 3"/>
          <p:cNvSpPr>
            <a:spLocks noGrp="1"/>
          </p:cNvSpPr>
          <p:nvPr>
            <p:ph type="sldNum" sz="quarter" idx="5"/>
          </p:nvPr>
        </p:nvSpPr>
        <p:spPr/>
        <p:txBody>
          <a:bodyPr/>
          <a:lstStyle/>
          <a:p>
            <a:fld id="{69C971FF-EF28-4195-A575-329446EFAA55}" type="slidenum">
              <a:rPr lang="en-US" smtClean="0"/>
              <a:t>15</a:t>
            </a:fld>
            <a:endParaRPr lang="en-US"/>
          </a:p>
        </p:txBody>
      </p:sp>
    </p:spTree>
    <p:extLst>
      <p:ext uri="{BB962C8B-B14F-4D97-AF65-F5344CB8AC3E}">
        <p14:creationId xmlns:p14="http://schemas.microsoft.com/office/powerpoint/2010/main" val="3688927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spcAft>
                <a:spcPts val="578"/>
              </a:spcAft>
              <a:defRPr/>
            </a:pPr>
            <a:r>
              <a:rPr lang="en-US" dirty="0"/>
              <a:t>"I have not seen the like of this type, though I did see one man, and he was from Lydia. He was going down to the land of Ionia and travelling about there. He had eyes like those I have described to you [bluish-black-red plus red, yellow, or green dots?]. As for his </a:t>
            </a:r>
            <a:r>
              <a:rPr lang="en-US" dirty="0" err="1"/>
              <a:t>colour</a:t>
            </a:r>
            <a:r>
              <a:rPr lang="en-US" dirty="0"/>
              <a:t>, it was black turning towards redness, as if he had drunk wine or were angry. He had an effeminate mouth, was boastful in his speech, with a long nose, and chin and cheeks far from his eyes. He had much flesh, a thick short neck, and his stomach was large, protruding, even, and fleshy. He was strong, his ankles were thick, the digits of his hands and feet were short, the flesh of his hands was fatty, and in his voice was an ugly hoarseness. His glance was the glance of a grieving and bilious man, and he seemed like one bearing threats towards all people. He often honed his teeth like a wild pig when it attacks the huntsman to kill him. He laughed in a high voice, and his spirit seemed ablaze. So I knew that this individual was full of evil, and he was always interested in and thinking about plotting and learning vile deeds. He was full of tyranny and enmity, often threatening evil; a killer, and shedder of blood. He would often speak of fornication, of young men and women, and that he desired no trappings but bastard children. To his friend he was more evil than to his enemy, desirous in harming friend and foe, freedman and slave. He would invent innumerable kinds of evil. Among the astonishing calamities which no one was aware of was that he was once </a:t>
            </a:r>
            <a:r>
              <a:rPr lang="en-US" dirty="0" err="1"/>
              <a:t>neighbour</a:t>
            </a:r>
            <a:r>
              <a:rPr lang="en-US" dirty="0"/>
              <a:t> to some good people, on a feast day of theirs on which they were giving out invitations. He presented to them therefore a basket, the contents of which were not known. When the messenger had set it down and left, the people said to each other ‘he has sent this to us with much food’. They gave orders for the food to be brought to them, and the basket was put among the offerings, and was opened. On top of it were saucers of oyster-shells, and underneath them was the head of a man!” (do we have any indication of the man’s class? perhaps affluent enough to arrange for this “gift.” that he was invited to a celebration does not have to mean he was of the same class as the hosts.)</a:t>
            </a:r>
          </a:p>
          <a:p>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16</a:t>
            </a:fld>
            <a:endParaRPr lang="en-US"/>
          </a:p>
        </p:txBody>
      </p:sp>
    </p:spTree>
    <p:extLst>
      <p:ext uri="{BB962C8B-B14F-4D97-AF65-F5344CB8AC3E}">
        <p14:creationId xmlns:p14="http://schemas.microsoft.com/office/powerpoint/2010/main" val="1109529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17</a:t>
            </a:fld>
            <a:endParaRPr lang="en-US"/>
          </a:p>
        </p:txBody>
      </p:sp>
    </p:spTree>
    <p:extLst>
      <p:ext uri="{BB962C8B-B14F-4D97-AF65-F5344CB8AC3E}">
        <p14:creationId xmlns:p14="http://schemas.microsoft.com/office/powerpoint/2010/main" val="1117292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character conforms to geography</a:t>
            </a:r>
          </a:p>
        </p:txBody>
      </p:sp>
      <p:sp>
        <p:nvSpPr>
          <p:cNvPr id="4" name="Slide Number Placeholder 3"/>
          <p:cNvSpPr>
            <a:spLocks noGrp="1"/>
          </p:cNvSpPr>
          <p:nvPr>
            <p:ph type="sldNum" sz="quarter" idx="5"/>
          </p:nvPr>
        </p:nvSpPr>
        <p:spPr/>
        <p:txBody>
          <a:bodyPr/>
          <a:lstStyle/>
          <a:p>
            <a:fld id="{69C971FF-EF28-4195-A575-329446EFAA55}" type="slidenum">
              <a:rPr lang="en-US" smtClean="0"/>
              <a:t>18</a:t>
            </a:fld>
            <a:endParaRPr lang="en-US"/>
          </a:p>
        </p:txBody>
      </p:sp>
    </p:spTree>
    <p:extLst>
      <p:ext uri="{BB962C8B-B14F-4D97-AF65-F5344CB8AC3E}">
        <p14:creationId xmlns:p14="http://schemas.microsoft.com/office/powerpoint/2010/main" val="31105090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pure Greek is of medium stature, between tall and short, broad and weak. He is of erect posture, beautiful in face and appearance, white in </a:t>
            </a:r>
            <a:r>
              <a:rPr lang="en-US" dirty="0" err="1"/>
              <a:t>colour</a:t>
            </a:r>
            <a:r>
              <a:rPr lang="en-US" dirty="0"/>
              <a:t>, mixed with red, medium in flesh, with medium palms and elbows, alert, quick to learn, neither small nor large of head, in his neck thickness and strength. His hair is soft and red, with some curliness and some waviness on account of its lankness. In his face there is squareness, in his lip slimness, and his nose is pointed and evenly proportioned. His eyes are moist, bluish-black, very mobile, and very luminous. This is the description of the pure Greek.” (p. 427)</a:t>
            </a:r>
          </a:p>
        </p:txBody>
      </p:sp>
      <p:sp>
        <p:nvSpPr>
          <p:cNvPr id="4" name="Slide Number Placeholder 3"/>
          <p:cNvSpPr>
            <a:spLocks noGrp="1"/>
          </p:cNvSpPr>
          <p:nvPr>
            <p:ph type="sldNum" sz="quarter" idx="5"/>
          </p:nvPr>
        </p:nvSpPr>
        <p:spPr/>
        <p:txBody>
          <a:bodyPr/>
          <a:lstStyle/>
          <a:p>
            <a:fld id="{69C971FF-EF28-4195-A575-329446EFAA55}" type="slidenum">
              <a:rPr lang="en-US" smtClean="0"/>
              <a:t>19</a:t>
            </a:fld>
            <a:endParaRPr lang="en-US"/>
          </a:p>
        </p:txBody>
      </p:sp>
    </p:spTree>
    <p:extLst>
      <p:ext uri="{BB962C8B-B14F-4D97-AF65-F5344CB8AC3E}">
        <p14:creationId xmlns:p14="http://schemas.microsoft.com/office/powerpoint/2010/main" val="525952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is it important to know if it’s a zombie, werewolf, or ghost?</a:t>
            </a:r>
          </a:p>
        </p:txBody>
      </p:sp>
      <p:sp>
        <p:nvSpPr>
          <p:cNvPr id="4" name="Slide Number Placeholder 3"/>
          <p:cNvSpPr>
            <a:spLocks noGrp="1"/>
          </p:cNvSpPr>
          <p:nvPr>
            <p:ph type="sldNum" sz="quarter" idx="5"/>
          </p:nvPr>
        </p:nvSpPr>
        <p:spPr/>
        <p:txBody>
          <a:bodyPr/>
          <a:lstStyle/>
          <a:p>
            <a:fld id="{F9574001-E3B1-44F9-941D-428066C4A7C7}" type="slidenum">
              <a:rPr lang="en-US" smtClean="0"/>
              <a:t>2</a:t>
            </a:fld>
            <a:endParaRPr lang="en-US"/>
          </a:p>
        </p:txBody>
      </p:sp>
    </p:spTree>
    <p:extLst>
      <p:ext uri="{BB962C8B-B14F-4D97-AF65-F5344CB8AC3E}">
        <p14:creationId xmlns:p14="http://schemas.microsoft.com/office/powerpoint/2010/main" val="11484738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bride abduction.</a:t>
            </a:r>
          </a:p>
          <a:p>
            <a:r>
              <a:rPr lang="en-US" dirty="0"/>
              <a:t>cf. abduction of a farmers wife in Alciphron. attempted and successful abduction of Chloe in D&amp;C.</a:t>
            </a:r>
          </a:p>
          <a:p>
            <a:r>
              <a:rPr lang="en-US" dirty="0"/>
              <a:t>“Know that I was in a city called </a:t>
            </a:r>
            <a:r>
              <a:rPr lang="en-US" dirty="0" err="1"/>
              <a:t>Dmsws,366</a:t>
            </a:r>
            <a:r>
              <a:rPr lang="en-US" dirty="0"/>
              <a:t> for I was invited with some of its people to a wedding. When they wanted to escort the bride to her husband, the family of the woman set off to the groom’s house, and they ate with him and drank, then they returned together. He was with them, and on his head was a coronet, and in their hands were sprigs of basil, and lamps were borne among them, and the singers were with them, until they brought the bride to the house of her husband. So I accompanied them. Then I said to those around me, to the exclusion of the rest of the gathering, that the bride would be abducted before reaching the house of her husband, and that a man would marry her that very night who was not the husband to whom she was being escorted. Then I remained awaiting the confirmation of what I said until we reached [</a:t>
            </a:r>
            <a:r>
              <a:rPr lang="en-US" dirty="0" err="1"/>
              <a:t>48b</a:t>
            </a:r>
            <a:r>
              <a:rPr lang="en-US" dirty="0"/>
              <a:t>] the door of the dwelling of her husband, when there rose up against us armed ambushers, who had been lying in wait around the door. They rushed to that bride and killed whom they could. The crowds dispersed, and I was among those who escaped on seeing their evil. They overpowered the bride and made off with her. Afterwards I heard the people saying that it had been with her approval. I will mention to you some of the signs by which I made the judgement. I saw the bride walking with people around her and I saw a young man among the companions of her husband and his friends who came with him, to the right of the maiden. I looked at his face and he was smiling, with a keen gaze, and his eyes were flooded with water. I got near to him and I heard that he had heavy breath. I saw that sweat had soaked his clothes, and I saw that his nose quivered, and I saw his </a:t>
            </a:r>
            <a:r>
              <a:rPr lang="en-US" dirty="0" err="1"/>
              <a:t>colour</a:t>
            </a:r>
            <a:r>
              <a:rPr lang="en-US" dirty="0"/>
              <a:t> taking on different hues, yellow after red. This was because of the disquiet and fear of scandal in him. I looked at the bride, and her eyes were flooded with water and her gaze was keen. Dread was evident in her. Thereupon I judged as I judged.” (pp. 457-459)</a:t>
            </a:r>
          </a:p>
        </p:txBody>
      </p:sp>
      <p:sp>
        <p:nvSpPr>
          <p:cNvPr id="4" name="Slide Number Placeholder 3"/>
          <p:cNvSpPr>
            <a:spLocks noGrp="1"/>
          </p:cNvSpPr>
          <p:nvPr>
            <p:ph type="sldNum" sz="quarter" idx="5"/>
          </p:nvPr>
        </p:nvSpPr>
        <p:spPr/>
        <p:txBody>
          <a:bodyPr/>
          <a:lstStyle/>
          <a:p>
            <a:fld id="{69C971FF-EF28-4195-A575-329446EFAA55}" type="slidenum">
              <a:rPr lang="en-US" smtClean="0"/>
              <a:t>20</a:t>
            </a:fld>
            <a:endParaRPr lang="en-US"/>
          </a:p>
        </p:txBody>
      </p:sp>
    </p:spTree>
    <p:extLst>
      <p:ext uri="{BB962C8B-B14F-4D97-AF65-F5344CB8AC3E}">
        <p14:creationId xmlns:p14="http://schemas.microsoft.com/office/powerpoint/2010/main" val="1141830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800" dirty="0">
                <a:latin typeface="Calibri Light" panose="020F0302020204030204" pitchFamily="34" charset="0"/>
                <a:cs typeface="Calibri Light" panose="020F0302020204030204" pitchFamily="34" charset="0"/>
              </a:rPr>
              <a:t>Regarding women Polemon said in relation to Menelaus, whose wife Helen was seized by Alexander Paris, that truly had God granted Menelaus to know the natural [= physiognomic] signs, he would have realized Alexander was an adulterer, and he would not have introduced him into his house and would not have shown his wife to him. And the hard war and the slaughter of the heroes, the destruction of the famous city of Ilion, the dissolution of the seven guiding stars [= Pleiades], and the many miseries that happened to the Greeks would not have occurred. And again, if Agamemnon had noticed the look of his wife Clytemnestra, he would have understood the deceit she had prepared for him and he would not have been killed in his house on a table like a bull in its manger. </a:t>
            </a:r>
            <a:r>
              <a:rPr lang="en-US" sz="1000" kern="800" dirty="0">
                <a:latin typeface="Calibri Light" panose="020F0302020204030204" pitchFamily="34" charset="0"/>
                <a:cs typeface="Calibri Light" panose="020F0302020204030204" pitchFamily="34" charset="0"/>
              </a:rPr>
              <a:t>(Trans. Swain, from Bar </a:t>
            </a:r>
            <a:r>
              <a:rPr lang="en-US" sz="1000" kern="800" dirty="0" err="1">
                <a:latin typeface="Calibri Light" panose="020F0302020204030204" pitchFamily="34" charset="0"/>
                <a:cs typeface="Calibri Light" panose="020F0302020204030204" pitchFamily="34" charset="0"/>
              </a:rPr>
              <a:t>Hebraeus</a:t>
            </a:r>
            <a:r>
              <a:rPr lang="en-US" sz="1000" kern="800" dirty="0">
                <a:latin typeface="Calibri Light" panose="020F0302020204030204" pitchFamily="34" charset="0"/>
                <a:cs typeface="Calibri Light" panose="020F0302020204030204" pitchFamily="34" charset="0"/>
              </a:rPr>
              <a:t> </a:t>
            </a:r>
            <a:r>
              <a:rPr lang="en-US" sz="1000" i="1" kern="800" dirty="0">
                <a:latin typeface="Calibri Light" panose="020F0302020204030204" pitchFamily="34" charset="0"/>
                <a:cs typeface="Calibri Light" panose="020F0302020204030204" pitchFamily="34" charset="0"/>
              </a:rPr>
              <a:t>Cream of Knowledge</a:t>
            </a:r>
            <a:r>
              <a:rPr lang="en-US" sz="1000" kern="800" dirty="0">
                <a:latin typeface="Calibri Light" panose="020F0302020204030204" pitchFamily="34" charset="0"/>
                <a:cs typeface="Calibri Light" panose="020F0302020204030204" pitchFamily="34" charset="0"/>
              </a:rPr>
              <a:t>)</a:t>
            </a:r>
            <a:endParaRPr lang="en-US" dirty="0">
              <a:solidFill>
                <a:schemeClr val="tx1"/>
              </a:solidFill>
              <a:latin typeface="+mn-lt"/>
              <a:ea typeface="+mn-ea"/>
              <a:cs typeface="+mn-cs"/>
            </a:endParaRPr>
          </a:p>
          <a:p>
            <a:r>
              <a:rPr lang="en-US" dirty="0">
                <a:solidFill>
                  <a:schemeClr val="tx1"/>
                </a:solidFill>
                <a:latin typeface="+mn-lt"/>
                <a:ea typeface="+mn-ea"/>
                <a:cs typeface="+mn-cs"/>
              </a:rPr>
              <a:t>Polemon cites the obscure myth of Electra, progenitor of the Trojans, quitting her spot in the firmament out of grief for her descendants. </a:t>
            </a:r>
            <a:r>
              <a:rPr lang="en-US" i="1" dirty="0">
                <a:solidFill>
                  <a:schemeClr val="tx1"/>
                </a:solidFill>
                <a:latin typeface="+mn-lt"/>
                <a:ea typeface="+mn-ea"/>
                <a:cs typeface="+mn-cs"/>
              </a:rPr>
              <a:t>Scholia </a:t>
            </a:r>
            <a:r>
              <a:rPr lang="en-US" i="1" dirty="0" err="1">
                <a:solidFill>
                  <a:schemeClr val="tx1"/>
                </a:solidFill>
                <a:latin typeface="+mn-lt"/>
                <a:ea typeface="+mn-ea"/>
                <a:cs typeface="+mn-cs"/>
              </a:rPr>
              <a:t>vetera</a:t>
            </a:r>
            <a:r>
              <a:rPr lang="en-US" i="1" dirty="0">
                <a:solidFill>
                  <a:schemeClr val="tx1"/>
                </a:solidFill>
                <a:latin typeface="+mn-lt"/>
                <a:ea typeface="+mn-ea"/>
                <a:cs typeface="+mn-cs"/>
              </a:rPr>
              <a:t> (D scholia) in </a:t>
            </a:r>
            <a:r>
              <a:rPr lang="en-US" i="1" dirty="0" err="1">
                <a:solidFill>
                  <a:schemeClr val="tx1"/>
                </a:solidFill>
                <a:latin typeface="+mn-lt"/>
                <a:ea typeface="+mn-ea"/>
                <a:cs typeface="+mn-cs"/>
              </a:rPr>
              <a:t>Iliadem</a:t>
            </a:r>
            <a:r>
              <a:rPr lang="en-US" dirty="0">
                <a:solidFill>
                  <a:schemeClr val="tx1"/>
                </a:solidFill>
                <a:latin typeface="+mn-lt"/>
                <a:ea typeface="+mn-ea"/>
                <a:cs typeface="+mn-cs"/>
              </a:rPr>
              <a:t> 18.486. φα</a:t>
            </a:r>
            <a:r>
              <a:rPr lang="en-US" dirty="0" err="1">
                <a:solidFill>
                  <a:schemeClr val="tx1"/>
                </a:solidFill>
                <a:latin typeface="+mn-lt"/>
                <a:ea typeface="+mn-ea"/>
                <a:cs typeface="+mn-cs"/>
              </a:rPr>
              <a:t>σὶ</a:t>
            </a:r>
            <a:r>
              <a:rPr lang="en-US" dirty="0">
                <a:solidFill>
                  <a:schemeClr val="tx1"/>
                </a:solidFill>
                <a:latin typeface="+mn-lt"/>
                <a:ea typeface="+mn-ea"/>
                <a:cs typeface="+mn-cs"/>
              </a:rPr>
              <a:t> </a:t>
            </a:r>
            <a:r>
              <a:rPr lang="en-US" dirty="0" err="1">
                <a:solidFill>
                  <a:schemeClr val="tx1"/>
                </a:solidFill>
                <a:latin typeface="+mn-lt"/>
                <a:ea typeface="+mn-ea"/>
                <a:cs typeface="+mn-cs"/>
              </a:rPr>
              <a:t>δὲ</a:t>
            </a:r>
            <a:r>
              <a:rPr lang="en-US" dirty="0">
                <a:solidFill>
                  <a:schemeClr val="tx1"/>
                </a:solidFill>
                <a:latin typeface="+mn-lt"/>
                <a:ea typeface="+mn-ea"/>
                <a:cs typeface="+mn-cs"/>
              </a:rPr>
              <a:t> </a:t>
            </a:r>
            <a:r>
              <a:rPr lang="en-US" dirty="0" err="1">
                <a:solidFill>
                  <a:schemeClr val="tx1"/>
                </a:solidFill>
                <a:latin typeface="+mn-lt"/>
                <a:ea typeface="+mn-ea"/>
                <a:cs typeface="+mn-cs"/>
              </a:rPr>
              <a:t>Ἠλέκτρ</a:t>
            </a:r>
            <a:r>
              <a:rPr lang="en-US" dirty="0">
                <a:solidFill>
                  <a:schemeClr val="tx1"/>
                </a:solidFill>
                <a:latin typeface="+mn-lt"/>
                <a:ea typeface="+mn-ea"/>
                <a:cs typeface="+mn-cs"/>
              </a:rPr>
              <a:t>αν οὐ βουλομένην τὴν Ἰλίου πόρθησιν θεάσασθαι, τῷ τὸ κτίσμα εἶναι τῶν ἀπογόνων, καταλιπεῖν τὸν τόπον ἔνθα κατηστέριστο, διόπερ οὔσας πρότερον ἑπτὰ, γενέσθαι ἕξ. ἡ </a:t>
            </a:r>
            <a:r>
              <a:rPr lang="en-US" dirty="0" err="1">
                <a:solidFill>
                  <a:schemeClr val="tx1"/>
                </a:solidFill>
                <a:latin typeface="+mn-lt"/>
                <a:ea typeface="+mn-ea"/>
                <a:cs typeface="+mn-cs"/>
              </a:rPr>
              <a:t>ἱστορί</a:t>
            </a:r>
            <a:r>
              <a:rPr lang="en-US" dirty="0">
                <a:solidFill>
                  <a:schemeClr val="tx1"/>
                </a:solidFill>
                <a:latin typeface="+mn-lt"/>
                <a:ea typeface="+mn-ea"/>
                <a:cs typeface="+mn-cs"/>
              </a:rPr>
              <a:t>α παρὰ τοῖς Κυκλικοῖς. ... </a:t>
            </a:r>
            <a:r>
              <a:rPr lang="en-US" dirty="0" err="1">
                <a:solidFill>
                  <a:schemeClr val="tx1"/>
                </a:solidFill>
                <a:latin typeface="+mn-lt"/>
                <a:ea typeface="+mn-ea"/>
                <a:cs typeface="+mn-cs"/>
              </a:rPr>
              <a:t>ὡς</a:t>
            </a:r>
            <a:r>
              <a:rPr lang="en-US" dirty="0">
                <a:solidFill>
                  <a:schemeClr val="tx1"/>
                </a:solidFill>
                <a:latin typeface="+mn-lt"/>
                <a:ea typeface="+mn-ea"/>
                <a:cs typeface="+mn-cs"/>
              </a:rPr>
              <a:t> </a:t>
            </a:r>
            <a:r>
              <a:rPr lang="en-US" dirty="0" err="1">
                <a:solidFill>
                  <a:schemeClr val="tx1"/>
                </a:solidFill>
                <a:latin typeface="+mn-lt"/>
                <a:ea typeface="+mn-ea"/>
                <a:cs typeface="+mn-cs"/>
              </a:rPr>
              <a:t>μὲν</a:t>
            </a:r>
            <a:r>
              <a:rPr lang="en-US" dirty="0">
                <a:solidFill>
                  <a:schemeClr val="tx1"/>
                </a:solidFill>
                <a:latin typeface="+mn-lt"/>
                <a:ea typeface="+mn-ea"/>
                <a:cs typeface="+mn-cs"/>
              </a:rPr>
              <a:t> </a:t>
            </a:r>
            <a:r>
              <a:rPr lang="en-US" dirty="0" err="1">
                <a:solidFill>
                  <a:schemeClr val="tx1"/>
                </a:solidFill>
                <a:latin typeface="+mn-lt"/>
                <a:ea typeface="+mn-ea"/>
                <a:cs typeface="+mn-cs"/>
              </a:rPr>
              <a:t>Ἄρ</a:t>
            </a:r>
            <a:r>
              <a:rPr lang="en-US" dirty="0">
                <a:solidFill>
                  <a:schemeClr val="tx1"/>
                </a:solidFill>
                <a:latin typeface="+mn-lt"/>
                <a:ea typeface="+mn-ea"/>
                <a:cs typeface="+mn-cs"/>
              </a:rPr>
              <a:t>ατος ἐν τῷ πρὸς Θεόπροπον ἐπικηδείῳ φησὶ, Τροίας πορθουμένης τὴν Δαρδάνου μητέρα Ἠλέκτραν μίαν οὖσαν τῶν Πληϊάδων, φυγεῖν τε τὴν τῶν ἀδελφῶν συνοδίαν, καὶ τὰς κόμας λύσασαν, ἐνίοτε κομήτην ἀστέρα φαίνεσθαι.</a:t>
            </a:r>
            <a:endParaRPr lang="en-US" dirty="0"/>
          </a:p>
        </p:txBody>
      </p:sp>
      <p:sp>
        <p:nvSpPr>
          <p:cNvPr id="4" name="Slide Number Placeholder 3"/>
          <p:cNvSpPr>
            <a:spLocks noGrp="1"/>
          </p:cNvSpPr>
          <p:nvPr>
            <p:ph type="sldNum" sz="quarter" idx="10"/>
          </p:nvPr>
        </p:nvSpPr>
        <p:spPr/>
        <p:txBody>
          <a:bodyPr/>
          <a:lstStyle/>
          <a:p>
            <a:fld id="{F9574001-E3B1-44F9-941D-428066C4A7C7}" type="slidenum">
              <a:rPr lang="en-US" smtClean="0"/>
              <a:t>3</a:t>
            </a:fld>
            <a:endParaRPr lang="en-US"/>
          </a:p>
        </p:txBody>
      </p:sp>
    </p:spTree>
    <p:extLst>
      <p:ext uri="{BB962C8B-B14F-4D97-AF65-F5344CB8AC3E}">
        <p14:creationId xmlns:p14="http://schemas.microsoft.com/office/powerpoint/2010/main" val="422258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doors protect us, but we can’t always see through them.</a:t>
            </a:r>
          </a:p>
          <a:p>
            <a:r>
              <a:rPr lang="en-US" dirty="0"/>
              <a:t>if we could leave the door in place, yet have a view of what’s on the other side, we’d know whether to let those others in.</a:t>
            </a:r>
          </a:p>
          <a:p>
            <a:r>
              <a:rPr lang="en-US" dirty="0"/>
              <a:t>the body is like a door, blocking our view of the inner being.</a:t>
            </a:r>
          </a:p>
          <a:p>
            <a:r>
              <a:rPr lang="en-US" dirty="0"/>
              <a:t>yet its features — especially the eyes — offer a window into what lies within. who wouldn’t want some of that?</a:t>
            </a:r>
          </a:p>
          <a:p>
            <a:r>
              <a:rPr lang="en-US" dirty="0"/>
              <a:t>I suspect that Polemon’s </a:t>
            </a:r>
            <a:r>
              <a:rPr lang="en-US" i="1" dirty="0"/>
              <a:t>Physiognomy</a:t>
            </a:r>
            <a:r>
              <a:rPr lang="en-US" i="0" dirty="0"/>
              <a:t> was intended, first and foremost, as a kind of personal security app.</a:t>
            </a:r>
          </a:p>
          <a:p>
            <a:r>
              <a:rPr lang="en-US" i="0" dirty="0"/>
              <a:t>Yet the “scientific” principles around which this bit of tech are organized, as well the uses for which it is intended, could well prove culturally revealing</a:t>
            </a:r>
            <a:endParaRPr lang="en-US" dirty="0"/>
          </a:p>
        </p:txBody>
      </p:sp>
      <p:sp>
        <p:nvSpPr>
          <p:cNvPr id="4" name="Slide Number Placeholder 3"/>
          <p:cNvSpPr>
            <a:spLocks noGrp="1"/>
          </p:cNvSpPr>
          <p:nvPr>
            <p:ph type="sldNum" sz="quarter" idx="5"/>
          </p:nvPr>
        </p:nvSpPr>
        <p:spPr/>
        <p:txBody>
          <a:bodyPr/>
          <a:lstStyle/>
          <a:p>
            <a:fld id="{F9574001-E3B1-44F9-941D-428066C4A7C7}" type="slidenum">
              <a:rPr lang="en-US" smtClean="0"/>
              <a:t>4</a:t>
            </a:fld>
            <a:endParaRPr lang="en-US"/>
          </a:p>
        </p:txBody>
      </p:sp>
    </p:spTree>
    <p:extLst>
      <p:ext uri="{BB962C8B-B14F-4D97-AF65-F5344CB8AC3E}">
        <p14:creationId xmlns:p14="http://schemas.microsoft.com/office/powerpoint/2010/main" val="3407885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5</a:t>
            </a:fld>
            <a:endParaRPr lang="en-US"/>
          </a:p>
        </p:txBody>
      </p:sp>
    </p:spTree>
    <p:extLst>
      <p:ext uri="{BB962C8B-B14F-4D97-AF65-F5344CB8AC3E}">
        <p14:creationId xmlns:p14="http://schemas.microsoft.com/office/powerpoint/2010/main" val="1966827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6</a:t>
            </a:fld>
            <a:endParaRPr lang="en-US"/>
          </a:p>
        </p:txBody>
      </p:sp>
    </p:spTree>
    <p:extLst>
      <p:ext uri="{BB962C8B-B14F-4D97-AF65-F5344CB8AC3E}">
        <p14:creationId xmlns:p14="http://schemas.microsoft.com/office/powerpoint/2010/main" val="876186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7</a:t>
            </a:fld>
            <a:endParaRPr lang="en-US"/>
          </a:p>
        </p:txBody>
      </p:sp>
    </p:spTree>
    <p:extLst>
      <p:ext uri="{BB962C8B-B14F-4D97-AF65-F5344CB8AC3E}">
        <p14:creationId xmlns:p14="http://schemas.microsoft.com/office/powerpoint/2010/main" val="875163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8</a:t>
            </a:fld>
            <a:endParaRPr lang="en-US"/>
          </a:p>
        </p:txBody>
      </p:sp>
    </p:spTree>
    <p:extLst>
      <p:ext uri="{BB962C8B-B14F-4D97-AF65-F5344CB8AC3E}">
        <p14:creationId xmlns:p14="http://schemas.microsoft.com/office/powerpoint/2010/main" val="2754590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9</a:t>
            </a:fld>
            <a:endParaRPr lang="en-US"/>
          </a:p>
        </p:txBody>
      </p:sp>
    </p:spTree>
    <p:extLst>
      <p:ext uri="{BB962C8B-B14F-4D97-AF65-F5344CB8AC3E}">
        <p14:creationId xmlns:p14="http://schemas.microsoft.com/office/powerpoint/2010/main" val="18034298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10" name="Rectangle 9"/>
          <p:cNvSpPr/>
          <p:nvPr/>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5" name="Rectangle 4"/>
          <p:cNvSpPr/>
          <p:nvPr/>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6" name="Picture 5">
            <a:extLst>
              <a:ext uri="{FF2B5EF4-FFF2-40B4-BE49-F238E27FC236}">
                <a16:creationId xmlns:a16="http://schemas.microsoft.com/office/drawing/2014/main" id="{6B40AF0D-5B44-4B75-9D96-9ABB01FA2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8" name="Rectangle 7">
            <a:extLst>
              <a:ext uri="{FF2B5EF4-FFF2-40B4-BE49-F238E27FC236}">
                <a16:creationId xmlns:a16="http://schemas.microsoft.com/office/drawing/2014/main" id="{F4253DC7-E1B1-4645-A9C5-59692F4F8209}"/>
              </a:ext>
            </a:extLst>
          </p:cNvPr>
          <p:cNvSpPr/>
          <p:nvPr/>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9" name="Picture 8">
            <a:extLst>
              <a:ext uri="{FF2B5EF4-FFF2-40B4-BE49-F238E27FC236}">
                <a16:creationId xmlns:a16="http://schemas.microsoft.com/office/drawing/2014/main" id="{AA864F87-9334-4E05-B36B-D4CEB08D53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11" name="Rectangle 10">
            <a:extLst>
              <a:ext uri="{FF2B5EF4-FFF2-40B4-BE49-F238E27FC236}">
                <a16:creationId xmlns:a16="http://schemas.microsoft.com/office/drawing/2014/main" id="{E36C2890-2A71-4B21-B619-53ED66D6943D}"/>
              </a:ext>
            </a:extLst>
          </p:cNvPr>
          <p:cNvSpPr/>
          <p:nvPr userDrawn="1"/>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26880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Athletics and agōn</a:t>
            </a:r>
            <a:endParaRPr lang="en-US" dirty="0"/>
          </a:p>
        </p:txBody>
      </p:sp>
      <p:sp>
        <p:nvSpPr>
          <p:cNvPr id="4" name="Date Placeholder 3"/>
          <p:cNvSpPr>
            <a:spLocks noGrp="1"/>
          </p:cNvSpPr>
          <p:nvPr>
            <p:ph type="dt" sz="half" idx="10"/>
          </p:nvPr>
        </p:nvSpPr>
        <p:spPr/>
        <p:txBody>
          <a:bodyPr/>
          <a:lstStyle/>
          <a:p>
            <a:r>
              <a:rPr lang="en-US"/>
              <a:t>9-feb</a:t>
            </a:r>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119347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85800"/>
            <a:ext cx="2134315"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7613" y="685800"/>
            <a:ext cx="7416138" cy="5486400"/>
          </a:xfrm>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Athletics and agōn</a:t>
            </a:r>
            <a:endParaRPr lang="en-US" dirty="0"/>
          </a:p>
        </p:txBody>
      </p:sp>
      <p:sp>
        <p:nvSpPr>
          <p:cNvPr id="4" name="Date Placeholder 3"/>
          <p:cNvSpPr>
            <a:spLocks noGrp="1"/>
          </p:cNvSpPr>
          <p:nvPr>
            <p:ph type="dt" sz="half" idx="10"/>
          </p:nvPr>
        </p:nvSpPr>
        <p:spPr/>
        <p:txBody>
          <a:bodyPr/>
          <a:lstStyle/>
          <a:p>
            <a:r>
              <a:rPr lang="en-US"/>
              <a:t>9-feb</a:t>
            </a:r>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122288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Title Slid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10" name="Rectangle 9"/>
          <p:cNvSpPr/>
          <p:nvPr/>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4" name="Picture 3">
            <a:extLst>
              <a:ext uri="{FF2B5EF4-FFF2-40B4-BE49-F238E27FC236}">
                <a16:creationId xmlns:a16="http://schemas.microsoft.com/office/drawing/2014/main" id="{F0ABB30C-6164-4BCE-81E8-F643579C66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5" name="Rectangle 4">
            <a:extLst>
              <a:ext uri="{FF2B5EF4-FFF2-40B4-BE49-F238E27FC236}">
                <a16:creationId xmlns:a16="http://schemas.microsoft.com/office/drawing/2014/main" id="{5B5E1F8E-5484-45CB-8186-8C2F96BA766C}"/>
              </a:ext>
            </a:extLst>
          </p:cNvPr>
          <p:cNvSpPr/>
          <p:nvPr userDrawn="1"/>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512533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Title Slid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10" name="Rectangle 9"/>
          <p:cNvSpPr/>
          <p:nvPr/>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47379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10" name="Rectangle 9"/>
          <p:cNvSpPr/>
          <p:nvPr userDrawn="1"/>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91054" y="1122363"/>
            <a:ext cx="10206717"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991054" y="3602038"/>
            <a:ext cx="10206717"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Tree>
    <p:extLst>
      <p:ext uri="{BB962C8B-B14F-4D97-AF65-F5344CB8AC3E}">
        <p14:creationId xmlns:p14="http://schemas.microsoft.com/office/powerpoint/2010/main" val="246998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gradFill>
            <a:gsLst>
              <a:gs pos="0">
                <a:schemeClr val="accent1">
                  <a:lumMod val="5000"/>
                  <a:lumOff val="95000"/>
                </a:schemeClr>
              </a:gs>
              <a:gs pos="100000">
                <a:schemeClr val="accent1">
                  <a:lumMod val="30000"/>
                  <a:lumOff val="70000"/>
                </a:schemeClr>
              </a:gs>
            </a:gsLst>
            <a:lin ang="10800000" scaled="1"/>
          </a:gradFill>
        </p:spPr>
        <p:txBody>
          <a:bodyPr/>
          <a:lstStyle/>
          <a:p>
            <a:r>
              <a:rPr lang="en-US" dirty="0"/>
              <a:t>Click to edit Master title style</a:t>
            </a:r>
            <a:endParaRPr dirty="0"/>
          </a:p>
        </p:txBody>
      </p:sp>
      <p:sp>
        <p:nvSpPr>
          <p:cNvPr id="3" name="Content Placeholder 2"/>
          <p:cNvSpPr>
            <a:spLocks noGrp="1"/>
          </p:cNvSpPr>
          <p:nvPr>
            <p:ph idx="1" hasCustomPrompt="1"/>
          </p:nvPr>
        </p:nvSpPr>
        <p:spPr/>
        <p:txBody>
          <a:bodyPr/>
          <a:lstStyle>
            <a:lvl1pPr>
              <a:lnSpc>
                <a:spcPct val="114000"/>
              </a:lnSpc>
              <a:defRPr/>
            </a:lvl1pPr>
            <a:lvl2pPr>
              <a:lnSpc>
                <a:spcPct val="114000"/>
              </a:lnSpc>
              <a:defRPr sz="2800"/>
            </a:lvl2pPr>
            <a:lvl3pPr>
              <a:lnSpc>
                <a:spcPct val="114000"/>
              </a:lnSpc>
              <a:defRPr sz="2400"/>
            </a:lvl3pPr>
            <a:lvl4pPr>
              <a:lnSpc>
                <a:spcPct val="114000"/>
              </a:lnSpc>
              <a:defRPr sz="2000"/>
            </a:lvl4pPr>
            <a:lvl5pPr>
              <a:lnSpc>
                <a:spcPct val="114000"/>
              </a:lnSpc>
              <a:defRPr sz="2000"/>
            </a:lvl5pPr>
            <a:lvl6pPr>
              <a:defRPr/>
            </a:lvl6pPr>
            <a:lvl7pPr>
              <a:defRPr baseline="0"/>
            </a:lvl7pPr>
            <a:lvl8pPr>
              <a:defRPr baseline="0"/>
            </a:lvl8pPr>
            <a:lvl9pPr>
              <a:defRPr baseline="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Footer Placeholder 4"/>
          <p:cNvSpPr>
            <a:spLocks noGrp="1"/>
          </p:cNvSpPr>
          <p:nvPr>
            <p:ph type="ftr" sz="quarter" idx="11"/>
          </p:nvPr>
        </p:nvSpPr>
        <p:spPr/>
        <p:txBody>
          <a:bodyPr/>
          <a:lstStyle/>
          <a:p>
            <a:r>
              <a:rPr lang="en-US"/>
              <a:t>Athletics and agōn</a:t>
            </a:r>
            <a:endParaRPr lang="en-US" dirty="0"/>
          </a:p>
        </p:txBody>
      </p:sp>
      <p:sp>
        <p:nvSpPr>
          <p:cNvPr id="4" name="Date Placeholder 3"/>
          <p:cNvSpPr>
            <a:spLocks noGrp="1"/>
          </p:cNvSpPr>
          <p:nvPr>
            <p:ph type="dt" sz="half" idx="10"/>
          </p:nvPr>
        </p:nvSpPr>
        <p:spPr/>
        <p:txBody>
          <a:bodyPr/>
          <a:lstStyle/>
          <a:p>
            <a:r>
              <a:rPr lang="en-US"/>
              <a:t>9-feb</a:t>
            </a:r>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159470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614" y="2091267"/>
            <a:ext cx="9753600" cy="1354665"/>
          </a:xfrm>
        </p:spPr>
        <p:txBody>
          <a:bodyPr bIns="137160" anchor="b">
            <a:normAutofit/>
          </a:bodyPr>
          <a:lstStyle>
            <a:lvl1pPr algn="l">
              <a:defRPr sz="4400" b="0" cap="none" baseline="0"/>
            </a:lvl1pPr>
          </a:lstStyle>
          <a:p>
            <a:r>
              <a:rPr lang="en-US"/>
              <a:t>Click to edit Master title style</a:t>
            </a:r>
            <a:endParaRPr dirty="0"/>
          </a:p>
        </p:txBody>
      </p:sp>
      <p:sp>
        <p:nvSpPr>
          <p:cNvPr id="3" name="Text Placeholder 2"/>
          <p:cNvSpPr>
            <a:spLocks noGrp="1"/>
          </p:cNvSpPr>
          <p:nvPr>
            <p:ph type="body" idx="1"/>
          </p:nvPr>
        </p:nvSpPr>
        <p:spPr>
          <a:xfrm>
            <a:off x="1213150" y="3742277"/>
            <a:ext cx="9758063" cy="1142999"/>
          </a:xfrm>
        </p:spPr>
        <p:txBody>
          <a:bodyPr anchor="t">
            <a:normAutofit/>
          </a:bodyPr>
          <a:lstStyle>
            <a:lvl1pPr marL="0" indent="0">
              <a:spcBef>
                <a:spcPts val="0"/>
              </a:spcBef>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2895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332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624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a:t>Athletics and agōn</a:t>
            </a:r>
            <a:endParaRPr lang="en-US" dirty="0"/>
          </a:p>
        </p:txBody>
      </p:sp>
      <p:sp>
        <p:nvSpPr>
          <p:cNvPr id="5" name="Date Placeholder 4"/>
          <p:cNvSpPr>
            <a:spLocks noGrp="1"/>
          </p:cNvSpPr>
          <p:nvPr>
            <p:ph type="dt" sz="half" idx="10"/>
          </p:nvPr>
        </p:nvSpPr>
        <p:spPr/>
        <p:txBody>
          <a:bodyPr/>
          <a:lstStyle/>
          <a:p>
            <a:r>
              <a:rPr lang="en-US"/>
              <a:t>9-feb</a:t>
            </a:r>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a:p>
        </p:txBody>
      </p:sp>
      <p:cxnSp>
        <p:nvCxnSpPr>
          <p:cNvPr id="8" name="Straight Connector 7"/>
          <p:cNvCxnSpPr/>
          <p:nvPr/>
        </p:nvCxnSpPr>
        <p:spPr>
          <a:xfrm>
            <a:off x="5942012" y="1828800"/>
            <a:ext cx="0" cy="3962400"/>
          </a:xfrm>
          <a:prstGeom prst="line">
            <a:avLst/>
          </a:prstGeom>
          <a:ln w="22225">
            <a:solidFill>
              <a:srgbClr val="00B0F0">
                <a:alpha val="15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942012" y="1828800"/>
            <a:ext cx="1" cy="2878667"/>
          </a:xfrm>
          <a:prstGeom prst="line">
            <a:avLst/>
          </a:prstGeom>
          <a:ln w="22225">
            <a:solidFill>
              <a:srgbClr val="00B0F0">
                <a:alpha val="15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16EE98A-B801-44B4-A831-520329F6D792}"/>
              </a:ext>
            </a:extLst>
          </p:cNvPr>
          <p:cNvCxnSpPr/>
          <p:nvPr/>
        </p:nvCxnSpPr>
        <p:spPr>
          <a:xfrm>
            <a:off x="5942012" y="1828800"/>
            <a:ext cx="0" cy="3962400"/>
          </a:xfrm>
          <a:prstGeom prst="line">
            <a:avLst/>
          </a:prstGeom>
          <a:ln w="22225">
            <a:solidFill>
              <a:srgbClr val="00B0F0">
                <a:alpha val="15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E3206A0-ED7D-47EB-9567-E7B6FEDBAE7B}"/>
              </a:ext>
            </a:extLst>
          </p:cNvPr>
          <p:cNvCxnSpPr/>
          <p:nvPr userDrawn="1"/>
        </p:nvCxnSpPr>
        <p:spPr>
          <a:xfrm>
            <a:off x="5942012" y="1828800"/>
            <a:ext cx="0" cy="3962400"/>
          </a:xfrm>
          <a:prstGeom prst="line">
            <a:avLst/>
          </a:prstGeom>
          <a:ln w="22225">
            <a:solidFill>
              <a:srgbClr val="00B0F0">
                <a:alpha val="1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05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7614" y="1761744"/>
            <a:ext cx="4709160" cy="838201"/>
          </a:xfrm>
          <a:solidFill>
            <a:schemeClr val="bg2">
              <a:alpha val="15000"/>
            </a:schemeClr>
          </a:solidFill>
        </p:spPr>
        <p:txBody>
          <a:bodyPr anchor="ctr"/>
          <a:lstStyle>
            <a:lvl1pPr marL="0" indent="0">
              <a:spcBef>
                <a:spcPts val="0"/>
              </a:spcBef>
              <a:buNone/>
              <a:defRPr sz="2400" b="0" cap="none"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761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62054" y="1761744"/>
            <a:ext cx="4709160" cy="838201"/>
          </a:xfrm>
          <a:solidFill>
            <a:schemeClr val="bg2">
              <a:alpha val="15000"/>
            </a:schemeClr>
          </a:solidFill>
        </p:spPr>
        <p:txBody>
          <a:bodyPr anchor="ctr"/>
          <a:lstStyle>
            <a:lvl1pPr marL="0" indent="0">
              <a:spcBef>
                <a:spcPts val="0"/>
              </a:spcBef>
              <a:buNone/>
              <a:defRPr sz="2400" b="0" cap="none"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205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a:t>Athletics and agōn</a:t>
            </a:r>
            <a:endParaRPr lang="en-US" dirty="0"/>
          </a:p>
        </p:txBody>
      </p:sp>
      <p:sp>
        <p:nvSpPr>
          <p:cNvPr id="7" name="Date Placeholder 6"/>
          <p:cNvSpPr>
            <a:spLocks noGrp="1"/>
          </p:cNvSpPr>
          <p:nvPr>
            <p:ph type="dt" sz="half" idx="10"/>
          </p:nvPr>
        </p:nvSpPr>
        <p:spPr/>
        <p:txBody>
          <a:bodyPr/>
          <a:lstStyle/>
          <a:p>
            <a:r>
              <a:rPr lang="en-US"/>
              <a:t>9-feb</a:t>
            </a:r>
          </a:p>
        </p:txBody>
      </p:sp>
      <p:sp>
        <p:nvSpPr>
          <p:cNvPr id="9" name="Slide Number Placeholder 8"/>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290648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lvl1pPr algn="ctr">
              <a:defRPr/>
            </a:lvl1pPr>
          </a:lstStyle>
          <a:p>
            <a:r>
              <a:rPr lang="en-US"/>
              <a:t>Click to edit Master title style</a:t>
            </a:r>
            <a:endParaRPr dirty="0"/>
          </a:p>
        </p:txBody>
      </p:sp>
    </p:spTree>
    <p:extLst>
      <p:ext uri="{BB962C8B-B14F-4D97-AF65-F5344CB8AC3E}">
        <p14:creationId xmlns:p14="http://schemas.microsoft.com/office/powerpoint/2010/main" val="347773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03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Content Placeholder 2"/>
          <p:cNvSpPr>
            <a:spLocks noGrp="1"/>
          </p:cNvSpPr>
          <p:nvPr>
            <p:ph idx="1"/>
          </p:nvPr>
        </p:nvSpPr>
        <p:spPr>
          <a:xfrm>
            <a:off x="5865814" y="685800"/>
            <a:ext cx="56388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Athletics and agōn</a:t>
            </a:r>
            <a:endParaRPr lang="en-US" dirty="0"/>
          </a:p>
        </p:txBody>
      </p:sp>
      <p:sp>
        <p:nvSpPr>
          <p:cNvPr id="5" name="Date Placeholder 4"/>
          <p:cNvSpPr>
            <a:spLocks noGrp="1"/>
          </p:cNvSpPr>
          <p:nvPr>
            <p:ph type="dt" sz="half" idx="10"/>
          </p:nvPr>
        </p:nvSpPr>
        <p:spPr/>
        <p:txBody>
          <a:bodyPr/>
          <a:lstStyle/>
          <a:p>
            <a:r>
              <a:rPr lang="en-US"/>
              <a:t>9-feb</a:t>
            </a:r>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377767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Athletics and agōn</a:t>
            </a:r>
            <a:endParaRPr lang="en-US" dirty="0"/>
          </a:p>
        </p:txBody>
      </p:sp>
      <p:sp>
        <p:nvSpPr>
          <p:cNvPr id="5" name="Date Placeholder 4"/>
          <p:cNvSpPr>
            <a:spLocks noGrp="1"/>
          </p:cNvSpPr>
          <p:nvPr>
            <p:ph type="dt" sz="half" idx="10"/>
          </p:nvPr>
        </p:nvSpPr>
        <p:spPr/>
        <p:txBody>
          <a:bodyPr/>
          <a:lstStyle/>
          <a:p>
            <a:r>
              <a:rPr lang="en-US"/>
              <a:t>9-feb</a:t>
            </a:r>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184811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614" y="472966"/>
            <a:ext cx="9753600" cy="1127234"/>
          </a:xfrm>
          <a:prstGeom prst="rect">
            <a:avLst/>
          </a:prstGeom>
          <a:gradFill flip="none" rotWithShape="1">
            <a:gsLst>
              <a:gs pos="0">
                <a:schemeClr val="accent1">
                  <a:lumMod val="5000"/>
                  <a:lumOff val="95000"/>
                </a:schemeClr>
              </a:gs>
              <a:gs pos="100000">
                <a:schemeClr val="accent1">
                  <a:lumMod val="30000"/>
                  <a:lumOff val="70000"/>
                </a:schemeClr>
              </a:gs>
            </a:gsLst>
            <a:lin ang="10800000" scaled="1"/>
            <a:tileRect/>
          </a:gradFill>
        </p:spPr>
        <p:txBody>
          <a:bodyPr vert="horz" lIns="91440" tIns="45720" rIns="91440" bIns="45720" rtlCol="0" anchor="b">
            <a:normAutofit/>
          </a:bodyPr>
          <a:lstStyle/>
          <a:p>
            <a:r>
              <a:rPr lang="en-US" dirty="0"/>
              <a:t>Click to edit Master title style</a:t>
            </a:r>
            <a:endParaRPr dirty="0"/>
          </a:p>
        </p:txBody>
      </p:sp>
      <p:sp>
        <p:nvSpPr>
          <p:cNvPr id="3" name="Text Placeholder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Footer Placeholder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100" cap="none" baseline="0">
                <a:solidFill>
                  <a:schemeClr val="tx1"/>
                </a:solidFill>
              </a:defRPr>
            </a:lvl1pPr>
          </a:lstStyle>
          <a:p>
            <a:r>
              <a:rPr lang="en-US"/>
              <a:t>Athletics and agōn</a:t>
            </a:r>
            <a:endParaRPr lang="en-US" dirty="0"/>
          </a:p>
        </p:txBody>
      </p:sp>
      <p:sp>
        <p:nvSpPr>
          <p:cNvPr id="4" name="Date Placeholder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100">
                <a:solidFill>
                  <a:schemeClr val="tx1"/>
                </a:solidFill>
              </a:defRPr>
            </a:lvl1pPr>
          </a:lstStyle>
          <a:p>
            <a:r>
              <a:rPr lang="en-US"/>
              <a:t>9-feb</a:t>
            </a:r>
          </a:p>
        </p:txBody>
      </p:sp>
      <p:sp>
        <p:nvSpPr>
          <p:cNvPr id="6" name="Slide Number Placeholder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100">
                <a:solidFill>
                  <a:schemeClr val="tx1"/>
                </a:solidFill>
              </a:defRPr>
            </a:lvl1pPr>
          </a:lstStyle>
          <a:p>
            <a:fld id="{F36C87F6-986D-49E6-AF40-1B3A1EE8064D}" type="slidenum">
              <a:rPr lang="en-US" smtClean="0"/>
              <a:pPr/>
              <a:t>‹#›</a:t>
            </a:fld>
            <a:endParaRPr lang="en-US"/>
          </a:p>
        </p:txBody>
      </p:sp>
    </p:spTree>
    <p:extLst>
      <p:ext uri="{BB962C8B-B14F-4D97-AF65-F5344CB8AC3E}">
        <p14:creationId xmlns:p14="http://schemas.microsoft.com/office/powerpoint/2010/main" val="207569603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49" r:id="rId14"/>
    <p:sldLayoutId id="2147483687"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114000"/>
        </a:lnSpc>
        <a:spcBef>
          <a:spcPts val="1800"/>
        </a:spcBef>
        <a:buClr>
          <a:schemeClr val="tx1"/>
        </a:buClr>
        <a:buSzPct val="80000"/>
        <a:buFont typeface="Arial" pitchFamily="34" charset="0"/>
        <a:buChar char="•"/>
        <a:defRPr sz="32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502920" indent="-228600" algn="l" defTabSz="914400" rtl="0" eaLnBrk="1" latinLnBrk="0" hangingPunct="1">
        <a:lnSpc>
          <a:spcPct val="114000"/>
        </a:lnSpc>
        <a:spcBef>
          <a:spcPts val="1200"/>
        </a:spcBef>
        <a:buClr>
          <a:schemeClr val="tx1"/>
        </a:buClr>
        <a:buSzPct val="80000"/>
        <a:buFont typeface="Arial" pitchFamily="34" charset="0"/>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731520" indent="-228600" algn="l" defTabSz="914400" rtl="0" eaLnBrk="1" latinLnBrk="0" hangingPunct="1">
        <a:lnSpc>
          <a:spcPct val="114000"/>
        </a:lnSpc>
        <a:spcBef>
          <a:spcPts val="800"/>
        </a:spcBef>
        <a:buClr>
          <a:schemeClr val="tx1"/>
        </a:buClr>
        <a:buSzPct val="80000"/>
        <a:buFont typeface="Arial"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960120" indent="-228600" algn="l" defTabSz="914400" rtl="0" eaLnBrk="1" latinLnBrk="0" hangingPunct="1">
        <a:lnSpc>
          <a:spcPct val="114000"/>
        </a:lnSpc>
        <a:spcBef>
          <a:spcPts val="600"/>
        </a:spcBef>
        <a:buClr>
          <a:schemeClr val="tx1"/>
        </a:buClr>
        <a:buSzPct val="80000"/>
        <a:buFont typeface="Arial"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188720" indent="-228600" algn="l" defTabSz="914400" rtl="0" eaLnBrk="1" latinLnBrk="0" hangingPunct="1">
        <a:lnSpc>
          <a:spcPct val="114000"/>
        </a:lnSpc>
        <a:spcBef>
          <a:spcPts val="600"/>
        </a:spcBef>
        <a:buClr>
          <a:schemeClr val="tx1"/>
        </a:buClr>
        <a:buSzPct val="80000"/>
        <a:buFont typeface="Arial"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youtu.be/jpk_iFYBZuo?si=pS3X5p4re3DvtBvl"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AF1B02-E5C2-4DB9-AADA-E9DC5DC558C4}"/>
              </a:ext>
              <a:ext uri="{C183D7F6-B498-43B3-948B-1728B52AA6E4}">
                <adec:decorative xmlns:adec="http://schemas.microsoft.com/office/drawing/2017/decorative" val="1"/>
              </a:ext>
            </a:extLst>
          </p:cNvPr>
          <p:cNvSpPr/>
          <p:nvPr/>
        </p:nvSpPr>
        <p:spPr>
          <a:xfrm>
            <a:off x="0" y="893"/>
            <a:ext cx="12188824" cy="685621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accent1">
                  <a:lumMod val="50000"/>
                </a:schemeClr>
              </a:solidFill>
            </a:endParaRPr>
          </a:p>
        </p:txBody>
      </p:sp>
      <p:sp>
        <p:nvSpPr>
          <p:cNvPr id="2" name="Title 1"/>
          <p:cNvSpPr>
            <a:spLocks noGrp="1"/>
          </p:cNvSpPr>
          <p:nvPr>
            <p:ph type="ctrTitle"/>
          </p:nvPr>
        </p:nvSpPr>
        <p:spPr>
          <a:xfrm>
            <a:off x="841445" y="786793"/>
            <a:ext cx="10505935" cy="2386978"/>
          </a:xfrm>
          <a:noFill/>
        </p:spPr>
        <p:txBody>
          <a:bodyPr>
            <a:normAutofit/>
          </a:bodyPr>
          <a:lstStyle/>
          <a:p>
            <a:r>
              <a:rPr lang="en-US" sz="6000" spc="200" dirty="0">
                <a:solidFill>
                  <a:srgbClr val="0070C0"/>
                </a:solidFill>
                <a:effectLst>
                  <a:outerShdw blurRad="50800" dist="38100" dir="2700000" algn="tl" rotWithShape="0">
                    <a:prstClr val="black">
                      <a:alpha val="40000"/>
                    </a:prstClr>
                  </a:outerShdw>
                </a:effectLst>
                <a:latin typeface="Century Gothic" panose="020B0502020202020204" pitchFamily="34" charset="0"/>
              </a:rPr>
              <a:t>Know Your Other, Protect Yourself</a:t>
            </a:r>
          </a:p>
        </p:txBody>
      </p:sp>
      <p:sp>
        <p:nvSpPr>
          <p:cNvPr id="3" name="Subtitle 2"/>
          <p:cNvSpPr>
            <a:spLocks noGrp="1"/>
          </p:cNvSpPr>
          <p:nvPr>
            <p:ph type="subTitle" idx="1"/>
          </p:nvPr>
        </p:nvSpPr>
        <p:spPr>
          <a:xfrm>
            <a:off x="841445" y="3710635"/>
            <a:ext cx="10505935" cy="1655331"/>
          </a:xfrm>
        </p:spPr>
        <p:txBody>
          <a:bodyPr>
            <a:normAutofit/>
          </a:bodyPr>
          <a:lstStyle/>
          <a:p>
            <a:r>
              <a:rPr lang="en-US" sz="3600" dirty="0">
                <a:solidFill>
                  <a:srgbClr val="0070C0"/>
                </a:solidFill>
                <a:effectLst>
                  <a:outerShdw blurRad="50800" dist="38100" dir="2700000" algn="tl" rotWithShape="0">
                    <a:prstClr val="black">
                      <a:alpha val="40000"/>
                    </a:prstClr>
                  </a:outerShdw>
                </a:effectLst>
                <a:latin typeface="Century Gothic" panose="020B0502020202020204" pitchFamily="34" charset="0"/>
              </a:rPr>
              <a:t>Polemon’s </a:t>
            </a:r>
            <a:r>
              <a:rPr lang="en-US" sz="3600" i="1" dirty="0">
                <a:solidFill>
                  <a:srgbClr val="0070C0"/>
                </a:solidFill>
                <a:effectLst>
                  <a:outerShdw blurRad="50800" dist="38100" dir="2700000" algn="tl" rotWithShape="0">
                    <a:prstClr val="black">
                      <a:alpha val="40000"/>
                    </a:prstClr>
                  </a:outerShdw>
                </a:effectLst>
                <a:latin typeface="Century Gothic" panose="020B0502020202020204" pitchFamily="34" charset="0"/>
              </a:rPr>
              <a:t>Physiognomy</a:t>
            </a:r>
          </a:p>
        </p:txBody>
      </p:sp>
    </p:spTree>
    <p:extLst>
      <p:ext uri="{BB962C8B-B14F-4D97-AF65-F5344CB8AC3E}">
        <p14:creationId xmlns:p14="http://schemas.microsoft.com/office/powerpoint/2010/main" val="677645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2AEF7-18A5-4F87-BC5B-F2B079E69C6B}"/>
              </a:ext>
            </a:extLst>
          </p:cNvPr>
          <p:cNvSpPr>
            <a:spLocks noGrp="1"/>
          </p:cNvSpPr>
          <p:nvPr>
            <p:ph type="title"/>
          </p:nvPr>
        </p:nvSpPr>
        <p:spPr/>
        <p:txBody>
          <a:bodyPr/>
          <a:lstStyle/>
          <a:p>
            <a:r>
              <a:rPr lang="en-US" dirty="0"/>
              <a:t>Physiognomy: Etymology, Definition</a:t>
            </a:r>
          </a:p>
        </p:txBody>
      </p:sp>
      <p:sp>
        <p:nvSpPr>
          <p:cNvPr id="3" name="Content Placeholder 2">
            <a:extLst>
              <a:ext uri="{FF2B5EF4-FFF2-40B4-BE49-F238E27FC236}">
                <a16:creationId xmlns:a16="http://schemas.microsoft.com/office/drawing/2014/main" id="{3DA007E6-BA01-4781-A9C0-D0FCE903BA81}"/>
              </a:ext>
            </a:extLst>
          </p:cNvPr>
          <p:cNvSpPr>
            <a:spLocks noGrp="1"/>
          </p:cNvSpPr>
          <p:nvPr>
            <p:ph idx="1"/>
          </p:nvPr>
        </p:nvSpPr>
        <p:spPr/>
        <p:txBody>
          <a:bodyPr>
            <a:normAutofit/>
          </a:bodyPr>
          <a:lstStyle/>
          <a:p>
            <a:r>
              <a:rPr lang="en-US" dirty="0"/>
              <a:t>Greek </a:t>
            </a:r>
            <a:r>
              <a:rPr lang="en-US" i="1" dirty="0" err="1"/>
              <a:t>phusiognōmōnia</a:t>
            </a:r>
            <a:endParaRPr lang="en-US" i="1" dirty="0"/>
          </a:p>
          <a:p>
            <a:pPr lvl="1"/>
            <a:r>
              <a:rPr lang="en-US" i="1" dirty="0"/>
              <a:t>phusis</a:t>
            </a:r>
            <a:r>
              <a:rPr lang="en-US" dirty="0"/>
              <a:t>, “nature,” “character”</a:t>
            </a:r>
          </a:p>
          <a:p>
            <a:pPr lvl="1"/>
            <a:r>
              <a:rPr lang="en-US" i="1" dirty="0" err="1"/>
              <a:t>gnōmōn</a:t>
            </a:r>
            <a:r>
              <a:rPr lang="en-US" dirty="0"/>
              <a:t>, “one who knows, interprets”</a:t>
            </a:r>
          </a:p>
          <a:p>
            <a:r>
              <a:rPr lang="en-US" i="1" dirty="0"/>
              <a:t>Oxford English Dictionary</a:t>
            </a:r>
            <a:endParaRPr lang="en-US" dirty="0"/>
          </a:p>
          <a:p>
            <a:pPr marL="514350" lvl="1" indent="0">
              <a:buNone/>
            </a:pPr>
            <a:r>
              <a:rPr lang="en-US" dirty="0"/>
              <a:t>“The study of the features of the face, or of the form of the body generally, as … indicative of character….”</a:t>
            </a:r>
          </a:p>
          <a:p>
            <a:pPr lvl="1"/>
            <a:endParaRPr lang="en-US" dirty="0"/>
          </a:p>
        </p:txBody>
      </p:sp>
    </p:spTree>
    <p:extLst>
      <p:ext uri="{BB962C8B-B14F-4D97-AF65-F5344CB8AC3E}">
        <p14:creationId xmlns:p14="http://schemas.microsoft.com/office/powerpoint/2010/main" val="36993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9955-235E-423C-B62B-C5B5F892B452}"/>
              </a:ext>
            </a:extLst>
          </p:cNvPr>
          <p:cNvSpPr>
            <a:spLocks noGrp="1"/>
          </p:cNvSpPr>
          <p:nvPr>
            <p:ph type="title"/>
          </p:nvPr>
        </p:nvSpPr>
        <p:spPr>
          <a:xfrm>
            <a:off x="1217614" y="274638"/>
            <a:ext cx="9753600" cy="1325562"/>
          </a:xfrm>
        </p:spPr>
        <p:txBody>
          <a:bodyPr/>
          <a:lstStyle/>
          <a:p>
            <a:r>
              <a:rPr lang="en-US" dirty="0"/>
              <a:t>Sources: P’s </a:t>
            </a:r>
            <a:r>
              <a:rPr lang="en-US" i="1" dirty="0"/>
              <a:t>Physiognomy</a:t>
            </a:r>
            <a:r>
              <a:rPr lang="en-US" dirty="0"/>
              <a:t> </a:t>
            </a:r>
            <a:r>
              <a:rPr lang="en-US" sz="2800" dirty="0"/>
              <a:t>(ca. 130 CE?)</a:t>
            </a:r>
            <a:endParaRPr lang="en-US" dirty="0"/>
          </a:p>
        </p:txBody>
      </p:sp>
      <p:sp>
        <p:nvSpPr>
          <p:cNvPr id="5" name="Content Placeholder 4">
            <a:extLst>
              <a:ext uri="{FF2B5EF4-FFF2-40B4-BE49-F238E27FC236}">
                <a16:creationId xmlns:a16="http://schemas.microsoft.com/office/drawing/2014/main" id="{2330AB75-9041-4863-BF70-020CAACBC271}"/>
              </a:ext>
            </a:extLst>
          </p:cNvPr>
          <p:cNvSpPr>
            <a:spLocks noGrp="1"/>
          </p:cNvSpPr>
          <p:nvPr>
            <p:ph idx="1"/>
          </p:nvPr>
        </p:nvSpPr>
        <p:spPr/>
        <p:txBody>
          <a:bodyPr>
            <a:normAutofit/>
          </a:bodyPr>
          <a:lstStyle/>
          <a:p>
            <a:r>
              <a:rPr lang="en-US" dirty="0"/>
              <a:t>Greek: Adamantius </a:t>
            </a:r>
            <a:r>
              <a:rPr lang="en-US" i="1" dirty="0"/>
              <a:t>Physiognomy</a:t>
            </a:r>
            <a:r>
              <a:rPr lang="en-US" dirty="0"/>
              <a:t> (4</a:t>
            </a:r>
            <a:r>
              <a:rPr lang="en-US" baseline="30000" dirty="0"/>
              <a:t>th</a:t>
            </a:r>
            <a:r>
              <a:rPr lang="en-US" dirty="0"/>
              <a:t> </a:t>
            </a:r>
            <a:r>
              <a:rPr lang="en-US" cap="small" dirty="0"/>
              <a:t>ce</a:t>
            </a:r>
            <a:r>
              <a:rPr lang="en-US" dirty="0"/>
              <a:t>)</a:t>
            </a:r>
          </a:p>
          <a:p>
            <a:r>
              <a:rPr lang="en-US" dirty="0"/>
              <a:t>Latin: </a:t>
            </a:r>
            <a:r>
              <a:rPr lang="en-US" dirty="0" err="1"/>
              <a:t>Anonymus</a:t>
            </a:r>
            <a:r>
              <a:rPr lang="en-US" dirty="0"/>
              <a:t> Latinus (late 4</a:t>
            </a:r>
            <a:r>
              <a:rPr lang="en-US" baseline="30000" dirty="0"/>
              <a:t>th</a:t>
            </a:r>
            <a:r>
              <a:rPr lang="en-US" dirty="0"/>
              <a:t> </a:t>
            </a:r>
            <a:r>
              <a:rPr lang="en-US" cap="small" dirty="0"/>
              <a:t>ce</a:t>
            </a:r>
            <a:r>
              <a:rPr lang="en-US" dirty="0"/>
              <a:t>)</a:t>
            </a:r>
          </a:p>
          <a:p>
            <a:r>
              <a:rPr lang="en-US" dirty="0"/>
              <a:t>Arabic: Leiden Polemon (9</a:t>
            </a:r>
            <a:r>
              <a:rPr lang="en-US" baseline="30000" dirty="0"/>
              <a:t>th</a:t>
            </a:r>
            <a:r>
              <a:rPr lang="en-US" dirty="0"/>
              <a:t>/10</a:t>
            </a:r>
            <a:r>
              <a:rPr lang="en-US" baseline="30000" dirty="0"/>
              <a:t>th</a:t>
            </a:r>
            <a:r>
              <a:rPr lang="en-US" dirty="0"/>
              <a:t>?),</a:t>
            </a:r>
            <a:br>
              <a:rPr lang="en-US" dirty="0"/>
            </a:br>
            <a:r>
              <a:rPr lang="en-US" dirty="0"/>
              <a:t>Istanbul Polemon (pre-mid 10</a:t>
            </a:r>
            <a:r>
              <a:rPr lang="en-US" baseline="30000" dirty="0"/>
              <a:t>th</a:t>
            </a:r>
            <a:r>
              <a:rPr lang="en-US" dirty="0"/>
              <a:t>)</a:t>
            </a:r>
          </a:p>
          <a:p>
            <a:r>
              <a:rPr lang="en-US" dirty="0"/>
              <a:t>Syriac: Bar </a:t>
            </a:r>
            <a:r>
              <a:rPr lang="en-US" dirty="0" err="1"/>
              <a:t>Hebraeus</a:t>
            </a:r>
            <a:r>
              <a:rPr lang="en-US" dirty="0"/>
              <a:t> </a:t>
            </a:r>
            <a:r>
              <a:rPr lang="en-US" i="1" dirty="0"/>
              <a:t>Cream of Knowledge</a:t>
            </a:r>
            <a:r>
              <a:rPr lang="en-US" dirty="0"/>
              <a:t> (13</a:t>
            </a:r>
            <a:r>
              <a:rPr lang="en-US" baseline="30000" dirty="0"/>
              <a:t>th</a:t>
            </a:r>
            <a:r>
              <a:rPr lang="en-US" dirty="0"/>
              <a:t> cent)</a:t>
            </a:r>
          </a:p>
        </p:txBody>
      </p:sp>
      <p:pic>
        <p:nvPicPr>
          <p:cNvPr id="6" name="Picture 4" descr="Image result for polemon -pokemon">
            <a:extLst>
              <a:ext uri="{FF2B5EF4-FFF2-40B4-BE49-F238E27FC236}">
                <a16:creationId xmlns:a16="http://schemas.microsoft.com/office/drawing/2014/main" id="{DAE0A322-3BC5-4729-B292-71BDC0E485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8243" y="1891247"/>
            <a:ext cx="1577634" cy="22171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709A35B-4063-4C0A-B5A9-341EE15524DB}"/>
              </a:ext>
            </a:extLst>
          </p:cNvPr>
          <p:cNvSpPr txBox="1"/>
          <p:nvPr/>
        </p:nvSpPr>
        <p:spPr>
          <a:xfrm>
            <a:off x="8718563" y="4127941"/>
            <a:ext cx="1189438" cy="338466"/>
          </a:xfrm>
          <a:prstGeom prst="rect">
            <a:avLst/>
          </a:prstGeom>
          <a:noFill/>
        </p:spPr>
        <p:txBody>
          <a:bodyPr wrap="none" rtlCol="0">
            <a:spAutoFit/>
          </a:bodyPr>
          <a:lstStyle/>
          <a:p>
            <a:pPr algn="ctr"/>
            <a:r>
              <a:rPr lang="en-US" sz="1600" dirty="0">
                <a:latin typeface="+mj-lt"/>
              </a:rPr>
              <a:t>Polemon?</a:t>
            </a:r>
          </a:p>
        </p:txBody>
      </p:sp>
    </p:spTree>
    <p:extLst>
      <p:ext uri="{BB962C8B-B14F-4D97-AF65-F5344CB8AC3E}">
        <p14:creationId xmlns:p14="http://schemas.microsoft.com/office/powerpoint/2010/main" val="332610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614" y="274638"/>
            <a:ext cx="9753600" cy="1325562"/>
          </a:xfrm>
        </p:spPr>
        <p:txBody>
          <a:bodyPr/>
          <a:lstStyle/>
          <a:p>
            <a:r>
              <a:rPr lang="en-US" dirty="0"/>
              <a:t>Science</a:t>
            </a:r>
          </a:p>
        </p:txBody>
      </p:sp>
      <p:sp>
        <p:nvSpPr>
          <p:cNvPr id="3" name="Content Placeholder 2"/>
          <p:cNvSpPr>
            <a:spLocks noGrp="1"/>
          </p:cNvSpPr>
          <p:nvPr>
            <p:ph idx="1"/>
          </p:nvPr>
        </p:nvSpPr>
        <p:spPr>
          <a:xfrm>
            <a:off x="1217612" y="1828800"/>
            <a:ext cx="9753600" cy="4343400"/>
          </a:xfrm>
        </p:spPr>
        <p:txBody>
          <a:bodyPr>
            <a:normAutofit/>
          </a:bodyPr>
          <a:lstStyle/>
          <a:p>
            <a:r>
              <a:rPr lang="en-US" dirty="0"/>
              <a:t>Detailed observation</a:t>
            </a:r>
          </a:p>
          <a:p>
            <a:r>
              <a:rPr lang="en-US" dirty="0"/>
              <a:t>Rhetorical reasoning</a:t>
            </a:r>
          </a:p>
          <a:p>
            <a:r>
              <a:rPr lang="en-US" dirty="0"/>
              <a:t>Analogical reasoning</a:t>
            </a:r>
          </a:p>
          <a:p>
            <a:r>
              <a:rPr lang="en-US" dirty="0"/>
              <a:t>Character = habitual emotion</a:t>
            </a:r>
          </a:p>
        </p:txBody>
      </p:sp>
      <p:pic>
        <p:nvPicPr>
          <p:cNvPr id="4" name="Picture 3" descr="Physiognomy, The Beautiful Pseudoscience | The Getty Iri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1134" y="1828800"/>
            <a:ext cx="3220077" cy="2209549"/>
          </a:xfrm>
          <a:prstGeom prst="rect">
            <a:avLst/>
          </a:prstGeom>
        </p:spPr>
      </p:pic>
      <p:sp>
        <p:nvSpPr>
          <p:cNvPr id="7" name="TextBox 6">
            <a:extLst>
              <a:ext uri="{FF2B5EF4-FFF2-40B4-BE49-F238E27FC236}">
                <a16:creationId xmlns:a16="http://schemas.microsoft.com/office/drawing/2014/main" id="{E4FD0183-E9CE-4DCF-8ECC-D18E68E1FDB3}"/>
              </a:ext>
            </a:extLst>
          </p:cNvPr>
          <p:cNvSpPr txBox="1"/>
          <p:nvPr/>
        </p:nvSpPr>
        <p:spPr>
          <a:xfrm>
            <a:off x="7751133" y="4038349"/>
            <a:ext cx="3220077" cy="590931"/>
          </a:xfrm>
          <a:prstGeom prst="rect">
            <a:avLst/>
          </a:prstGeom>
          <a:noFill/>
        </p:spPr>
        <p:txBody>
          <a:bodyPr wrap="square" rtlCol="0" anchor="b" anchorCtr="0">
            <a:spAutoFit/>
          </a:bodyPr>
          <a:lstStyle/>
          <a:p>
            <a:pPr algn="ctr">
              <a:lnSpc>
                <a:spcPct val="90000"/>
              </a:lnSpc>
            </a:pPr>
            <a:r>
              <a:rPr lang="en-US" dirty="0"/>
              <a:t>From </a:t>
            </a:r>
            <a:r>
              <a:rPr lang="en-US" dirty="0" err="1"/>
              <a:t>della</a:t>
            </a:r>
            <a:r>
              <a:rPr lang="en-US" dirty="0"/>
              <a:t> Porta's </a:t>
            </a:r>
            <a:r>
              <a:rPr lang="en-US" i="1" dirty="0"/>
              <a:t>Physiognomy</a:t>
            </a:r>
          </a:p>
        </p:txBody>
      </p:sp>
    </p:spTree>
    <p:extLst>
      <p:ext uri="{BB962C8B-B14F-4D97-AF65-F5344CB8AC3E}">
        <p14:creationId xmlns:p14="http://schemas.microsoft.com/office/powerpoint/2010/main" val="2227109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614" y="274638"/>
            <a:ext cx="9753600" cy="1325562"/>
          </a:xfrm>
        </p:spPr>
        <p:txBody>
          <a:bodyPr>
            <a:normAutofit/>
          </a:bodyPr>
          <a:lstStyle/>
          <a:p>
            <a:r>
              <a:rPr lang="en-US" dirty="0"/>
              <a:t>Technology</a:t>
            </a:r>
          </a:p>
        </p:txBody>
      </p:sp>
      <p:sp>
        <p:nvSpPr>
          <p:cNvPr id="3" name="Content Placeholder 2"/>
          <p:cNvSpPr>
            <a:spLocks noGrp="1"/>
          </p:cNvSpPr>
          <p:nvPr>
            <p:ph idx="1"/>
          </p:nvPr>
        </p:nvSpPr>
        <p:spPr>
          <a:xfrm>
            <a:off x="1217612" y="1828800"/>
            <a:ext cx="9753600" cy="4343400"/>
          </a:xfrm>
        </p:spPr>
        <p:txBody>
          <a:bodyPr>
            <a:normAutofit fontScale="92500" lnSpcReduction="10000"/>
          </a:bodyPr>
          <a:lstStyle/>
          <a:p>
            <a:r>
              <a:rPr lang="en-US" dirty="0"/>
              <a:t>“Technology is Society Made Durable”</a:t>
            </a:r>
          </a:p>
          <a:p>
            <a:pPr lvl="1"/>
            <a:r>
              <a:rPr lang="en-US" dirty="0"/>
              <a:t>Bruno Latour</a:t>
            </a:r>
          </a:p>
          <a:p>
            <a:r>
              <a:rPr lang="en-US" dirty="0"/>
              <a:t>Physiognomy as </a:t>
            </a:r>
            <a:r>
              <a:rPr lang="en-US" i="1" dirty="0"/>
              <a:t>tekhnē</a:t>
            </a:r>
            <a:r>
              <a:rPr lang="en-US" dirty="0"/>
              <a:t> (Adamantius</a:t>
            </a:r>
            <a:br>
              <a:rPr lang="en-US" dirty="0"/>
            </a:br>
            <a:r>
              <a:rPr lang="en-US" dirty="0"/>
              <a:t>1.2–3)</a:t>
            </a:r>
          </a:p>
          <a:p>
            <a:pPr lvl="1"/>
            <a:r>
              <a:rPr lang="en-US" dirty="0"/>
              <a:t>Copious memorization</a:t>
            </a:r>
          </a:p>
          <a:p>
            <a:r>
              <a:rPr lang="en-US" dirty="0"/>
              <a:t>Physiognomy as security system</a:t>
            </a:r>
          </a:p>
          <a:p>
            <a:pPr lvl="1"/>
            <a:r>
              <a:rPr lang="en-US" kern="800" dirty="0">
                <a:ea typeface="Calibri" panose="020F0502020204030204" pitchFamily="34" charset="0"/>
                <a:cs typeface="Calibri Light" panose="020F0302020204030204" pitchFamily="34" charset="0"/>
              </a:rPr>
              <a:t>Bar </a:t>
            </a:r>
            <a:r>
              <a:rPr lang="en-US" kern="800" dirty="0" err="1">
                <a:ea typeface="Calibri" panose="020F0502020204030204" pitchFamily="34" charset="0"/>
                <a:cs typeface="Calibri Light" panose="020F0302020204030204" pitchFamily="34" charset="0"/>
              </a:rPr>
              <a:t>Hebraeus</a:t>
            </a:r>
            <a:r>
              <a:rPr lang="en-US" kern="800" dirty="0">
                <a:ea typeface="Calibri" panose="020F0502020204030204" pitchFamily="34" charset="0"/>
                <a:cs typeface="Calibri Light" panose="020F0302020204030204" pitchFamily="34" charset="0"/>
              </a:rPr>
              <a:t> </a:t>
            </a:r>
            <a:r>
              <a:rPr lang="en-US" i="1" kern="800" dirty="0">
                <a:ea typeface="Calibri" panose="020F0502020204030204" pitchFamily="34" charset="0"/>
                <a:cs typeface="Calibri Light" panose="020F0302020204030204" pitchFamily="34" charset="0"/>
              </a:rPr>
              <a:t>Cream of Knowledge</a:t>
            </a:r>
            <a:endParaRPr lang="en-US" dirty="0"/>
          </a:p>
          <a:p>
            <a:pPr lvl="1"/>
            <a:endParaRPr lang="en-US" dirty="0"/>
          </a:p>
        </p:txBody>
      </p:sp>
      <p:pic>
        <p:nvPicPr>
          <p:cNvPr id="9" name="Picture 8">
            <a:extLst>
              <a:ext uri="{FF2B5EF4-FFF2-40B4-BE49-F238E27FC236}">
                <a16:creationId xmlns:a16="http://schemas.microsoft.com/office/drawing/2014/main" id="{F9AE9368-FE61-4ED8-98FE-97F344E5C5D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7890" y="1828800"/>
            <a:ext cx="2913322" cy="2913322"/>
          </a:xfrm>
          <a:prstGeom prst="rect">
            <a:avLst/>
          </a:prstGeom>
        </p:spPr>
      </p:pic>
    </p:spTree>
    <p:extLst>
      <p:ext uri="{BB962C8B-B14F-4D97-AF65-F5344CB8AC3E}">
        <p14:creationId xmlns:p14="http://schemas.microsoft.com/office/powerpoint/2010/main" val="46671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FB91E-0B5B-4F76-A176-707324AA4C0C}"/>
              </a:ext>
            </a:extLst>
          </p:cNvPr>
          <p:cNvSpPr>
            <a:spLocks noGrp="1"/>
          </p:cNvSpPr>
          <p:nvPr>
            <p:ph type="title"/>
          </p:nvPr>
        </p:nvSpPr>
        <p:spPr/>
        <p:txBody>
          <a:bodyPr/>
          <a:lstStyle/>
          <a:p>
            <a:r>
              <a:rPr lang="en-US" dirty="0"/>
              <a:t>Sociology? </a:t>
            </a:r>
            <a:r>
              <a:rPr lang="en-US" sz="3600" dirty="0"/>
              <a:t>(Boys-Stones 2007)</a:t>
            </a:r>
            <a:endParaRPr lang="en-US" dirty="0"/>
          </a:p>
        </p:txBody>
      </p:sp>
      <p:sp>
        <p:nvSpPr>
          <p:cNvPr id="3" name="Content Placeholder 2">
            <a:extLst>
              <a:ext uri="{FF2B5EF4-FFF2-40B4-BE49-F238E27FC236}">
                <a16:creationId xmlns:a16="http://schemas.microsoft.com/office/drawing/2014/main" id="{3835ED73-7A27-4659-826B-80A2C5FA4B2A}"/>
              </a:ext>
            </a:extLst>
          </p:cNvPr>
          <p:cNvSpPr>
            <a:spLocks noGrp="1"/>
          </p:cNvSpPr>
          <p:nvPr>
            <p:ph idx="1"/>
          </p:nvPr>
        </p:nvSpPr>
        <p:spPr/>
        <p:txBody>
          <a:bodyPr>
            <a:normAutofit fontScale="92500" lnSpcReduction="10000"/>
          </a:bodyPr>
          <a:lstStyle/>
          <a:p>
            <a:r>
              <a:rPr lang="en-US" dirty="0"/>
              <a:t>“Second-sophistic society was full of rules…. This need produced a culture of mutual inspection and evaluation”</a:t>
            </a:r>
          </a:p>
          <a:p>
            <a:pPr lvl="1"/>
            <a:r>
              <a:rPr lang="en-US" dirty="0"/>
              <a:t>Swain’s “Introduction” to the Leiden Polemon, p. 131</a:t>
            </a:r>
          </a:p>
          <a:p>
            <a:r>
              <a:rPr lang="en-US" dirty="0"/>
              <a:t>“Afterwards I heard the people saying that it had been with her approval”</a:t>
            </a:r>
          </a:p>
          <a:p>
            <a:pPr lvl="1"/>
            <a:r>
              <a:rPr lang="en-US" dirty="0"/>
              <a:t>Leiden Polemon p. 459, on bride abduction</a:t>
            </a:r>
          </a:p>
          <a:p>
            <a:r>
              <a:rPr lang="en-US" dirty="0"/>
              <a:t>Is “second-sophistic society” the right word?</a:t>
            </a:r>
          </a:p>
          <a:p>
            <a:endParaRPr lang="en-US" dirty="0"/>
          </a:p>
        </p:txBody>
      </p:sp>
    </p:spTree>
    <p:extLst>
      <p:ext uri="{BB962C8B-B14F-4D97-AF65-F5344CB8AC3E}">
        <p14:creationId xmlns:p14="http://schemas.microsoft.com/office/powerpoint/2010/main" val="359030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71032-A77D-4A42-B4EE-8ADE312E98DB}"/>
              </a:ext>
            </a:extLst>
          </p:cNvPr>
          <p:cNvSpPr>
            <a:spLocks noGrp="1"/>
          </p:cNvSpPr>
          <p:nvPr>
            <p:ph type="title"/>
          </p:nvPr>
        </p:nvSpPr>
        <p:spPr/>
        <p:txBody>
          <a:bodyPr/>
          <a:lstStyle/>
          <a:p>
            <a:r>
              <a:rPr lang="en-US" dirty="0"/>
              <a:t>Case Studies</a:t>
            </a:r>
          </a:p>
        </p:txBody>
      </p:sp>
      <p:sp>
        <p:nvSpPr>
          <p:cNvPr id="3" name="Text Placeholder 2">
            <a:extLst>
              <a:ext uri="{FF2B5EF4-FFF2-40B4-BE49-F238E27FC236}">
                <a16:creationId xmlns:a16="http://schemas.microsoft.com/office/drawing/2014/main" id="{DC938F04-BDD8-44DB-BCD7-531B8282F770}"/>
              </a:ext>
            </a:extLst>
          </p:cNvPr>
          <p:cNvSpPr>
            <a:spLocks noGrp="1"/>
          </p:cNvSpPr>
          <p:nvPr>
            <p:ph type="body" idx="1"/>
          </p:nvPr>
        </p:nvSpPr>
        <p:spPr/>
        <p:txBody>
          <a:bodyPr/>
          <a:lstStyle/>
          <a:p>
            <a:r>
              <a:rPr lang="en-US" dirty="0"/>
              <a:t>Your Thoughts…</a:t>
            </a:r>
          </a:p>
        </p:txBody>
      </p:sp>
    </p:spTree>
    <p:extLst>
      <p:ext uri="{BB962C8B-B14F-4D97-AF65-F5344CB8AC3E}">
        <p14:creationId xmlns:p14="http://schemas.microsoft.com/office/powerpoint/2010/main" val="2949810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11138-5A8E-4E47-8303-70564A2873A2}"/>
              </a:ext>
            </a:extLst>
          </p:cNvPr>
          <p:cNvSpPr>
            <a:spLocks noGrp="1"/>
          </p:cNvSpPr>
          <p:nvPr>
            <p:ph type="title"/>
          </p:nvPr>
        </p:nvSpPr>
        <p:spPr/>
        <p:txBody>
          <a:bodyPr/>
          <a:lstStyle/>
          <a:p>
            <a:r>
              <a:rPr lang="en-US" dirty="0"/>
              <a:t>The Man from Lydia</a:t>
            </a:r>
          </a:p>
        </p:txBody>
      </p:sp>
      <p:sp>
        <p:nvSpPr>
          <p:cNvPr id="3" name="Content Placeholder 2">
            <a:extLst>
              <a:ext uri="{FF2B5EF4-FFF2-40B4-BE49-F238E27FC236}">
                <a16:creationId xmlns:a16="http://schemas.microsoft.com/office/drawing/2014/main" id="{F70FE07C-1A9E-43DC-8C3B-9446386A4B8E}"/>
              </a:ext>
            </a:extLst>
          </p:cNvPr>
          <p:cNvSpPr>
            <a:spLocks noGrp="1"/>
          </p:cNvSpPr>
          <p:nvPr>
            <p:ph idx="1"/>
          </p:nvPr>
        </p:nvSpPr>
        <p:spPr/>
        <p:txBody>
          <a:bodyPr>
            <a:normAutofit/>
          </a:bodyPr>
          <a:lstStyle/>
          <a:p>
            <a:pPr marL="45720" indent="0">
              <a:buNone/>
            </a:pPr>
            <a:r>
              <a:rPr lang="en-US" dirty="0"/>
              <a:t>“He had an effeminate mouth, was boastful in his speech, with a long nose, and chin and cheeks far from his eyes. … He often honed his teeth like a wild pig when it attacks the huntsman to kill him. He presented to [neighbors] a basket .… On top of it were saucers of oyster-shells, and underneath them was the head of a man!” (p. 355)</a:t>
            </a:r>
          </a:p>
        </p:txBody>
      </p:sp>
    </p:spTree>
    <p:extLst>
      <p:ext uri="{BB962C8B-B14F-4D97-AF65-F5344CB8AC3E}">
        <p14:creationId xmlns:p14="http://schemas.microsoft.com/office/powerpoint/2010/main" val="3424031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222D2-FA7E-4A94-9E4D-F6EA376F329C}"/>
              </a:ext>
            </a:extLst>
          </p:cNvPr>
          <p:cNvSpPr>
            <a:spLocks noGrp="1"/>
          </p:cNvSpPr>
          <p:nvPr>
            <p:ph type="title"/>
          </p:nvPr>
        </p:nvSpPr>
        <p:spPr/>
        <p:txBody>
          <a:bodyPr/>
          <a:lstStyle/>
          <a:p>
            <a:r>
              <a:rPr lang="en-US" dirty="0"/>
              <a:t>On Nationalities, Races. North</a:t>
            </a:r>
          </a:p>
        </p:txBody>
      </p:sp>
      <p:sp>
        <p:nvSpPr>
          <p:cNvPr id="3" name="Content Placeholder 2">
            <a:extLst>
              <a:ext uri="{FF2B5EF4-FFF2-40B4-BE49-F238E27FC236}">
                <a16:creationId xmlns:a16="http://schemas.microsoft.com/office/drawing/2014/main" id="{2AC68BA7-8258-4A23-BAC7-AB62B404F3D4}"/>
              </a:ext>
            </a:extLst>
          </p:cNvPr>
          <p:cNvSpPr>
            <a:spLocks noGrp="1"/>
          </p:cNvSpPr>
          <p:nvPr>
            <p:ph idx="1"/>
          </p:nvPr>
        </p:nvSpPr>
        <p:spPr/>
        <p:txBody>
          <a:bodyPr/>
          <a:lstStyle/>
          <a:p>
            <a:pPr marL="45720" indent="0">
              <a:buNone/>
            </a:pPr>
            <a:r>
              <a:rPr lang="en-US" dirty="0"/>
              <a:t>“Know that the inhabitants of the northern parts are tall, white, red-haired, </a:t>
            </a:r>
            <a:r>
              <a:rPr lang="en-US" dirty="0" err="1"/>
              <a:t>blueeyed</a:t>
            </a:r>
            <a:r>
              <a:rPr lang="en-US" dirty="0"/>
              <a:t>, rough to the touch, with thick ankles, chubby bodies, good fatness, soft flesh, large bellies, and they are lacking in anger and investigation. They have forgetfulness, sincerity, and bad memory.” (pp. 423–425)</a:t>
            </a:r>
          </a:p>
        </p:txBody>
      </p:sp>
    </p:spTree>
    <p:extLst>
      <p:ext uri="{BB962C8B-B14F-4D97-AF65-F5344CB8AC3E}">
        <p14:creationId xmlns:p14="http://schemas.microsoft.com/office/powerpoint/2010/main" val="101181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DFFBA-FED7-4CE2-ADE5-2C7DB138BC8C}"/>
              </a:ext>
            </a:extLst>
          </p:cNvPr>
          <p:cNvSpPr>
            <a:spLocks noGrp="1"/>
          </p:cNvSpPr>
          <p:nvPr>
            <p:ph type="title"/>
          </p:nvPr>
        </p:nvSpPr>
        <p:spPr/>
        <p:txBody>
          <a:bodyPr/>
          <a:lstStyle/>
          <a:p>
            <a:r>
              <a:rPr lang="en-US" dirty="0"/>
              <a:t>On Nationalities, Races. South</a:t>
            </a:r>
          </a:p>
        </p:txBody>
      </p:sp>
      <p:sp>
        <p:nvSpPr>
          <p:cNvPr id="3" name="Content Placeholder 2">
            <a:extLst>
              <a:ext uri="{FF2B5EF4-FFF2-40B4-BE49-F238E27FC236}">
                <a16:creationId xmlns:a16="http://schemas.microsoft.com/office/drawing/2014/main" id="{AD67A950-FFCA-40F5-A53E-B79557B1C20B}"/>
              </a:ext>
            </a:extLst>
          </p:cNvPr>
          <p:cNvSpPr>
            <a:spLocks noGrp="1"/>
          </p:cNvSpPr>
          <p:nvPr>
            <p:ph idx="1"/>
          </p:nvPr>
        </p:nvSpPr>
        <p:spPr>
          <a:xfrm>
            <a:off x="1217614" y="1828800"/>
            <a:ext cx="9753600" cy="5029200"/>
          </a:xfrm>
        </p:spPr>
        <p:txBody>
          <a:bodyPr>
            <a:normAutofit lnSpcReduction="10000"/>
          </a:bodyPr>
          <a:lstStyle/>
          <a:p>
            <a:pPr marL="45720" indent="0">
              <a:buNone/>
            </a:pPr>
            <a:r>
              <a:rPr lang="en-US" dirty="0"/>
              <a:t>“Know that the inhabitants of the southern parts are black, curly-haired, with thin heels, dusky eyes, black hair, and little flesh. They are tolerant in their actions and have cleverness, memory, lightness, opulence, much thought, lying, desire, and stealing. Just as the north is the opposite of the south, likewise the judgement of its people is contrary to the judgements of the people of the south. Regarding whoever is in the middle of the two conditions, judge for them accordingly.” (p. 425)</a:t>
            </a:r>
          </a:p>
        </p:txBody>
      </p:sp>
    </p:spTree>
    <p:extLst>
      <p:ext uri="{BB962C8B-B14F-4D97-AF65-F5344CB8AC3E}">
        <p14:creationId xmlns:p14="http://schemas.microsoft.com/office/powerpoint/2010/main" val="24347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0EDDF-6ED8-42C1-B5B7-7A0A68854027}"/>
              </a:ext>
            </a:extLst>
          </p:cNvPr>
          <p:cNvSpPr>
            <a:spLocks noGrp="1"/>
          </p:cNvSpPr>
          <p:nvPr>
            <p:ph type="title"/>
          </p:nvPr>
        </p:nvSpPr>
        <p:spPr>
          <a:xfrm>
            <a:off x="1217614" y="472966"/>
            <a:ext cx="9753600" cy="1127234"/>
          </a:xfrm>
        </p:spPr>
        <p:txBody>
          <a:bodyPr/>
          <a:lstStyle/>
          <a:p>
            <a:r>
              <a:rPr lang="en-US" dirty="0"/>
              <a:t>On Nationalities, Races. Greeks</a:t>
            </a:r>
          </a:p>
        </p:txBody>
      </p:sp>
      <p:sp>
        <p:nvSpPr>
          <p:cNvPr id="3" name="Content Placeholder 2">
            <a:extLst>
              <a:ext uri="{FF2B5EF4-FFF2-40B4-BE49-F238E27FC236}">
                <a16:creationId xmlns:a16="http://schemas.microsoft.com/office/drawing/2014/main" id="{88E87255-20F5-4CD4-859F-43D1288459CC}"/>
              </a:ext>
            </a:extLst>
          </p:cNvPr>
          <p:cNvSpPr>
            <a:spLocks noGrp="1"/>
          </p:cNvSpPr>
          <p:nvPr>
            <p:ph idx="1"/>
          </p:nvPr>
        </p:nvSpPr>
        <p:spPr>
          <a:xfrm>
            <a:off x="1217614" y="1828800"/>
            <a:ext cx="9753600" cy="4343400"/>
          </a:xfrm>
        </p:spPr>
        <p:txBody>
          <a:bodyPr>
            <a:normAutofit/>
          </a:bodyPr>
          <a:lstStyle/>
          <a:p>
            <a:pPr marL="45720" indent="0">
              <a:buNone/>
            </a:pPr>
            <a:r>
              <a:rPr lang="en-US" dirty="0"/>
              <a:t>“[The Greeks] are a people who share in their land. Others have become numerous among them, because people want them and their land, either for the pleasantness of their life and their moderate temperament and passion, or out of a desire for their knowledge, their good way of life and their laws.” (p. 427)</a:t>
            </a:r>
          </a:p>
          <a:p>
            <a:pPr marL="45720" indent="0">
              <a:buNone/>
            </a:pPr>
            <a:endParaRPr lang="en-US" dirty="0"/>
          </a:p>
        </p:txBody>
      </p:sp>
    </p:spTree>
    <p:extLst>
      <p:ext uri="{BB962C8B-B14F-4D97-AF65-F5344CB8AC3E}">
        <p14:creationId xmlns:p14="http://schemas.microsoft.com/office/powerpoint/2010/main" val="3063291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hlinkClick r:id="rId4"/>
            <a:extLst>
              <a:ext uri="{FF2B5EF4-FFF2-40B4-BE49-F238E27FC236}">
                <a16:creationId xmlns:a16="http://schemas.microsoft.com/office/drawing/2014/main" id="{B33217CD-4F19-4246-AE84-05B074B416F9}"/>
              </a:ext>
            </a:extLst>
          </p:cNvPr>
          <p:cNvSpPr txBox="1">
            <a:spLocks noGrp="1"/>
          </p:cNvSpPr>
          <p:nvPr>
            <p:ph type="title" idx="4294967295"/>
          </p:nvPr>
        </p:nvSpPr>
        <p:spPr>
          <a:xfrm>
            <a:off x="1224796" y="5925697"/>
            <a:ext cx="9739232" cy="522956"/>
          </a:xfrm>
          <a:prstGeom prst="rect">
            <a:avLst/>
          </a:prstGeom>
          <a:noFill/>
          <a:ln>
            <a:noFill/>
            <a:prstDash/>
          </a:ln>
          <a:effectLst/>
        </p:spPr>
        <p:txBody>
          <a:bodyPr rot="0" spcFirstLastPara="0" vertOverflow="overflow" horzOverflow="overflow" vert="horz" wrap="none" lIns="91416" tIns="45708" rIns="91416" bIns="45708" numCol="1" spcCol="0" rtlCol="0" fromWordArt="0" anchor="t" anchorCtr="0" forceAA="0" compatLnSpc="1">
            <a:prstTxWarp prst="textNoShape">
              <a:avLst/>
            </a:prstTxWarp>
            <a:spAutoFit/>
          </a:bodyPr>
          <a:lstStyle/>
          <a:p>
            <a:pPr algn="ctr" defTabSz="914126">
              <a:lnSpc>
                <a:spcPct val="100000"/>
              </a:lnSpc>
              <a:spcBef>
                <a:spcPts val="0"/>
              </a:spcBef>
              <a:defRPr/>
            </a:pPr>
            <a:r>
              <a:rPr lang="en-US" sz="2799" dirty="0">
                <a:solidFill>
                  <a:schemeClr val="tx1"/>
                </a:solidFill>
                <a:latin typeface="+mn-lt"/>
                <a:ea typeface="+mn-ea"/>
                <a:cs typeface="+mn-cs"/>
              </a:rPr>
              <a:t>Security with Google smarts with the new Nest Doorbell</a:t>
            </a:r>
          </a:p>
        </p:txBody>
      </p:sp>
    </p:spTree>
    <p:extLst>
      <p:ext uri="{BB962C8B-B14F-4D97-AF65-F5344CB8AC3E}">
        <p14:creationId xmlns:p14="http://schemas.microsoft.com/office/powerpoint/2010/main" val="3779732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E8707-BF46-4237-BD5D-5BEAF6CA5C38}"/>
              </a:ext>
            </a:extLst>
          </p:cNvPr>
          <p:cNvSpPr>
            <a:spLocks noGrp="1"/>
          </p:cNvSpPr>
          <p:nvPr>
            <p:ph type="title"/>
          </p:nvPr>
        </p:nvSpPr>
        <p:spPr/>
        <p:txBody>
          <a:bodyPr>
            <a:normAutofit fontScale="90000"/>
          </a:bodyPr>
          <a:lstStyle/>
          <a:p>
            <a:r>
              <a:rPr lang="en-US" dirty="0"/>
              <a:t>“Woman’s Passion For Unknown Men”</a:t>
            </a:r>
          </a:p>
        </p:txBody>
      </p:sp>
      <p:sp>
        <p:nvSpPr>
          <p:cNvPr id="3" name="Content Placeholder 2">
            <a:extLst>
              <a:ext uri="{FF2B5EF4-FFF2-40B4-BE49-F238E27FC236}">
                <a16:creationId xmlns:a16="http://schemas.microsoft.com/office/drawing/2014/main" id="{94BA5DBF-935E-4824-8DB3-871CBE22F641}"/>
              </a:ext>
            </a:extLst>
          </p:cNvPr>
          <p:cNvSpPr>
            <a:spLocks noGrp="1"/>
          </p:cNvSpPr>
          <p:nvPr>
            <p:ph idx="1"/>
          </p:nvPr>
        </p:nvSpPr>
        <p:spPr>
          <a:xfrm>
            <a:off x="1217614" y="1828800"/>
            <a:ext cx="9753600" cy="5029200"/>
          </a:xfrm>
        </p:spPr>
        <p:txBody>
          <a:bodyPr>
            <a:normAutofit lnSpcReduction="10000"/>
          </a:bodyPr>
          <a:lstStyle/>
          <a:p>
            <a:pPr marL="45720" indent="0">
              <a:buNone/>
            </a:pPr>
            <a:r>
              <a:rPr lang="en-US" dirty="0"/>
              <a:t>“I looked at [the bride’s lover’s] face and he was smiling, with a keen gaze, and his eyes were flooded with water. I got near to him and I heard that he had heavy breath. I saw that sweat had soaked his clothes, and I saw that his nose quivered, and I saw his </a:t>
            </a:r>
            <a:r>
              <a:rPr lang="en-US" dirty="0" err="1"/>
              <a:t>colour</a:t>
            </a:r>
            <a:r>
              <a:rPr lang="en-US" dirty="0"/>
              <a:t> taking on different hues, yellow after red. This was because of the disquiet and fear of scandal in him. I looked at the bride, and her eyes were flooded with water and her gaze was keen. Dread was evident in her.” (p. 459)</a:t>
            </a:r>
          </a:p>
        </p:txBody>
      </p:sp>
    </p:spTree>
    <p:extLst>
      <p:ext uri="{BB962C8B-B14F-4D97-AF65-F5344CB8AC3E}">
        <p14:creationId xmlns:p14="http://schemas.microsoft.com/office/powerpoint/2010/main" val="3353284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AAD2-09F8-4F0B-98F6-FC363C464AF5}"/>
              </a:ext>
            </a:extLst>
          </p:cNvPr>
          <p:cNvSpPr>
            <a:spLocks noGrp="1"/>
          </p:cNvSpPr>
          <p:nvPr>
            <p:ph type="title"/>
          </p:nvPr>
        </p:nvSpPr>
        <p:spPr>
          <a:xfrm>
            <a:off x="837981" y="-1324324"/>
            <a:ext cx="10969943" cy="1325218"/>
          </a:xfrm>
        </p:spPr>
        <p:txBody>
          <a:bodyPr vert="horz" lIns="91416" tIns="45708" rIns="91416" bIns="45708" rtlCol="0" anchor="b" anchorCtr="0">
            <a:normAutofit/>
          </a:bodyPr>
          <a:lstStyle/>
          <a:p>
            <a:r>
              <a:rPr lang="en-US" dirty="0"/>
              <a:t>Bar </a:t>
            </a:r>
            <a:r>
              <a:rPr lang="en-US" dirty="0" err="1"/>
              <a:t>Hebraeus</a:t>
            </a:r>
            <a:r>
              <a:rPr lang="en-US" dirty="0"/>
              <a:t>, Cream of Knowledge</a:t>
            </a:r>
          </a:p>
        </p:txBody>
      </p:sp>
      <p:sp>
        <p:nvSpPr>
          <p:cNvPr id="3" name="Rectangle 2"/>
          <p:cNvSpPr/>
          <p:nvPr/>
        </p:nvSpPr>
        <p:spPr>
          <a:xfrm>
            <a:off x="903930" y="1433999"/>
            <a:ext cx="10380964" cy="3990003"/>
          </a:xfrm>
          <a:prstGeom prst="rect">
            <a:avLst/>
          </a:prstGeom>
        </p:spPr>
        <p:txBody>
          <a:bodyPr wrap="square" anchor="ctr" anchorCtr="0">
            <a:spAutoFit/>
          </a:bodyPr>
          <a:lstStyle/>
          <a:p>
            <a:pPr algn="ctr">
              <a:lnSpc>
                <a:spcPct val="114000"/>
              </a:lnSpc>
            </a:pPr>
            <a:r>
              <a:rPr lang="en-US" sz="3200" kern="800" dirty="0">
                <a:latin typeface="Calibri Light" panose="020F0302020204030204" pitchFamily="34" charset="0"/>
                <a:ea typeface="Calibri" panose="020F0502020204030204" pitchFamily="34" charset="0"/>
                <a:cs typeface="Calibri Light" panose="020F0302020204030204" pitchFamily="34" charset="0"/>
              </a:rPr>
              <a:t>“Regarding women Polemon said in relation to Menelaus, whose wife Helen was seized by Alexander Paris, that truly had God granted Menelaus to know the natural [= physiognomic] signs, he would have realized Alexander was an adulterer, and he would not have introduced him into his house and would not have shown his wife to him.”</a:t>
            </a:r>
            <a:br>
              <a:rPr lang="en-US" sz="3200" kern="800" dirty="0">
                <a:latin typeface="Calibri Light" panose="020F0302020204030204" pitchFamily="34" charset="0"/>
                <a:ea typeface="Calibri" panose="020F0502020204030204" pitchFamily="34" charset="0"/>
                <a:cs typeface="Calibri Light" panose="020F0302020204030204" pitchFamily="34" charset="0"/>
              </a:rPr>
            </a:br>
            <a:r>
              <a:rPr lang="en-US" sz="2800" kern="800" dirty="0">
                <a:latin typeface="Calibri Light" panose="020F0302020204030204" pitchFamily="34" charset="0"/>
                <a:ea typeface="Calibri" panose="020F0502020204030204" pitchFamily="34" charset="0"/>
                <a:cs typeface="Calibri Light" panose="020F0302020204030204" pitchFamily="34" charset="0"/>
              </a:rPr>
              <a:t>(Trans. Swain, from Bar </a:t>
            </a:r>
            <a:r>
              <a:rPr lang="en-US" sz="2800" kern="800" dirty="0" err="1">
                <a:latin typeface="Calibri Light" panose="020F0302020204030204" pitchFamily="34" charset="0"/>
                <a:ea typeface="Calibri" panose="020F0502020204030204" pitchFamily="34" charset="0"/>
                <a:cs typeface="Calibri Light" panose="020F0302020204030204" pitchFamily="34" charset="0"/>
              </a:rPr>
              <a:t>Hebraeus</a:t>
            </a:r>
            <a:r>
              <a:rPr lang="en-US" sz="2800" kern="800" dirty="0">
                <a:latin typeface="Calibri Light" panose="020F0302020204030204" pitchFamily="34" charset="0"/>
                <a:ea typeface="Calibri" panose="020F0502020204030204" pitchFamily="34" charset="0"/>
                <a:cs typeface="Calibri Light" panose="020F0302020204030204" pitchFamily="34" charset="0"/>
              </a:rPr>
              <a:t> </a:t>
            </a:r>
            <a:r>
              <a:rPr lang="en-US" sz="2800" i="1" kern="800" dirty="0">
                <a:latin typeface="Calibri Light" panose="020F0302020204030204" pitchFamily="34" charset="0"/>
                <a:ea typeface="Calibri" panose="020F0502020204030204" pitchFamily="34" charset="0"/>
                <a:cs typeface="Calibri Light" panose="020F0302020204030204" pitchFamily="34" charset="0"/>
              </a:rPr>
              <a:t>Cream of Knowledge</a:t>
            </a:r>
            <a:r>
              <a:rPr lang="en-US" sz="2800" kern="800" dirty="0">
                <a:latin typeface="Calibri Light" panose="020F0302020204030204" pitchFamily="34" charset="0"/>
                <a:ea typeface="Calibri" panose="020F0502020204030204" pitchFamily="34" charset="0"/>
                <a:cs typeface="Calibri Light" panose="020F0302020204030204" pitchFamily="34" charset="0"/>
              </a:rPr>
              <a:t>)</a:t>
            </a:r>
            <a:endParaRPr lang="en-US" sz="32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674715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63A4E-F66F-4798-8597-5F57CB9E5B74}"/>
              </a:ext>
            </a:extLst>
          </p:cNvPr>
          <p:cNvSpPr>
            <a:spLocks noGrp="1"/>
          </p:cNvSpPr>
          <p:nvPr>
            <p:ph type="title" idx="4294967295"/>
          </p:nvPr>
        </p:nvSpPr>
        <p:spPr>
          <a:xfrm>
            <a:off x="837981" y="-1324324"/>
            <a:ext cx="10969943" cy="1325218"/>
          </a:xfrm>
        </p:spPr>
        <p:txBody>
          <a:bodyPr vert="horz" lIns="91416" tIns="45708" rIns="91416" bIns="45708" rtlCol="0" anchor="b">
            <a:normAutofit/>
          </a:bodyPr>
          <a:lstStyle/>
          <a:p>
            <a:r>
              <a:rPr lang="en-US" dirty="0"/>
              <a:t>Peephole</a:t>
            </a:r>
          </a:p>
        </p:txBody>
      </p:sp>
      <p:pic>
        <p:nvPicPr>
          <p:cNvPr id="6" name="Picture 5" descr="Peephole with eye">
            <a:extLst>
              <a:ext uri="{FF2B5EF4-FFF2-40B4-BE49-F238E27FC236}">
                <a16:creationId xmlns:a16="http://schemas.microsoft.com/office/drawing/2014/main" id="{8214CB28-E84D-4C99-8B49-5A7BB1F8C2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6305" y="893"/>
            <a:ext cx="6856214" cy="6856214"/>
          </a:xfrm>
          <a:prstGeom prst="rect">
            <a:avLst/>
          </a:prstGeom>
        </p:spPr>
      </p:pic>
    </p:spTree>
    <p:extLst>
      <p:ext uri="{BB962C8B-B14F-4D97-AF65-F5344CB8AC3E}">
        <p14:creationId xmlns:p14="http://schemas.microsoft.com/office/powerpoint/2010/main" val="680768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5DA84-14F1-4F44-B0D7-161FBCA81214}"/>
              </a:ext>
            </a:extLst>
          </p:cNvPr>
          <p:cNvSpPr>
            <a:spLocks noGrp="1"/>
          </p:cNvSpPr>
          <p:nvPr>
            <p:ph type="title"/>
          </p:nvPr>
        </p:nvSpPr>
        <p:spPr>
          <a:xfrm>
            <a:off x="837981" y="365923"/>
            <a:ext cx="10512862" cy="1325218"/>
          </a:xfrm>
        </p:spPr>
        <p:txBody>
          <a:bodyPr/>
          <a:lstStyle/>
          <a:p>
            <a:r>
              <a:rPr lang="en-US" dirty="0"/>
              <a:t>Agenda</a:t>
            </a:r>
          </a:p>
        </p:txBody>
      </p:sp>
      <p:sp>
        <p:nvSpPr>
          <p:cNvPr id="3" name="Content Placeholder 2">
            <a:extLst>
              <a:ext uri="{FF2B5EF4-FFF2-40B4-BE49-F238E27FC236}">
                <a16:creationId xmlns:a16="http://schemas.microsoft.com/office/drawing/2014/main" id="{C3D228D7-11EB-4DC4-96E4-041E8CEF6C75}"/>
              </a:ext>
            </a:extLst>
          </p:cNvPr>
          <p:cNvSpPr>
            <a:spLocks noGrp="1"/>
          </p:cNvSpPr>
          <p:nvPr>
            <p:ph idx="1"/>
          </p:nvPr>
        </p:nvSpPr>
        <p:spPr>
          <a:xfrm>
            <a:off x="837981" y="1826042"/>
            <a:ext cx="10512862" cy="4350205"/>
          </a:xfrm>
        </p:spPr>
        <p:txBody>
          <a:bodyPr/>
          <a:lstStyle/>
          <a:p>
            <a:pPr lvl="0"/>
            <a:r>
              <a:rPr lang="en-US" dirty="0"/>
              <a:t>Discussion</a:t>
            </a:r>
          </a:p>
          <a:p>
            <a:pPr lvl="1"/>
            <a:r>
              <a:rPr lang="en-US" dirty="0">
                <a:solidFill>
                  <a:schemeClr val="bg2">
                    <a:lumMod val="25000"/>
                  </a:schemeClr>
                </a:solidFill>
              </a:rPr>
              <a:t>Where are we now? Is All Life </a:t>
            </a:r>
            <a:r>
              <a:rPr lang="en-US" i="1" dirty="0">
                <a:solidFill>
                  <a:schemeClr val="bg2">
                    <a:lumMod val="25000"/>
                  </a:schemeClr>
                </a:solidFill>
              </a:rPr>
              <a:t>agōn?</a:t>
            </a:r>
          </a:p>
          <a:p>
            <a:pPr lvl="0"/>
            <a:r>
              <a:rPr lang="en-US" dirty="0"/>
              <a:t>Polemon and His </a:t>
            </a:r>
            <a:r>
              <a:rPr lang="en-US" i="1" dirty="0"/>
              <a:t>Physiognomy</a:t>
            </a:r>
          </a:p>
          <a:p>
            <a:pPr lvl="1"/>
            <a:r>
              <a:rPr lang="en-US" dirty="0"/>
              <a:t>A Quick and Dirty Introduction</a:t>
            </a:r>
          </a:p>
          <a:p>
            <a:pPr lvl="0"/>
            <a:r>
              <a:rPr lang="en-US" dirty="0"/>
              <a:t>Case Studies</a:t>
            </a:r>
          </a:p>
          <a:p>
            <a:pPr lvl="1"/>
            <a:r>
              <a:rPr lang="en-US" dirty="0"/>
              <a:t>Your Thoughts…</a:t>
            </a:r>
          </a:p>
        </p:txBody>
      </p:sp>
    </p:spTree>
    <p:extLst>
      <p:ext uri="{BB962C8B-B14F-4D97-AF65-F5344CB8AC3E}">
        <p14:creationId xmlns:p14="http://schemas.microsoft.com/office/powerpoint/2010/main" val="607880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855C84-C229-4DA6-B13E-1DA6B46E4408}"/>
              </a:ext>
            </a:extLst>
          </p:cNvPr>
          <p:cNvSpPr>
            <a:spLocks noGrp="1"/>
          </p:cNvSpPr>
          <p:nvPr>
            <p:ph type="title"/>
          </p:nvPr>
        </p:nvSpPr>
        <p:spPr/>
        <p:txBody>
          <a:bodyPr/>
          <a:lstStyle/>
          <a:p>
            <a:r>
              <a:rPr lang="en-US" dirty="0"/>
              <a:t>Discussion</a:t>
            </a:r>
          </a:p>
        </p:txBody>
      </p:sp>
      <p:sp>
        <p:nvSpPr>
          <p:cNvPr id="5" name="Text Placeholder 4">
            <a:extLst>
              <a:ext uri="{FF2B5EF4-FFF2-40B4-BE49-F238E27FC236}">
                <a16:creationId xmlns:a16="http://schemas.microsoft.com/office/drawing/2014/main" id="{C52BFBB1-B2E1-42BF-A094-46F30B1CB909}"/>
              </a:ext>
            </a:extLst>
          </p:cNvPr>
          <p:cNvSpPr>
            <a:spLocks noGrp="1"/>
          </p:cNvSpPr>
          <p:nvPr>
            <p:ph type="body" idx="1"/>
          </p:nvPr>
        </p:nvSpPr>
        <p:spPr/>
        <p:txBody>
          <a:bodyPr/>
          <a:lstStyle/>
          <a:p>
            <a:r>
              <a:rPr lang="en-US" dirty="0">
                <a:solidFill>
                  <a:schemeClr val="bg2">
                    <a:lumMod val="25000"/>
                  </a:schemeClr>
                </a:solidFill>
              </a:rPr>
              <a:t>Where are we now? Is All Life </a:t>
            </a:r>
            <a:r>
              <a:rPr lang="en-US" i="1" dirty="0">
                <a:solidFill>
                  <a:schemeClr val="bg2">
                    <a:lumMod val="25000"/>
                  </a:schemeClr>
                </a:solidFill>
              </a:rPr>
              <a:t>agōn?</a:t>
            </a:r>
            <a:endParaRPr lang="en-US" dirty="0">
              <a:solidFill>
                <a:schemeClr val="bg2">
                  <a:lumMod val="25000"/>
                </a:schemeClr>
              </a:solidFill>
            </a:endParaRPr>
          </a:p>
        </p:txBody>
      </p:sp>
    </p:spTree>
    <p:extLst>
      <p:ext uri="{BB962C8B-B14F-4D97-AF65-F5344CB8AC3E}">
        <p14:creationId xmlns:p14="http://schemas.microsoft.com/office/powerpoint/2010/main" val="196905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8ACC7-CA3D-4A6B-8D5F-4B8B17449067}"/>
              </a:ext>
            </a:extLst>
          </p:cNvPr>
          <p:cNvSpPr>
            <a:spLocks noGrp="1"/>
          </p:cNvSpPr>
          <p:nvPr>
            <p:ph type="title"/>
          </p:nvPr>
        </p:nvSpPr>
        <p:spPr/>
        <p:txBody>
          <a:bodyPr/>
          <a:lstStyle/>
          <a:p>
            <a:r>
              <a:rPr lang="en-US" dirty="0"/>
              <a:t>SWA Prompts</a:t>
            </a:r>
          </a:p>
        </p:txBody>
      </p:sp>
      <p:sp>
        <p:nvSpPr>
          <p:cNvPr id="3" name="Content Placeholder 2">
            <a:extLst>
              <a:ext uri="{FF2B5EF4-FFF2-40B4-BE49-F238E27FC236}">
                <a16:creationId xmlns:a16="http://schemas.microsoft.com/office/drawing/2014/main" id="{0D5E2D9C-A32F-43CB-8A2F-E9AC88E8841C}"/>
              </a:ext>
            </a:extLst>
          </p:cNvPr>
          <p:cNvSpPr>
            <a:spLocks noGrp="1"/>
          </p:cNvSpPr>
          <p:nvPr>
            <p:ph idx="1"/>
          </p:nvPr>
        </p:nvSpPr>
        <p:spPr>
          <a:xfrm>
            <a:off x="837981" y="1826042"/>
            <a:ext cx="10133233" cy="4350205"/>
          </a:xfrm>
        </p:spPr>
        <p:txBody>
          <a:bodyPr/>
          <a:lstStyle/>
          <a:p>
            <a:r>
              <a:rPr lang="en-US" dirty="0"/>
              <a:t>How does the assigned reading validate / challenge ideas that you bring to the assignment?</a:t>
            </a:r>
          </a:p>
          <a:p>
            <a:r>
              <a:rPr lang="en-US" dirty="0"/>
              <a:t>Do we all need early warning systems?</a:t>
            </a:r>
          </a:p>
          <a:p>
            <a:pPr lvl="1">
              <a:buFont typeface="Wingdings" panose="05000000000000000000" pitchFamily="2" charset="2"/>
              <a:buChar char="Ø"/>
            </a:pPr>
            <a:r>
              <a:rPr lang="en-US" dirty="0"/>
              <a:t>Is all life </a:t>
            </a:r>
            <a:r>
              <a:rPr lang="en-US" i="1" dirty="0"/>
              <a:t>agōn</a:t>
            </a:r>
            <a:r>
              <a:rPr lang="en-US" dirty="0"/>
              <a:t>, potential threat?</a:t>
            </a:r>
          </a:p>
        </p:txBody>
      </p:sp>
    </p:spTree>
    <p:extLst>
      <p:ext uri="{BB962C8B-B14F-4D97-AF65-F5344CB8AC3E}">
        <p14:creationId xmlns:p14="http://schemas.microsoft.com/office/powerpoint/2010/main" val="276890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9494-F432-46D2-92EC-F39EBAE7B204}"/>
              </a:ext>
            </a:extLst>
          </p:cNvPr>
          <p:cNvSpPr>
            <a:spLocks noGrp="1"/>
          </p:cNvSpPr>
          <p:nvPr>
            <p:ph type="title"/>
          </p:nvPr>
        </p:nvSpPr>
        <p:spPr/>
        <p:txBody>
          <a:bodyPr/>
          <a:lstStyle/>
          <a:p>
            <a:r>
              <a:rPr lang="en-US" dirty="0"/>
              <a:t>Polemon and His </a:t>
            </a:r>
            <a:r>
              <a:rPr lang="en-US" i="1" dirty="0"/>
              <a:t>Physiognomy</a:t>
            </a:r>
            <a:endParaRPr lang="en-US" dirty="0"/>
          </a:p>
        </p:txBody>
      </p:sp>
      <p:sp>
        <p:nvSpPr>
          <p:cNvPr id="3" name="Text Placeholder 2">
            <a:extLst>
              <a:ext uri="{FF2B5EF4-FFF2-40B4-BE49-F238E27FC236}">
                <a16:creationId xmlns:a16="http://schemas.microsoft.com/office/drawing/2014/main" id="{7703609C-AE9B-450D-9CDF-19123EFC9332}"/>
              </a:ext>
            </a:extLst>
          </p:cNvPr>
          <p:cNvSpPr>
            <a:spLocks noGrp="1"/>
          </p:cNvSpPr>
          <p:nvPr>
            <p:ph type="body" idx="1"/>
          </p:nvPr>
        </p:nvSpPr>
        <p:spPr/>
        <p:txBody>
          <a:bodyPr/>
          <a:lstStyle/>
          <a:p>
            <a:r>
              <a:rPr lang="en-US" dirty="0"/>
              <a:t>A Quick and Dirty Introduction</a:t>
            </a:r>
          </a:p>
        </p:txBody>
      </p:sp>
    </p:spTree>
    <p:extLst>
      <p:ext uri="{BB962C8B-B14F-4D97-AF65-F5344CB8AC3E}">
        <p14:creationId xmlns:p14="http://schemas.microsoft.com/office/powerpoint/2010/main" val="16270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867C5-3C04-4C35-99D2-6B8F18672C15}"/>
              </a:ext>
            </a:extLst>
          </p:cNvPr>
          <p:cNvSpPr>
            <a:spLocks noGrp="1"/>
          </p:cNvSpPr>
          <p:nvPr>
            <p:ph type="title"/>
          </p:nvPr>
        </p:nvSpPr>
        <p:spPr/>
        <p:txBody>
          <a:bodyPr/>
          <a:lstStyle/>
          <a:p>
            <a:r>
              <a:rPr lang="en-US" dirty="0"/>
              <a:t>Antonius Polemon </a:t>
            </a:r>
            <a:r>
              <a:rPr lang="en-US" sz="4000" dirty="0"/>
              <a:t>(ca. 90–146 CE)</a:t>
            </a:r>
            <a:endParaRPr lang="en-US" dirty="0"/>
          </a:p>
        </p:txBody>
      </p:sp>
      <p:sp>
        <p:nvSpPr>
          <p:cNvPr id="3" name="Content Placeholder 2">
            <a:extLst>
              <a:ext uri="{FF2B5EF4-FFF2-40B4-BE49-F238E27FC236}">
                <a16:creationId xmlns:a16="http://schemas.microsoft.com/office/drawing/2014/main" id="{C2AD3188-C333-4776-9077-41B2C84ECC3E}"/>
              </a:ext>
            </a:extLst>
          </p:cNvPr>
          <p:cNvSpPr>
            <a:spLocks noGrp="1"/>
          </p:cNvSpPr>
          <p:nvPr>
            <p:ph idx="1"/>
          </p:nvPr>
        </p:nvSpPr>
        <p:spPr>
          <a:xfrm>
            <a:off x="1217614" y="1828800"/>
            <a:ext cx="4876798" cy="4343400"/>
          </a:xfrm>
        </p:spPr>
        <p:txBody>
          <a:bodyPr>
            <a:normAutofit/>
          </a:bodyPr>
          <a:lstStyle/>
          <a:p>
            <a:r>
              <a:rPr lang="en-US" dirty="0"/>
              <a:t>Royal ancestry</a:t>
            </a:r>
          </a:p>
          <a:p>
            <a:pPr lvl="1"/>
            <a:r>
              <a:rPr lang="en-US" dirty="0"/>
              <a:t>Laodicea on the Lycus</a:t>
            </a:r>
          </a:p>
          <a:p>
            <a:r>
              <a:rPr lang="en-US" dirty="0"/>
              <a:t>Sophist, </a:t>
            </a:r>
            <a:r>
              <a:rPr lang="en-US" dirty="0" err="1"/>
              <a:t>statseman</a:t>
            </a:r>
            <a:endParaRPr lang="en-US" dirty="0"/>
          </a:p>
          <a:p>
            <a:pPr lvl="1"/>
            <a:r>
              <a:rPr lang="en-US" dirty="0"/>
              <a:t>Smyrna</a:t>
            </a:r>
          </a:p>
          <a:p>
            <a:r>
              <a:rPr lang="en-US" dirty="0"/>
              <a:t>Imperial “friend”</a:t>
            </a:r>
          </a:p>
          <a:p>
            <a:pPr lvl="1"/>
            <a:r>
              <a:rPr lang="en-US" dirty="0"/>
              <a:t>Hadrian (r. 117–138 CE)</a:t>
            </a:r>
          </a:p>
        </p:txBody>
      </p:sp>
      <p:pic>
        <p:nvPicPr>
          <p:cNvPr id="9" name="Picture 8" descr="See caption">
            <a:extLst>
              <a:ext uri="{FF2B5EF4-FFF2-40B4-BE49-F238E27FC236}">
                <a16:creationId xmlns:a16="http://schemas.microsoft.com/office/drawing/2014/main" id="{03A0F5E5-916C-4953-A2F0-84ECEB305E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8871" y="1831726"/>
            <a:ext cx="4382343" cy="4340474"/>
          </a:xfrm>
          <a:prstGeom prst="rect">
            <a:avLst/>
          </a:prstGeom>
        </p:spPr>
      </p:pic>
      <p:sp>
        <p:nvSpPr>
          <p:cNvPr id="10" name="TextBox 9">
            <a:extLst>
              <a:ext uri="{FF2B5EF4-FFF2-40B4-BE49-F238E27FC236}">
                <a16:creationId xmlns:a16="http://schemas.microsoft.com/office/drawing/2014/main" id="{90DB3083-B70B-4BEA-BA8A-6B67718AA816}"/>
              </a:ext>
            </a:extLst>
          </p:cNvPr>
          <p:cNvSpPr txBox="1"/>
          <p:nvPr/>
        </p:nvSpPr>
        <p:spPr>
          <a:xfrm>
            <a:off x="7418130" y="6229984"/>
            <a:ext cx="2723823" cy="341632"/>
          </a:xfrm>
          <a:prstGeom prst="rect">
            <a:avLst/>
          </a:prstGeom>
          <a:noFill/>
        </p:spPr>
        <p:txBody>
          <a:bodyPr wrap="none" rtlCol="0" anchor="b" anchorCtr="0">
            <a:spAutoFit/>
          </a:bodyPr>
          <a:lstStyle/>
          <a:p>
            <a:pPr algn="ctr">
              <a:lnSpc>
                <a:spcPct val="90000"/>
              </a:lnSpc>
            </a:pPr>
            <a:r>
              <a:rPr lang="en-US" dirty="0"/>
              <a:t>Map, western Anatolia</a:t>
            </a:r>
          </a:p>
        </p:txBody>
      </p:sp>
      <p:cxnSp>
        <p:nvCxnSpPr>
          <p:cNvPr id="13" name="Straight Connector 12">
            <a:extLst>
              <a:ext uri="{FF2B5EF4-FFF2-40B4-BE49-F238E27FC236}">
                <a16:creationId xmlns:a16="http://schemas.microsoft.com/office/drawing/2014/main" id="{7501A988-1691-436C-9249-9D4DCA81ACBA}"/>
              </a:ext>
              <a:ext uri="{C183D7F6-B498-43B3-948B-1728B52AA6E4}">
                <adec:decorative xmlns:adec="http://schemas.microsoft.com/office/drawing/2017/decorative" val="1"/>
              </a:ext>
            </a:extLst>
          </p:cNvPr>
          <p:cNvCxnSpPr/>
          <p:nvPr/>
        </p:nvCxnSpPr>
        <p:spPr>
          <a:xfrm>
            <a:off x="8727948" y="4722876"/>
            <a:ext cx="635508"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74AE44B-D8AD-44F8-B2B9-7CFB1F7BC902}"/>
              </a:ext>
              <a:ext uri="{C183D7F6-B498-43B3-948B-1728B52AA6E4}">
                <adec:decorative xmlns:adec="http://schemas.microsoft.com/office/drawing/2017/decorative" val="1"/>
              </a:ext>
            </a:extLst>
          </p:cNvPr>
          <p:cNvCxnSpPr/>
          <p:nvPr/>
        </p:nvCxnSpPr>
        <p:spPr>
          <a:xfrm>
            <a:off x="7481316" y="4216908"/>
            <a:ext cx="635508"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AE97815E-BF03-49A0-857C-63B75AB0E356}"/>
              </a:ext>
              <a:ext uri="{C183D7F6-B498-43B3-948B-1728B52AA6E4}">
                <adec:decorative xmlns:adec="http://schemas.microsoft.com/office/drawing/2017/decorative" val="1"/>
              </a:ext>
            </a:extLst>
          </p:cNvPr>
          <p:cNvCxnSpPr/>
          <p:nvPr/>
        </p:nvCxnSpPr>
        <p:spPr>
          <a:xfrm flipH="1" flipV="1">
            <a:off x="9082454" y="4800600"/>
            <a:ext cx="123092" cy="545123"/>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B6BD1EB-76F8-43DE-A6BA-70A215526445}"/>
              </a:ext>
              <a:ext uri="{C183D7F6-B498-43B3-948B-1728B52AA6E4}">
                <adec:decorative xmlns:adec="http://schemas.microsoft.com/office/drawing/2017/decorative" val="1"/>
              </a:ext>
            </a:extLst>
          </p:cNvPr>
          <p:cNvCxnSpPr>
            <a:cxnSpLocks/>
          </p:cNvCxnSpPr>
          <p:nvPr/>
        </p:nvCxnSpPr>
        <p:spPr>
          <a:xfrm flipV="1">
            <a:off x="6900198" y="4216908"/>
            <a:ext cx="517932" cy="68059"/>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9840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rfg">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nchor="b" anchorCtr="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rfg_template.potx" id="{076DD235-00A9-4DBA-B3ED-31054D324487}" vid="{D99F8447-0817-4691-A7D5-EE3341976636}"/>
    </a:ext>
  </a:extLst>
</a:theme>
</file>

<file path=ppt/theme/theme2.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rfg_template_2026-03-10</Template>
  <TotalTime>636</TotalTime>
  <Words>2836</Words>
  <Application>Microsoft Office PowerPoint</Application>
  <PresentationFormat>Custom</PresentationFormat>
  <Paragraphs>114</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Calibri Light</vt:lpstr>
      <vt:lpstr>Century Gothic</vt:lpstr>
      <vt:lpstr>Times New Roman</vt:lpstr>
      <vt:lpstr>Wingdings</vt:lpstr>
      <vt:lpstr>rfg</vt:lpstr>
      <vt:lpstr>Know Your Other, Protect Yourself</vt:lpstr>
      <vt:lpstr>Security with Google smarts with the new Nest Doorbell</vt:lpstr>
      <vt:lpstr>Bar Hebraeus, Cream of Knowledge</vt:lpstr>
      <vt:lpstr>Peephole</vt:lpstr>
      <vt:lpstr>Agenda</vt:lpstr>
      <vt:lpstr>Discussion</vt:lpstr>
      <vt:lpstr>SWA Prompts</vt:lpstr>
      <vt:lpstr>Polemon and His Physiognomy</vt:lpstr>
      <vt:lpstr>Antonius Polemon (ca. 90–146 CE)</vt:lpstr>
      <vt:lpstr>Physiognomy: Etymology, Definition</vt:lpstr>
      <vt:lpstr>Sources: P’s Physiognomy (ca. 130 CE?)</vt:lpstr>
      <vt:lpstr>Science</vt:lpstr>
      <vt:lpstr>Technology</vt:lpstr>
      <vt:lpstr>Sociology? (Boys-Stones 2007)</vt:lpstr>
      <vt:lpstr>Case Studies</vt:lpstr>
      <vt:lpstr>The Man from Lydia</vt:lpstr>
      <vt:lpstr>On Nationalities, Races. North</vt:lpstr>
      <vt:lpstr>On Nationalities, Races. South</vt:lpstr>
      <vt:lpstr>On Nationalities, Races. Greeks</vt:lpstr>
      <vt:lpstr>“Woman’s Passion For Unknown Men”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Matters of Fact to Matters of Concern: Polemon and the Ontology of Passion</dc:title>
  <dc:creator>Andrew Scholtz</dc:creator>
  <cp:lastModifiedBy>Andrew Scholtz</cp:lastModifiedBy>
  <cp:revision>49</cp:revision>
  <cp:lastPrinted>2026-04-07T16:53:45Z</cp:lastPrinted>
  <dcterms:created xsi:type="dcterms:W3CDTF">2026-04-06T17:30:08Z</dcterms:created>
  <dcterms:modified xsi:type="dcterms:W3CDTF">2026-04-07T22:29:13Z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