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43"/>
  </p:notesMasterIdLst>
  <p:handoutMasterIdLst>
    <p:handoutMasterId r:id="rId44"/>
  </p:handoutMasterIdLst>
  <p:sldIdLst>
    <p:sldId id="256" r:id="rId2"/>
    <p:sldId id="281" r:id="rId3"/>
    <p:sldId id="304" r:id="rId4"/>
    <p:sldId id="322" r:id="rId5"/>
    <p:sldId id="326" r:id="rId6"/>
    <p:sldId id="323" r:id="rId7"/>
    <p:sldId id="297" r:id="rId8"/>
    <p:sldId id="298" r:id="rId9"/>
    <p:sldId id="264" r:id="rId10"/>
    <p:sldId id="259" r:id="rId11"/>
    <p:sldId id="307" r:id="rId12"/>
    <p:sldId id="308" r:id="rId13"/>
    <p:sldId id="306" r:id="rId14"/>
    <p:sldId id="309" r:id="rId15"/>
    <p:sldId id="310" r:id="rId16"/>
    <p:sldId id="311" r:id="rId17"/>
    <p:sldId id="312" r:id="rId18"/>
    <p:sldId id="313" r:id="rId19"/>
    <p:sldId id="314" r:id="rId20"/>
    <p:sldId id="315" r:id="rId21"/>
    <p:sldId id="316" r:id="rId22"/>
    <p:sldId id="317" r:id="rId23"/>
    <p:sldId id="318" r:id="rId24"/>
    <p:sldId id="319" r:id="rId25"/>
    <p:sldId id="320" r:id="rId26"/>
    <p:sldId id="321" r:id="rId27"/>
    <p:sldId id="324" r:id="rId28"/>
    <p:sldId id="325" r:id="rId29"/>
    <p:sldId id="272" r:id="rId30"/>
    <p:sldId id="303" r:id="rId31"/>
    <p:sldId id="283" r:id="rId32"/>
    <p:sldId id="284" r:id="rId33"/>
    <p:sldId id="285" r:id="rId34"/>
    <p:sldId id="290" r:id="rId35"/>
    <p:sldId id="276" r:id="rId36"/>
    <p:sldId id="292" r:id="rId37"/>
    <p:sldId id="274" r:id="rId38"/>
    <p:sldId id="293" r:id="rId39"/>
    <p:sldId id="294" r:id="rId40"/>
    <p:sldId id="295" r:id="rId41"/>
    <p:sldId id="291" r:id="rId42"/>
  </p:sldIdLst>
  <p:sldSz cx="12188825"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2160">
          <p15:clr>
            <a:srgbClr val="A4A3A4"/>
          </p15:clr>
        </p15:guide>
        <p15:guide id="4" pos="6911" userDrawn="1">
          <p15:clr>
            <a:srgbClr val="A4A3A4"/>
          </p15:clr>
        </p15:guide>
        <p15:guide id="5" pos="3599"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4650" autoAdjust="0"/>
    <p:restoredTop sz="96085" autoAdjust="0"/>
  </p:normalViewPr>
  <p:slideViewPr>
    <p:cSldViewPr snapToGrid="0">
      <p:cViewPr varScale="1">
        <p:scale>
          <a:sx n="109" d="100"/>
          <a:sy n="109" d="100"/>
        </p:scale>
        <p:origin x="1338" y="108"/>
      </p:cViewPr>
      <p:guideLst>
        <p:guide orient="horz" pos="2160"/>
        <p:guide pos="6911"/>
        <p:guide pos="3599"/>
      </p:guideLst>
    </p:cSldViewPr>
  </p:slideViewPr>
  <p:outlineViewPr>
    <p:cViewPr>
      <p:scale>
        <a:sx n="33" d="100"/>
        <a:sy n="33" d="100"/>
      </p:scale>
      <p:origin x="0" y="0"/>
    </p:cViewPr>
  </p:outlineViewPr>
  <p:notesTextViewPr>
    <p:cViewPr>
      <p:scale>
        <a:sx n="1" d="1"/>
        <a:sy n="1" d="1"/>
      </p:scale>
      <p:origin x="0" y="0"/>
    </p:cViewPr>
  </p:notesTextViewPr>
  <p:sorterViewPr>
    <p:cViewPr>
      <p:scale>
        <a:sx n="70" d="100"/>
        <a:sy n="70" d="100"/>
      </p:scale>
      <p:origin x="0" y="0"/>
    </p:cViewPr>
  </p:sorterViewPr>
  <p:notesViewPr>
    <p:cSldViewPr snapToGrid="0">
      <p:cViewPr varScale="1">
        <p:scale>
          <a:sx n="61" d="100"/>
          <a:sy n="61" d="100"/>
        </p:scale>
        <p:origin x="2285" y="3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a:p>
        </p:txBody>
      </p:sp>
      <p:sp>
        <p:nvSpPr>
          <p:cNvPr id="3" name="Date Placeholder 2"/>
          <p:cNvSpPr>
            <a:spLocks noGrp="1"/>
          </p:cNvSpPr>
          <p:nvPr>
            <p:ph type="dt" sz="quarter" idx="1"/>
          </p:nvPr>
        </p:nvSpPr>
        <p:spPr>
          <a:xfrm>
            <a:off x="3970938" y="0"/>
            <a:ext cx="3037840" cy="464820"/>
          </a:xfrm>
          <a:prstGeom prst="rect">
            <a:avLst/>
          </a:prstGeom>
        </p:spPr>
        <p:txBody>
          <a:bodyPr vert="horz" lIns="93164" tIns="46582" rIns="93164" bIns="46582" rtlCol="0"/>
          <a:lstStyle>
            <a:lvl1pPr algn="r">
              <a:defRPr sz="1200"/>
            </a:lvl1pPr>
          </a:lstStyle>
          <a:p>
            <a:fld id="{128FCA9C-FF92-4024-BDEC-A6D3B663DC09}" type="datetimeFigureOut">
              <a:rPr lang="en-US"/>
              <a:t>4/22/2026</a:t>
            </a:fld>
            <a:endParaRPr/>
          </a:p>
        </p:txBody>
      </p:sp>
      <p:sp>
        <p:nvSpPr>
          <p:cNvPr id="4" name="Footer Placeholder 3"/>
          <p:cNvSpPr>
            <a:spLocks noGrp="1"/>
          </p:cNvSpPr>
          <p:nvPr>
            <p:ph type="ftr" sz="quarter" idx="2"/>
          </p:nvPr>
        </p:nvSpPr>
        <p:spPr>
          <a:xfrm>
            <a:off x="0" y="8829967"/>
            <a:ext cx="3037840" cy="464820"/>
          </a:xfrm>
          <a:prstGeom prst="rect">
            <a:avLst/>
          </a:prstGeom>
        </p:spPr>
        <p:txBody>
          <a:bodyPr vert="horz" lIns="93164" tIns="46582" rIns="93164" bIns="46582"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64" tIns="46582" rIns="93164" bIns="46582"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4" tIns="46582" rIns="93164" bIns="46582" rtlCol="0"/>
          <a:lstStyle>
            <a:lvl1pPr algn="l">
              <a:defRPr sz="1200"/>
            </a:lvl1pPr>
          </a:lstStyle>
          <a:p>
            <a:endParaRPr/>
          </a:p>
        </p:txBody>
      </p:sp>
      <p:sp>
        <p:nvSpPr>
          <p:cNvPr id="3" name="Date Placeholder 2"/>
          <p:cNvSpPr>
            <a:spLocks noGrp="1"/>
          </p:cNvSpPr>
          <p:nvPr>
            <p:ph type="dt" idx="1"/>
          </p:nvPr>
        </p:nvSpPr>
        <p:spPr>
          <a:xfrm>
            <a:off x="3970938" y="0"/>
            <a:ext cx="3037840" cy="464820"/>
          </a:xfrm>
          <a:prstGeom prst="rect">
            <a:avLst/>
          </a:prstGeom>
        </p:spPr>
        <p:txBody>
          <a:bodyPr vert="horz" lIns="93164" tIns="46582" rIns="93164" bIns="46582" rtlCol="0"/>
          <a:lstStyle>
            <a:lvl1pPr algn="r">
              <a:defRPr sz="1200"/>
            </a:lvl1pPr>
          </a:lstStyle>
          <a:p>
            <a:fld id="{772AB877-E7B1-4681-847E-D0918612832B}" type="datetimeFigureOut">
              <a:rPr lang="en-US"/>
              <a:t>4/22/2026</a:t>
            </a:fld>
            <a:endParaRPr/>
          </a:p>
        </p:txBody>
      </p:sp>
      <p:sp>
        <p:nvSpPr>
          <p:cNvPr id="4" name="Slide Image Placeholder 3"/>
          <p:cNvSpPr>
            <a:spLocks noGrp="1" noRot="1" noChangeAspect="1"/>
          </p:cNvSpPr>
          <p:nvPr>
            <p:ph type="sldImg" idx="2"/>
          </p:nvPr>
        </p:nvSpPr>
        <p:spPr>
          <a:xfrm>
            <a:off x="1722438" y="696913"/>
            <a:ext cx="3565525" cy="2006600"/>
          </a:xfrm>
          <a:prstGeom prst="rect">
            <a:avLst/>
          </a:prstGeom>
          <a:noFill/>
          <a:ln w="12700">
            <a:solidFill>
              <a:prstClr val="black"/>
            </a:solidFill>
          </a:ln>
        </p:spPr>
        <p:txBody>
          <a:bodyPr vert="horz" lIns="93164" tIns="46582" rIns="93164" bIns="46582" rtlCol="0" anchor="ctr"/>
          <a:lstStyle/>
          <a:p>
            <a:endParaRPr/>
          </a:p>
        </p:txBody>
      </p:sp>
      <p:sp>
        <p:nvSpPr>
          <p:cNvPr id="5" name="Notes Placeholder 4"/>
          <p:cNvSpPr>
            <a:spLocks noGrp="1"/>
          </p:cNvSpPr>
          <p:nvPr>
            <p:ph type="body" sz="quarter" idx="3"/>
          </p:nvPr>
        </p:nvSpPr>
        <p:spPr>
          <a:xfrm>
            <a:off x="701040" y="2935106"/>
            <a:ext cx="5608320" cy="5664064"/>
          </a:xfrm>
          <a:prstGeom prst="rect">
            <a:avLst/>
          </a:prstGeom>
        </p:spPr>
        <p:txBody>
          <a:bodyPr vert="horz" lIns="93164" tIns="46582" rIns="93164" bIns="46582" rtlCol="0"/>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64" tIns="46582" rIns="93164" bIns="46582"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64" tIns="46582" rIns="93164" bIns="46582"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1pPr>
    <a:lvl2pPr marL="4572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2pPr>
    <a:lvl3pPr marL="9144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3pPr>
    <a:lvl4pPr marL="13716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4pPr>
    <a:lvl5pPr marL="1828800" algn="l" defTabSz="914400" rtl="0" eaLnBrk="1" latinLnBrk="0" hangingPunct="1">
      <a:spcAft>
        <a:spcPts val="600"/>
      </a:spcAft>
      <a:defRPr sz="1200" kern="120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a:t>
            </a:fld>
            <a:endParaRPr lang="en-US"/>
          </a:p>
        </p:txBody>
      </p:sp>
    </p:spTree>
    <p:extLst>
      <p:ext uri="{BB962C8B-B14F-4D97-AF65-F5344CB8AC3E}">
        <p14:creationId xmlns:p14="http://schemas.microsoft.com/office/powerpoint/2010/main" val="3122550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10</a:t>
            </a:fld>
            <a:endParaRPr lang="en-US"/>
          </a:p>
        </p:txBody>
      </p:sp>
    </p:spTree>
    <p:extLst>
      <p:ext uri="{BB962C8B-B14F-4D97-AF65-F5344CB8AC3E}">
        <p14:creationId xmlns:p14="http://schemas.microsoft.com/office/powerpoint/2010/main" val="601989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11</a:t>
            </a:fld>
            <a:endParaRPr lang="en-US"/>
          </a:p>
        </p:txBody>
      </p:sp>
    </p:spTree>
    <p:extLst>
      <p:ext uri="{BB962C8B-B14F-4D97-AF65-F5344CB8AC3E}">
        <p14:creationId xmlns:p14="http://schemas.microsoft.com/office/powerpoint/2010/main" val="3347193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12</a:t>
            </a:fld>
            <a:endParaRPr lang="en-US"/>
          </a:p>
        </p:txBody>
      </p:sp>
    </p:spTree>
    <p:extLst>
      <p:ext uri="{BB962C8B-B14F-4D97-AF65-F5344CB8AC3E}">
        <p14:creationId xmlns:p14="http://schemas.microsoft.com/office/powerpoint/2010/main" val="19930874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13</a:t>
            </a:fld>
            <a:endParaRPr lang="en-US"/>
          </a:p>
        </p:txBody>
      </p:sp>
    </p:spTree>
    <p:extLst>
      <p:ext uri="{BB962C8B-B14F-4D97-AF65-F5344CB8AC3E}">
        <p14:creationId xmlns:p14="http://schemas.microsoft.com/office/powerpoint/2010/main" val="4027962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14</a:t>
            </a:fld>
            <a:endParaRPr lang="en-US"/>
          </a:p>
        </p:txBody>
      </p:sp>
    </p:spTree>
    <p:extLst>
      <p:ext uri="{BB962C8B-B14F-4D97-AF65-F5344CB8AC3E}">
        <p14:creationId xmlns:p14="http://schemas.microsoft.com/office/powerpoint/2010/main" val="10500701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15</a:t>
            </a:fld>
            <a:endParaRPr lang="en-US"/>
          </a:p>
        </p:txBody>
      </p:sp>
    </p:spTree>
    <p:extLst>
      <p:ext uri="{BB962C8B-B14F-4D97-AF65-F5344CB8AC3E}">
        <p14:creationId xmlns:p14="http://schemas.microsoft.com/office/powerpoint/2010/main" val="76986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16</a:t>
            </a:fld>
            <a:endParaRPr lang="en-US"/>
          </a:p>
        </p:txBody>
      </p:sp>
    </p:spTree>
    <p:extLst>
      <p:ext uri="{BB962C8B-B14F-4D97-AF65-F5344CB8AC3E}">
        <p14:creationId xmlns:p14="http://schemas.microsoft.com/office/powerpoint/2010/main" val="396800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17</a:t>
            </a:fld>
            <a:endParaRPr lang="en-US"/>
          </a:p>
        </p:txBody>
      </p:sp>
    </p:spTree>
    <p:extLst>
      <p:ext uri="{BB962C8B-B14F-4D97-AF65-F5344CB8AC3E}">
        <p14:creationId xmlns:p14="http://schemas.microsoft.com/office/powerpoint/2010/main" val="1406779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18</a:t>
            </a:fld>
            <a:endParaRPr lang="en-US"/>
          </a:p>
        </p:txBody>
      </p:sp>
    </p:spTree>
    <p:extLst>
      <p:ext uri="{BB962C8B-B14F-4D97-AF65-F5344CB8AC3E}">
        <p14:creationId xmlns:p14="http://schemas.microsoft.com/office/powerpoint/2010/main" val="2564697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19</a:t>
            </a:fld>
            <a:endParaRPr lang="en-US"/>
          </a:p>
        </p:txBody>
      </p:sp>
    </p:spTree>
    <p:extLst>
      <p:ext uri="{BB962C8B-B14F-4D97-AF65-F5344CB8AC3E}">
        <p14:creationId xmlns:p14="http://schemas.microsoft.com/office/powerpoint/2010/main" val="2084154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a:t>
            </a:fld>
            <a:endParaRPr lang="en-US"/>
          </a:p>
        </p:txBody>
      </p:sp>
    </p:spTree>
    <p:extLst>
      <p:ext uri="{BB962C8B-B14F-4D97-AF65-F5344CB8AC3E}">
        <p14:creationId xmlns:p14="http://schemas.microsoft.com/office/powerpoint/2010/main" val="22303699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20</a:t>
            </a:fld>
            <a:endParaRPr lang="en-US"/>
          </a:p>
        </p:txBody>
      </p:sp>
    </p:spTree>
    <p:extLst>
      <p:ext uri="{BB962C8B-B14F-4D97-AF65-F5344CB8AC3E}">
        <p14:creationId xmlns:p14="http://schemas.microsoft.com/office/powerpoint/2010/main" val="1910268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21</a:t>
            </a:fld>
            <a:endParaRPr lang="en-US"/>
          </a:p>
        </p:txBody>
      </p:sp>
    </p:spTree>
    <p:extLst>
      <p:ext uri="{BB962C8B-B14F-4D97-AF65-F5344CB8AC3E}">
        <p14:creationId xmlns:p14="http://schemas.microsoft.com/office/powerpoint/2010/main" val="1671248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22</a:t>
            </a:fld>
            <a:endParaRPr lang="en-US"/>
          </a:p>
        </p:txBody>
      </p:sp>
    </p:spTree>
    <p:extLst>
      <p:ext uri="{BB962C8B-B14F-4D97-AF65-F5344CB8AC3E}">
        <p14:creationId xmlns:p14="http://schemas.microsoft.com/office/powerpoint/2010/main" val="11728190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23</a:t>
            </a:fld>
            <a:endParaRPr lang="en-US"/>
          </a:p>
        </p:txBody>
      </p:sp>
    </p:spTree>
    <p:extLst>
      <p:ext uri="{BB962C8B-B14F-4D97-AF65-F5344CB8AC3E}">
        <p14:creationId xmlns:p14="http://schemas.microsoft.com/office/powerpoint/2010/main" val="2170301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24</a:t>
            </a:fld>
            <a:endParaRPr lang="en-US"/>
          </a:p>
        </p:txBody>
      </p:sp>
    </p:spTree>
    <p:extLst>
      <p:ext uri="{BB962C8B-B14F-4D97-AF65-F5344CB8AC3E}">
        <p14:creationId xmlns:p14="http://schemas.microsoft.com/office/powerpoint/2010/main" val="917291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25</a:t>
            </a:fld>
            <a:endParaRPr lang="en-US"/>
          </a:p>
        </p:txBody>
      </p:sp>
    </p:spTree>
    <p:extLst>
      <p:ext uri="{BB962C8B-B14F-4D97-AF65-F5344CB8AC3E}">
        <p14:creationId xmlns:p14="http://schemas.microsoft.com/office/powerpoint/2010/main" val="893706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 from the Fountain of Regilla. The inscription reads, "Regilla, priestess of Demeter, dedicated to Zeus the water (the fountain) and all that pertains to it." 2nd 1/2 2nd CE. Regilla was the wife, and reputed murder victim, of the sophist Herodes Atticus</a:t>
            </a:r>
          </a:p>
        </p:txBody>
      </p:sp>
      <p:sp>
        <p:nvSpPr>
          <p:cNvPr id="4" name="Slide Number Placeholder 3"/>
          <p:cNvSpPr>
            <a:spLocks noGrp="1"/>
          </p:cNvSpPr>
          <p:nvPr>
            <p:ph type="sldNum" sz="quarter" idx="5"/>
          </p:nvPr>
        </p:nvSpPr>
        <p:spPr/>
        <p:txBody>
          <a:bodyPr/>
          <a:lstStyle/>
          <a:p>
            <a:fld id="{69C971FF-EF28-4195-A575-329446EFAA55}" type="slidenum">
              <a:rPr lang="en-US" smtClean="0"/>
              <a:t>26</a:t>
            </a:fld>
            <a:endParaRPr lang="en-US"/>
          </a:p>
        </p:txBody>
      </p:sp>
    </p:spTree>
    <p:extLst>
      <p:ext uri="{BB962C8B-B14F-4D97-AF65-F5344CB8AC3E}">
        <p14:creationId xmlns:p14="http://schemas.microsoft.com/office/powerpoint/2010/main" val="95755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27</a:t>
            </a:fld>
            <a:endParaRPr lang="en-US"/>
          </a:p>
        </p:txBody>
      </p:sp>
    </p:spTree>
    <p:extLst>
      <p:ext uri="{BB962C8B-B14F-4D97-AF65-F5344CB8AC3E}">
        <p14:creationId xmlns:p14="http://schemas.microsoft.com/office/powerpoint/2010/main" val="3010468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28</a:t>
            </a:fld>
            <a:endParaRPr lang="en-US"/>
          </a:p>
        </p:txBody>
      </p:sp>
    </p:spTree>
    <p:extLst>
      <p:ext uri="{BB962C8B-B14F-4D97-AF65-F5344CB8AC3E}">
        <p14:creationId xmlns:p14="http://schemas.microsoft.com/office/powerpoint/2010/main" val="41081004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29</a:t>
            </a:fld>
            <a:endParaRPr lang="en-US"/>
          </a:p>
        </p:txBody>
      </p:sp>
    </p:spTree>
    <p:extLst>
      <p:ext uri="{BB962C8B-B14F-4D97-AF65-F5344CB8AC3E}">
        <p14:creationId xmlns:p14="http://schemas.microsoft.com/office/powerpoint/2010/main" val="3104016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3</a:t>
            </a:fld>
            <a:endParaRPr lang="en-US"/>
          </a:p>
        </p:txBody>
      </p:sp>
    </p:spTree>
    <p:extLst>
      <p:ext uri="{BB962C8B-B14F-4D97-AF65-F5344CB8AC3E}">
        <p14:creationId xmlns:p14="http://schemas.microsoft.com/office/powerpoint/2010/main" val="637819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30</a:t>
            </a:fld>
            <a:endParaRPr lang="en-US"/>
          </a:p>
        </p:txBody>
      </p:sp>
    </p:spTree>
    <p:extLst>
      <p:ext uri="{BB962C8B-B14F-4D97-AF65-F5344CB8AC3E}">
        <p14:creationId xmlns:p14="http://schemas.microsoft.com/office/powerpoint/2010/main" val="2467623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5163" y="674688"/>
            <a:ext cx="2849562" cy="16049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31</a:t>
            </a:fld>
            <a:endParaRPr lang="en-US"/>
          </a:p>
        </p:txBody>
      </p:sp>
    </p:spTree>
    <p:extLst>
      <p:ext uri="{BB962C8B-B14F-4D97-AF65-F5344CB8AC3E}">
        <p14:creationId xmlns:p14="http://schemas.microsoft.com/office/powerpoint/2010/main" val="3608678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5163" y="674688"/>
            <a:ext cx="2849562" cy="16049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32</a:t>
            </a:fld>
            <a:endParaRPr lang="en-US"/>
          </a:p>
        </p:txBody>
      </p:sp>
    </p:spTree>
    <p:extLst>
      <p:ext uri="{BB962C8B-B14F-4D97-AF65-F5344CB8AC3E}">
        <p14:creationId xmlns:p14="http://schemas.microsoft.com/office/powerpoint/2010/main" val="798686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5163" y="674688"/>
            <a:ext cx="2849562" cy="16049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33</a:t>
            </a:fld>
            <a:endParaRPr lang="en-US"/>
          </a:p>
        </p:txBody>
      </p:sp>
    </p:spTree>
    <p:extLst>
      <p:ext uri="{BB962C8B-B14F-4D97-AF65-F5344CB8AC3E}">
        <p14:creationId xmlns:p14="http://schemas.microsoft.com/office/powerpoint/2010/main" val="42357266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a:xfrm>
            <a:off x="3806429" y="8549368"/>
            <a:ext cx="2911872" cy="450372"/>
          </a:xfrm>
        </p:spPr>
        <p:txBody>
          <a:bodyPr/>
          <a:lstStyle/>
          <a:p>
            <a:fld id="{69C971FF-EF28-4195-A575-329446EFAA55}" type="slidenum">
              <a:rPr lang="en-US" smtClean="0"/>
              <a:t>34</a:t>
            </a:fld>
            <a:endParaRPr lang="en-US"/>
          </a:p>
        </p:txBody>
      </p:sp>
      <p:sp>
        <p:nvSpPr>
          <p:cNvPr id="5" name="Slide Image Placeholder 4"/>
          <p:cNvSpPr>
            <a:spLocks noGrp="1" noRot="1" noChangeAspect="1"/>
          </p:cNvSpPr>
          <p:nvPr>
            <p:ph type="sldImg"/>
          </p:nvPr>
        </p:nvSpPr>
        <p:spPr>
          <a:xfrm>
            <a:off x="1935163" y="674688"/>
            <a:ext cx="2849562" cy="1604962"/>
          </a:xfrm>
        </p:spPr>
      </p:sp>
      <p:sp>
        <p:nvSpPr>
          <p:cNvPr id="6" name="Notes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1586582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35</a:t>
            </a:fld>
            <a:endParaRPr lang="en-US"/>
          </a:p>
        </p:txBody>
      </p:sp>
    </p:spTree>
    <p:extLst>
      <p:ext uri="{BB962C8B-B14F-4D97-AF65-F5344CB8AC3E}">
        <p14:creationId xmlns:p14="http://schemas.microsoft.com/office/powerpoint/2010/main" val="3859973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36</a:t>
            </a:fld>
            <a:endParaRPr lang="en-US"/>
          </a:p>
        </p:txBody>
      </p:sp>
    </p:spTree>
    <p:extLst>
      <p:ext uri="{BB962C8B-B14F-4D97-AF65-F5344CB8AC3E}">
        <p14:creationId xmlns:p14="http://schemas.microsoft.com/office/powerpoint/2010/main" val="38051847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brill’s </a:t>
            </a:r>
            <a:r>
              <a:rPr lang="en-US" dirty="0">
                <a:latin typeface="+mn-lt"/>
                <a:ea typeface="+mn-ea"/>
                <a:cs typeface="+mn-cs"/>
              </a:rPr>
              <a:t>[II 40] </a:t>
            </a:r>
            <a:r>
              <a:rPr lang="en-US" dirty="0" err="1">
                <a:latin typeface="+mn-lt"/>
                <a:ea typeface="+mn-ea"/>
                <a:cs typeface="+mn-cs"/>
              </a:rPr>
              <a:t>Ti</a:t>
            </a:r>
            <a:r>
              <a:rPr lang="en-US" dirty="0">
                <a:latin typeface="+mn-lt"/>
                <a:ea typeface="+mn-ea"/>
                <a:cs typeface="+mn-cs"/>
              </a:rPr>
              <a:t>. I. </a:t>
            </a:r>
            <a:r>
              <a:rPr lang="en-US" dirty="0" err="1">
                <a:latin typeface="+mn-lt"/>
                <a:ea typeface="+mn-ea"/>
                <a:cs typeface="+mn-cs"/>
              </a:rPr>
              <a:t>Celsus</a:t>
            </a:r>
            <a:r>
              <a:rPr lang="en-US" dirty="0">
                <a:latin typeface="+mn-lt"/>
                <a:ea typeface="+mn-ea"/>
                <a:cs typeface="+mn-cs"/>
              </a:rPr>
              <a:t> </a:t>
            </a:r>
            <a:r>
              <a:rPr lang="en-US" dirty="0" err="1">
                <a:latin typeface="+mn-lt"/>
                <a:ea typeface="+mn-ea"/>
                <a:cs typeface="+mn-cs"/>
              </a:rPr>
              <a:t>Polemaeanus</a:t>
            </a:r>
            <a:r>
              <a:rPr lang="en-US" dirty="0">
                <a:latin typeface="+mn-lt"/>
                <a:ea typeface="+mn-ea"/>
                <a:cs typeface="+mn-cs"/>
              </a:rPr>
              <a:t> From </a:t>
            </a:r>
            <a:r>
              <a:rPr lang="en-US" dirty="0" err="1">
                <a:latin typeface="+mn-lt"/>
                <a:ea typeface="+mn-ea"/>
                <a:cs typeface="+mn-cs"/>
              </a:rPr>
              <a:t>Sardeis</a:t>
            </a:r>
            <a:r>
              <a:rPr lang="en-US" dirty="0">
                <a:latin typeface="+mn-lt"/>
                <a:ea typeface="+mn-ea"/>
                <a:cs typeface="+mn-cs"/>
              </a:rPr>
              <a:t>, official end of 1st cent. AD</a:t>
            </a:r>
          </a:p>
          <a:p>
            <a:pPr lvl="1"/>
            <a:r>
              <a:rPr lang="en-US" dirty="0">
                <a:latin typeface="+mn-lt"/>
                <a:ea typeface="+mn-ea"/>
                <a:cs typeface="+mn-cs"/>
              </a:rPr>
              <a:t>From </a:t>
            </a:r>
            <a:r>
              <a:rPr lang="en-US" dirty="0" err="1">
                <a:latin typeface="+mn-lt"/>
                <a:ea typeface="+mn-ea"/>
                <a:cs typeface="+mn-cs"/>
              </a:rPr>
              <a:t>Sardeis</a:t>
            </a:r>
            <a:r>
              <a:rPr lang="en-US" dirty="0">
                <a:latin typeface="+mn-lt"/>
                <a:ea typeface="+mn-ea"/>
                <a:cs typeface="+mn-cs"/>
              </a:rPr>
              <a:t>; later strong connections with Ephesus. He supported Vespasian in AD 69 as tribune of the </a:t>
            </a:r>
            <a:r>
              <a:rPr lang="en-US" i="1" dirty="0" err="1">
                <a:latin typeface="+mn-lt"/>
                <a:ea typeface="+mn-ea"/>
                <a:cs typeface="+mn-cs"/>
              </a:rPr>
              <a:t>legio</a:t>
            </a:r>
            <a:r>
              <a:rPr lang="en-US" i="1" dirty="0">
                <a:latin typeface="+mn-lt"/>
                <a:ea typeface="+mn-ea"/>
                <a:cs typeface="+mn-cs"/>
              </a:rPr>
              <a:t> III Cyrenaica</a:t>
            </a:r>
            <a:r>
              <a:rPr lang="en-US" dirty="0">
                <a:latin typeface="+mn-lt"/>
                <a:ea typeface="+mn-ea"/>
                <a:cs typeface="+mn-cs"/>
              </a:rPr>
              <a:t>. Entered the Senate; </a:t>
            </a:r>
            <a:r>
              <a:rPr lang="en-US" i="1" dirty="0">
                <a:latin typeface="+mn-lt"/>
                <a:ea typeface="+mn-ea"/>
                <a:cs typeface="+mn-cs"/>
              </a:rPr>
              <a:t>legatus </a:t>
            </a:r>
            <a:r>
              <a:rPr lang="en-US" i="1" dirty="0" err="1">
                <a:latin typeface="+mn-lt"/>
                <a:ea typeface="+mn-ea"/>
                <a:cs typeface="+mn-cs"/>
              </a:rPr>
              <a:t>iuridicus</a:t>
            </a:r>
            <a:r>
              <a:rPr lang="en-US" dirty="0">
                <a:latin typeface="+mn-lt"/>
                <a:ea typeface="+mn-ea"/>
                <a:cs typeface="+mn-cs"/>
              </a:rPr>
              <a:t> in Galatia-Cappadocia 79/80; after occupying several praetorian offices under Domitian </a:t>
            </a:r>
            <a:r>
              <a:rPr lang="en-US" i="1" dirty="0">
                <a:latin typeface="+mn-lt"/>
                <a:ea typeface="+mn-ea"/>
                <a:cs typeface="+mn-cs"/>
              </a:rPr>
              <a:t>cos. </a:t>
            </a:r>
            <a:r>
              <a:rPr lang="en-US" i="1" dirty="0" err="1">
                <a:latin typeface="+mn-lt"/>
                <a:ea typeface="+mn-ea"/>
                <a:cs typeface="+mn-cs"/>
              </a:rPr>
              <a:t>suff.</a:t>
            </a:r>
            <a:r>
              <a:rPr lang="en-US" dirty="0">
                <a:latin typeface="+mn-lt"/>
                <a:ea typeface="+mn-ea"/>
                <a:cs typeface="+mn-cs"/>
              </a:rPr>
              <a:t> in 92; </a:t>
            </a:r>
            <a:r>
              <a:rPr lang="en-US" i="1" dirty="0">
                <a:latin typeface="+mn-lt"/>
                <a:ea typeface="+mn-ea"/>
                <a:cs typeface="+mn-cs"/>
              </a:rPr>
              <a:t>curator </a:t>
            </a:r>
            <a:r>
              <a:rPr lang="en-US" i="1" dirty="0" err="1">
                <a:latin typeface="+mn-lt"/>
                <a:ea typeface="+mn-ea"/>
                <a:cs typeface="+mn-cs"/>
              </a:rPr>
              <a:t>aedium</a:t>
            </a:r>
            <a:r>
              <a:rPr lang="en-US" i="1" dirty="0">
                <a:latin typeface="+mn-lt"/>
                <a:ea typeface="+mn-ea"/>
                <a:cs typeface="+mn-cs"/>
              </a:rPr>
              <a:t> </a:t>
            </a:r>
            <a:r>
              <a:rPr lang="en-US" i="1" dirty="0" err="1">
                <a:latin typeface="+mn-lt"/>
                <a:ea typeface="+mn-ea"/>
                <a:cs typeface="+mn-cs"/>
              </a:rPr>
              <a:t>sacrarum</a:t>
            </a:r>
            <a:r>
              <a:rPr lang="en-US" dirty="0">
                <a:latin typeface="+mn-lt"/>
                <a:ea typeface="+mn-ea"/>
                <a:cs typeface="+mn-cs"/>
              </a:rPr>
              <a:t>; proconsul of Asia </a:t>
            </a:r>
            <a:r>
              <a:rPr lang="en-US" i="1" dirty="0">
                <a:latin typeface="+mn-lt"/>
                <a:ea typeface="+mn-ea"/>
                <a:cs typeface="+mn-cs"/>
              </a:rPr>
              <a:t>c</a:t>
            </a:r>
            <a:r>
              <a:rPr lang="en-US" dirty="0">
                <a:latin typeface="+mn-lt"/>
                <a:ea typeface="+mn-ea"/>
                <a:cs typeface="+mn-cs"/>
              </a:rPr>
              <a:t>. 105/6. On his death interred in a sarcophagus in the library in Ephesus, which had been erected by his son I. [II 17]. He and his </a:t>
            </a:r>
            <a:r>
              <a:rPr lang="en-US" i="1" dirty="0" err="1">
                <a:latin typeface="+mn-lt"/>
                <a:ea typeface="+mn-ea"/>
                <a:cs typeface="+mn-cs"/>
              </a:rPr>
              <a:t>virtutes</a:t>
            </a:r>
            <a:r>
              <a:rPr lang="en-US" dirty="0">
                <a:latin typeface="+mn-lt"/>
                <a:ea typeface="+mn-ea"/>
                <a:cs typeface="+mn-cs"/>
              </a:rPr>
              <a:t> are represented in images, including two equestrian statues. </a:t>
            </a:r>
            <a:r>
              <a:rPr lang="en-US" dirty="0" err="1">
                <a:latin typeface="+mn-lt"/>
                <a:ea typeface="+mn-ea"/>
                <a:cs typeface="+mn-cs"/>
              </a:rPr>
              <a:t>IEph</a:t>
            </a:r>
            <a:r>
              <a:rPr lang="en-US" dirty="0">
                <a:latin typeface="+mn-lt"/>
                <a:ea typeface="+mn-ea"/>
                <a:cs typeface="+mn-cs"/>
              </a:rPr>
              <a:t> VII 2, 5101-14; </a:t>
            </a:r>
            <a:r>
              <a:rPr lang="en-US" dirty="0" err="1">
                <a:latin typeface="+mn-lt"/>
                <a:ea typeface="+mn-ea"/>
                <a:cs typeface="+mn-cs"/>
              </a:rPr>
              <a:t>Halfmann</a:t>
            </a:r>
            <a:r>
              <a:rPr lang="en-US" dirty="0">
                <a:latin typeface="+mn-lt"/>
                <a:ea typeface="+mn-ea"/>
                <a:cs typeface="+mn-cs"/>
              </a:rPr>
              <a:t>, 111f.; PIR</a:t>
            </a:r>
            <a:r>
              <a:rPr lang="en-US" baseline="30000" dirty="0">
                <a:latin typeface="+mn-lt"/>
                <a:ea typeface="+mn-ea"/>
                <a:cs typeface="+mn-cs"/>
              </a:rPr>
              <a:t>2</a:t>
            </a:r>
            <a:r>
              <a:rPr lang="en-US" dirty="0">
                <a:latin typeface="+mn-lt"/>
                <a:ea typeface="+mn-ea"/>
                <a:cs typeface="+mn-cs"/>
              </a:rPr>
              <a:t> J 260.</a:t>
            </a:r>
          </a:p>
        </p:txBody>
      </p:sp>
      <p:sp>
        <p:nvSpPr>
          <p:cNvPr id="4" name="Slide Number Placeholder 3"/>
          <p:cNvSpPr>
            <a:spLocks noGrp="1"/>
          </p:cNvSpPr>
          <p:nvPr>
            <p:ph type="sldNum" sz="quarter" idx="10"/>
          </p:nvPr>
        </p:nvSpPr>
        <p:spPr/>
        <p:txBody>
          <a:bodyPr/>
          <a:lstStyle/>
          <a:p>
            <a:fld id="{69C971FF-EF28-4195-A575-329446EFAA55}" type="slidenum">
              <a:rPr lang="en-US" smtClean="0"/>
              <a:t>37</a:t>
            </a:fld>
            <a:endParaRPr lang="en-US"/>
          </a:p>
        </p:txBody>
      </p:sp>
    </p:spTree>
    <p:extLst>
      <p:ext uri="{BB962C8B-B14F-4D97-AF65-F5344CB8AC3E}">
        <p14:creationId xmlns:p14="http://schemas.microsoft.com/office/powerpoint/2010/main" val="2459379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2238" y="663575"/>
            <a:ext cx="3933825" cy="22145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38</a:t>
            </a:fld>
            <a:endParaRPr lang="en-US"/>
          </a:p>
        </p:txBody>
      </p:sp>
    </p:spTree>
    <p:extLst>
      <p:ext uri="{BB962C8B-B14F-4D97-AF65-F5344CB8AC3E}">
        <p14:creationId xmlns:p14="http://schemas.microsoft.com/office/powerpoint/2010/main" val="10026777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sophia, arete, episteme, ennoia</a:t>
            </a:r>
          </a:p>
        </p:txBody>
      </p:sp>
      <p:sp>
        <p:nvSpPr>
          <p:cNvPr id="4" name="Slide Number Placeholder 3"/>
          <p:cNvSpPr>
            <a:spLocks noGrp="1"/>
          </p:cNvSpPr>
          <p:nvPr>
            <p:ph type="sldNum" sz="quarter" idx="10"/>
          </p:nvPr>
        </p:nvSpPr>
        <p:spPr/>
        <p:txBody>
          <a:bodyPr/>
          <a:lstStyle/>
          <a:p>
            <a:fld id="{69C971FF-EF28-4195-A575-329446EFAA55}" type="slidenum">
              <a:rPr lang="en-US" smtClean="0"/>
              <a:t>39</a:t>
            </a:fld>
            <a:endParaRPr lang="en-US"/>
          </a:p>
        </p:txBody>
      </p:sp>
    </p:spTree>
    <p:extLst>
      <p:ext uri="{BB962C8B-B14F-4D97-AF65-F5344CB8AC3E}">
        <p14:creationId xmlns:p14="http://schemas.microsoft.com/office/powerpoint/2010/main" val="2108481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4</a:t>
            </a:fld>
            <a:endParaRPr lang="en-US"/>
          </a:p>
        </p:txBody>
      </p:sp>
    </p:spTree>
    <p:extLst>
      <p:ext uri="{BB962C8B-B14F-4D97-AF65-F5344CB8AC3E}">
        <p14:creationId xmlns:p14="http://schemas.microsoft.com/office/powerpoint/2010/main" val="41867807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40</a:t>
            </a:fld>
            <a:endParaRPr lang="en-US"/>
          </a:p>
        </p:txBody>
      </p:sp>
    </p:spTree>
    <p:extLst>
      <p:ext uri="{BB962C8B-B14F-4D97-AF65-F5344CB8AC3E}">
        <p14:creationId xmlns:p14="http://schemas.microsoft.com/office/powerpoint/2010/main" val="39549667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5163" y="674688"/>
            <a:ext cx="2849562" cy="1604962"/>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C971FF-EF28-4195-A575-329446EFAA55}" type="slidenum">
              <a:rPr lang="en-US" smtClean="0"/>
              <a:t>41</a:t>
            </a:fld>
            <a:endParaRPr lang="en-US"/>
          </a:p>
        </p:txBody>
      </p:sp>
    </p:spTree>
    <p:extLst>
      <p:ext uri="{BB962C8B-B14F-4D97-AF65-F5344CB8AC3E}">
        <p14:creationId xmlns:p14="http://schemas.microsoft.com/office/powerpoint/2010/main" val="1539350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5</a:t>
            </a:fld>
            <a:endParaRPr lang="en-US"/>
          </a:p>
        </p:txBody>
      </p:sp>
    </p:spTree>
    <p:extLst>
      <p:ext uri="{BB962C8B-B14F-4D97-AF65-F5344CB8AC3E}">
        <p14:creationId xmlns:p14="http://schemas.microsoft.com/office/powerpoint/2010/main" val="3139738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6</a:t>
            </a:fld>
            <a:endParaRPr lang="en-US"/>
          </a:p>
        </p:txBody>
      </p:sp>
    </p:spTree>
    <p:extLst>
      <p:ext uri="{BB962C8B-B14F-4D97-AF65-F5344CB8AC3E}">
        <p14:creationId xmlns:p14="http://schemas.microsoft.com/office/powerpoint/2010/main" val="3023278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7</a:t>
            </a:fld>
            <a:endParaRPr lang="en-US"/>
          </a:p>
        </p:txBody>
      </p:sp>
    </p:spTree>
    <p:extLst>
      <p:ext uri="{BB962C8B-B14F-4D97-AF65-F5344CB8AC3E}">
        <p14:creationId xmlns:p14="http://schemas.microsoft.com/office/powerpoint/2010/main" val="90996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are these the same?</a:t>
            </a:r>
          </a:p>
          <a:p>
            <a:r>
              <a:rPr lang="en-US" dirty="0"/>
              <a:t>how are they different?</a:t>
            </a:r>
          </a:p>
        </p:txBody>
      </p:sp>
      <p:sp>
        <p:nvSpPr>
          <p:cNvPr id="4" name="Slide Number Placeholder 3"/>
          <p:cNvSpPr>
            <a:spLocks noGrp="1"/>
          </p:cNvSpPr>
          <p:nvPr>
            <p:ph type="sldNum" sz="quarter" idx="10"/>
          </p:nvPr>
        </p:nvSpPr>
        <p:spPr/>
        <p:txBody>
          <a:bodyPr/>
          <a:lstStyle/>
          <a:p>
            <a:fld id="{69C971FF-EF28-4195-A575-329446EFAA55}" type="slidenum">
              <a:rPr lang="en-US" smtClean="0"/>
              <a:t>8</a:t>
            </a:fld>
            <a:endParaRPr lang="en-US"/>
          </a:p>
        </p:txBody>
      </p:sp>
    </p:spTree>
    <p:extLst>
      <p:ext uri="{BB962C8B-B14F-4D97-AF65-F5344CB8AC3E}">
        <p14:creationId xmlns:p14="http://schemas.microsoft.com/office/powerpoint/2010/main" val="62919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9C971FF-EF28-4195-A575-329446EFAA55}" type="slidenum">
              <a:rPr lang="en-US" smtClean="0"/>
              <a:t>9</a:t>
            </a:fld>
            <a:endParaRPr lang="en-US"/>
          </a:p>
        </p:txBody>
      </p:sp>
    </p:spTree>
    <p:extLst>
      <p:ext uri="{BB962C8B-B14F-4D97-AF65-F5344CB8AC3E}">
        <p14:creationId xmlns:p14="http://schemas.microsoft.com/office/powerpoint/2010/main" val="8196147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6B40AF0D-5B44-4B75-9D96-9ABB01FA2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8" name="Rectangle 7">
            <a:extLst>
              <a:ext uri="{FF2B5EF4-FFF2-40B4-BE49-F238E27FC236}">
                <a16:creationId xmlns:a16="http://schemas.microsoft.com/office/drawing/2014/main" id="{F4253DC7-E1B1-4645-A9C5-59692F4F8209}"/>
              </a:ext>
            </a:extLst>
          </p:cNvPr>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9" name="Picture 8">
            <a:extLst>
              <a:ext uri="{FF2B5EF4-FFF2-40B4-BE49-F238E27FC236}">
                <a16:creationId xmlns:a16="http://schemas.microsoft.com/office/drawing/2014/main" id="{AA864F87-9334-4E05-B36B-D4CEB08D53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1" name="Rectangle 10">
            <a:extLst>
              <a:ext uri="{FF2B5EF4-FFF2-40B4-BE49-F238E27FC236}">
                <a16:creationId xmlns:a16="http://schemas.microsoft.com/office/drawing/2014/main" id="{E36C2890-2A71-4B21-B619-53ED66D6943D}"/>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26880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19347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22288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pic>
        <p:nvPicPr>
          <p:cNvPr id="4" name="Picture 3">
            <a:extLst>
              <a:ext uri="{FF2B5EF4-FFF2-40B4-BE49-F238E27FC236}">
                <a16:creationId xmlns:a16="http://schemas.microsoft.com/office/drawing/2014/main" id="{F0ABB30C-6164-4BCE-81E8-F643579C6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5" name="Rectangle 4">
            <a:extLst>
              <a:ext uri="{FF2B5EF4-FFF2-40B4-BE49-F238E27FC236}">
                <a16:creationId xmlns:a16="http://schemas.microsoft.com/office/drawing/2014/main" id="{5B5E1F8E-5484-45CB-8186-8C2F96BA766C}"/>
              </a:ext>
            </a:extLst>
          </p:cNvPr>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51253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473790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10" name="Rectangle 9"/>
          <p:cNvSpPr/>
          <p:nvPr userDrawn="1"/>
        </p:nvSpPr>
        <p:spPr>
          <a:xfrm>
            <a:off x="-1" y="0"/>
            <a:ext cx="12186713" cy="6858000"/>
          </a:xfrm>
          <a:prstGeom prst="rect">
            <a:avLst/>
          </a:prstGeom>
          <a:solidFill>
            <a:schemeClr val="bg1">
              <a:alpha val="11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gradFill>
            <a:gsLst>
              <a:gs pos="0">
                <a:schemeClr val="accent1">
                  <a:lumMod val="5000"/>
                  <a:lumOff val="95000"/>
                </a:schemeClr>
              </a:gs>
              <a:gs pos="100000">
                <a:schemeClr val="accent1">
                  <a:lumMod val="30000"/>
                  <a:lumOff val="70000"/>
                </a:schemeClr>
              </a:gs>
            </a:gsLst>
            <a:lin ang="10800000" scaled="1"/>
          </a:gradFill>
        </p:spPr>
        <p:txBody>
          <a:bodyPr/>
          <a:lstStyle/>
          <a:p>
            <a:r>
              <a:rPr lang="en-US"/>
              <a:t>Click to edit Master title style</a:t>
            </a:r>
            <a:endParaRPr/>
          </a:p>
        </p:txBody>
      </p:sp>
      <p:sp>
        <p:nvSpPr>
          <p:cNvPr id="3" name="Content Placeholder 2"/>
          <p:cNvSpPr>
            <a:spLocks noGrp="1"/>
          </p:cNvSpPr>
          <p:nvPr>
            <p:ph idx="1" hasCustomPrompt="1"/>
          </p:nvPr>
        </p:nvSpPr>
        <p:spPr/>
        <p:txBody>
          <a:bodyPr/>
          <a:lstStyle>
            <a:lvl1pPr>
              <a:lnSpc>
                <a:spcPct val="114000"/>
              </a:lnSpc>
              <a:defRPr/>
            </a:lvl1pPr>
            <a:lvl2pPr>
              <a:lnSpc>
                <a:spcPct val="114000"/>
              </a:lnSpc>
              <a:defRPr sz="2800"/>
            </a:lvl2pPr>
            <a:lvl3pPr>
              <a:lnSpc>
                <a:spcPct val="114000"/>
              </a:lnSpc>
              <a:defRPr sz="2400"/>
            </a:lvl3pPr>
            <a:lvl4pPr>
              <a:lnSpc>
                <a:spcPct val="114000"/>
              </a:lnSpc>
              <a:defRPr sz="2000"/>
            </a:lvl4pPr>
            <a:lvl5pPr>
              <a:lnSpc>
                <a:spcPct val="114000"/>
              </a:lnSpc>
              <a:defRPr sz="2000"/>
            </a:lvl5pPr>
            <a:lvl6pPr>
              <a:defRPr/>
            </a:lvl6pPr>
            <a:lvl7pPr>
              <a:defRPr baseline="0"/>
            </a:lvl7pPr>
            <a:lvl8pPr>
              <a:defRPr baseline="0"/>
            </a:lvl8pPr>
            <a:lvl9pPr>
              <a:defRPr baseline="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5" name="Footer Placeholder 4"/>
          <p:cNvSpPr>
            <a:spLocks noGrp="1"/>
          </p:cNvSpPr>
          <p:nvPr>
            <p:ph type="ftr" sz="quarter" idx="11"/>
          </p:nvPr>
        </p:nvSpPr>
        <p:spPr/>
        <p:txBody>
          <a:bodyPr/>
          <a:lstStyle/>
          <a:p>
            <a:r>
              <a:rPr lang="en-US"/>
              <a:t>Athletics and agōn</a:t>
            </a:r>
            <a:endParaRPr lang="en-US" dirty="0"/>
          </a:p>
        </p:txBody>
      </p:sp>
      <p:sp>
        <p:nvSpPr>
          <p:cNvPr id="4" name="Date Placeholder 3"/>
          <p:cNvSpPr>
            <a:spLocks noGrp="1"/>
          </p:cNvSpPr>
          <p:nvPr>
            <p:ph type="dt" sz="half" idx="10"/>
          </p:nvPr>
        </p:nvSpPr>
        <p:spPr/>
        <p:txBody>
          <a:bodyPr/>
          <a:lstStyle/>
          <a:p>
            <a:r>
              <a:rPr lang="en-US"/>
              <a:t>9-feb</a:t>
            </a:r>
          </a:p>
        </p:txBody>
      </p:sp>
      <p:sp>
        <p:nvSpPr>
          <p:cNvPr id="6" name="Slide Number Placeholder 5"/>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594703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2091267"/>
            <a:ext cx="9753600" cy="1354665"/>
          </a:xfrm>
        </p:spPr>
        <p:txBody>
          <a:bodyPr bIns="137160" anchor="b">
            <a:normAutofit/>
          </a:bodyPr>
          <a:lstStyle>
            <a:lvl1pPr algn="l">
              <a:defRPr sz="4400" b="0" cap="none" baseline="0"/>
            </a:lvl1pPr>
          </a:lstStyle>
          <a:p>
            <a:r>
              <a:rPr lang="en-US"/>
              <a:t>Click to edit Master title style</a:t>
            </a:r>
            <a:endParaRPr dirty="0"/>
          </a:p>
        </p:txBody>
      </p:sp>
      <p:sp>
        <p:nvSpPr>
          <p:cNvPr id="3" name="Text Placeholder 2"/>
          <p:cNvSpPr>
            <a:spLocks noGrp="1"/>
          </p:cNvSpPr>
          <p:nvPr>
            <p:ph type="body" idx="1"/>
          </p:nvPr>
        </p:nvSpPr>
        <p:spPr>
          <a:xfrm>
            <a:off x="1213150" y="3742277"/>
            <a:ext cx="9758063" cy="1142999"/>
          </a:xfrm>
        </p:spPr>
        <p:txBody>
          <a:bodyPr anchor="t">
            <a:normAutofit/>
          </a:bodyPr>
          <a:lstStyle>
            <a:lvl1pPr marL="0" indent="0">
              <a:spcBef>
                <a:spcPts val="0"/>
              </a:spcBef>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28959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cxnSp>
        <p:nvCxnSpPr>
          <p:cNvPr id="8" name="Straight Connector 7"/>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5942012" y="1828800"/>
            <a:ext cx="1" cy="2878667"/>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6EE98A-B801-44B4-A831-520329F6D792}"/>
              </a:ext>
            </a:extLst>
          </p:cNvPr>
          <p:cNvCxnSpPr/>
          <p:nvPr/>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E3206A0-ED7D-47EB-9567-E7B6FEDBAE7B}"/>
              </a:ext>
            </a:extLst>
          </p:cNvPr>
          <p:cNvCxnSpPr/>
          <p:nvPr userDrawn="1"/>
        </p:nvCxnSpPr>
        <p:spPr>
          <a:xfrm>
            <a:off x="5942012" y="1828800"/>
            <a:ext cx="0" cy="3962400"/>
          </a:xfrm>
          <a:prstGeom prst="line">
            <a:avLst/>
          </a:prstGeom>
          <a:ln w="22225">
            <a:solidFill>
              <a:srgbClr val="00B0F0">
                <a:alpha val="15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05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761744"/>
            <a:ext cx="4709160" cy="838201"/>
          </a:xfrm>
          <a:solidFill>
            <a:schemeClr val="bg2">
              <a:alpha val="15000"/>
            </a:schemeClr>
          </a:solidFill>
        </p:spPr>
        <p:txBody>
          <a:bodyPr anchor="ctr"/>
          <a:lstStyle>
            <a:lvl1pPr marL="0" indent="0">
              <a:spcBef>
                <a:spcPts val="0"/>
              </a:spcBef>
              <a:buNone/>
              <a:defRPr sz="2400" b="0" cap="none"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a:t>Athletics and agōn</a:t>
            </a:r>
            <a:endParaRPr lang="en-US" dirty="0"/>
          </a:p>
        </p:txBody>
      </p:sp>
      <p:sp>
        <p:nvSpPr>
          <p:cNvPr id="7" name="Date Placeholder 6"/>
          <p:cNvSpPr>
            <a:spLocks noGrp="1"/>
          </p:cNvSpPr>
          <p:nvPr>
            <p:ph type="dt" sz="half" idx="10"/>
          </p:nvPr>
        </p:nvSpPr>
        <p:spPr/>
        <p:txBody>
          <a:bodyPr/>
          <a:lstStyle/>
          <a:p>
            <a:r>
              <a:rPr lang="en-US"/>
              <a:t>9-feb</a:t>
            </a:r>
          </a:p>
        </p:txBody>
      </p:sp>
      <p:sp>
        <p:nvSpPr>
          <p:cNvPr id="9" name="Slide Number Placeholder 8"/>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2906485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lvl1pPr algn="ctr">
              <a:defRPr/>
            </a:lvl1pPr>
          </a:lstStyle>
          <a:p>
            <a:r>
              <a:rPr lang="en-US"/>
              <a:t>Click to edit Master title style</a:t>
            </a:r>
            <a:endParaRPr dirty="0"/>
          </a:p>
        </p:txBody>
      </p:sp>
    </p:spTree>
    <p:extLst>
      <p:ext uri="{BB962C8B-B14F-4D97-AF65-F5344CB8AC3E}">
        <p14:creationId xmlns:p14="http://schemas.microsoft.com/office/powerpoint/2010/main" val="347773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5034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377767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Athletics and agōn</a:t>
            </a:r>
            <a:endParaRPr lang="en-US" dirty="0"/>
          </a:p>
        </p:txBody>
      </p:sp>
      <p:sp>
        <p:nvSpPr>
          <p:cNvPr id="5" name="Date Placeholder 4"/>
          <p:cNvSpPr>
            <a:spLocks noGrp="1"/>
          </p:cNvSpPr>
          <p:nvPr>
            <p:ph type="dt" sz="half" idx="10"/>
          </p:nvPr>
        </p:nvSpPr>
        <p:spPr/>
        <p:txBody>
          <a:bodyPr/>
          <a:lstStyle/>
          <a:p>
            <a:r>
              <a:rPr lang="en-US"/>
              <a:t>9-feb</a:t>
            </a:r>
          </a:p>
        </p:txBody>
      </p:sp>
      <p:sp>
        <p:nvSpPr>
          <p:cNvPr id="7" name="Slide Number Placeholder 6"/>
          <p:cNvSpPr>
            <a:spLocks noGrp="1"/>
          </p:cNvSpPr>
          <p:nvPr>
            <p:ph type="sldNum" sz="quarter" idx="12"/>
          </p:nvPr>
        </p:nvSpPr>
        <p:spPr/>
        <p:txBody>
          <a:bodyPr/>
          <a:lstStyle/>
          <a:p>
            <a:fld id="{F36C87F6-986D-49E6-AF40-1B3A1EE8064D}" type="slidenum">
              <a:rPr lang="en-US" smtClean="0"/>
              <a:t>‹#›</a:t>
            </a:fld>
            <a:endParaRPr lang="en-US"/>
          </a:p>
        </p:txBody>
      </p:sp>
    </p:spTree>
    <p:extLst>
      <p:ext uri="{BB962C8B-B14F-4D97-AF65-F5344CB8AC3E}">
        <p14:creationId xmlns:p14="http://schemas.microsoft.com/office/powerpoint/2010/main" val="184811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a:gradFill flip="none" rotWithShape="1">
            <a:gsLst>
              <a:gs pos="0">
                <a:schemeClr val="accent1">
                  <a:lumMod val="5000"/>
                  <a:lumOff val="95000"/>
                </a:schemeClr>
              </a:gs>
              <a:gs pos="100000">
                <a:schemeClr val="accent1">
                  <a:lumMod val="30000"/>
                  <a:lumOff val="70000"/>
                </a:schemeClr>
              </a:gs>
            </a:gsLst>
            <a:lin ang="10800000" scaled="1"/>
            <a:tileRect/>
          </a:gradFill>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none" baseline="0">
                <a:solidFill>
                  <a:schemeClr val="tx1"/>
                </a:solidFill>
              </a:defRPr>
            </a:lvl1pPr>
          </a:lstStyle>
          <a:p>
            <a:r>
              <a:rPr lang="en-US"/>
              <a:t>Athletics and agōn</a:t>
            </a:r>
            <a:endParaRPr lang="en-US" dirty="0"/>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r>
              <a:rPr lang="en-US"/>
              <a:t>9-feb</a:t>
            </a:r>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207569603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4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114000"/>
        </a:lnSpc>
        <a:spcBef>
          <a:spcPts val="1800"/>
        </a:spcBef>
        <a:buClr>
          <a:schemeClr val="tx1"/>
        </a:buClr>
        <a:buSzPct val="80000"/>
        <a:buFont typeface="Arial" pitchFamily="34" charset="0"/>
        <a:buChar char="•"/>
        <a:defRPr sz="3200" kern="1200">
          <a:solidFill>
            <a:schemeClr val="tx1"/>
          </a:solidFill>
          <a:latin typeface="+mn-lt"/>
          <a:ea typeface="+mn-ea"/>
          <a:cs typeface="+mn-cs"/>
        </a:defRPr>
      </a:lvl1pPr>
      <a:lvl2pPr marL="502920" indent="-228600" algn="l" defTabSz="914400" rtl="0" eaLnBrk="1" latinLnBrk="0" hangingPunct="1">
        <a:lnSpc>
          <a:spcPct val="114000"/>
        </a:lnSpc>
        <a:spcBef>
          <a:spcPts val="1200"/>
        </a:spcBef>
        <a:buClr>
          <a:schemeClr val="tx1"/>
        </a:buClr>
        <a:buSzPct val="80000"/>
        <a:buFont typeface="Arial" pitchFamily="34" charset="0"/>
        <a:buChar char="•"/>
        <a:defRPr sz="2800" kern="1200">
          <a:solidFill>
            <a:schemeClr val="tx1"/>
          </a:solidFill>
          <a:latin typeface="+mn-lt"/>
          <a:ea typeface="+mn-ea"/>
          <a:cs typeface="+mn-cs"/>
        </a:defRPr>
      </a:lvl2pPr>
      <a:lvl3pPr marL="731520" indent="-228600" algn="l" defTabSz="914400" rtl="0" eaLnBrk="1" latinLnBrk="0" hangingPunct="1">
        <a:lnSpc>
          <a:spcPct val="114000"/>
        </a:lnSpc>
        <a:spcBef>
          <a:spcPts val="800"/>
        </a:spcBef>
        <a:buClr>
          <a:schemeClr val="tx1"/>
        </a:buClr>
        <a:buSzPct val="80000"/>
        <a:buFont typeface="Arial" pitchFamily="34" charset="0"/>
        <a:buChar char="•"/>
        <a:defRPr sz="2400" kern="1200">
          <a:solidFill>
            <a:schemeClr val="tx1"/>
          </a:solidFill>
          <a:latin typeface="+mn-lt"/>
          <a:ea typeface="+mn-ea"/>
          <a:cs typeface="+mn-cs"/>
        </a:defRPr>
      </a:lvl3pPr>
      <a:lvl4pPr marL="9601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4pPr>
      <a:lvl5pPr marL="1188720" indent="-228600" algn="l" defTabSz="914400" rtl="0" eaLnBrk="1" latinLnBrk="0" hangingPunct="1">
        <a:lnSpc>
          <a:spcPct val="114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FF6699-C957-4558-9278-8AF264DCAC41}"/>
              </a:ext>
              <a:ext uri="{C183D7F6-B498-43B3-948B-1728B52AA6E4}">
                <adec:decorative xmlns:adec="http://schemas.microsoft.com/office/drawing/2017/decorative" val="1"/>
              </a:ext>
            </a:extLst>
          </p:cNvPr>
          <p:cNvSpPr>
            <a:spLocks/>
          </p:cNvSpPr>
          <p:nvPr/>
        </p:nvSpPr>
        <p:spPr>
          <a:xfrm>
            <a:off x="3115437" y="594428"/>
            <a:ext cx="8339328" cy="1302571"/>
          </a:xfrm>
          <a:prstGeom prst="rect">
            <a:avLst/>
          </a:prstGeom>
          <a:solidFill>
            <a:schemeClr val="bg1">
              <a:alpha val="57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sz="2400"/>
          </a:p>
        </p:txBody>
      </p:sp>
      <p:sp>
        <p:nvSpPr>
          <p:cNvPr id="4" name="Title 1">
            <a:extLst>
              <a:ext uri="{FF2B5EF4-FFF2-40B4-BE49-F238E27FC236}">
                <a16:creationId xmlns:a16="http://schemas.microsoft.com/office/drawing/2014/main" id="{FBD1520A-F017-4807-AAFA-264A0318CCCE}"/>
              </a:ext>
            </a:extLst>
          </p:cNvPr>
          <p:cNvSpPr txBox="1">
            <a:spLocks noGrp="1"/>
          </p:cNvSpPr>
          <p:nvPr>
            <p:ph type="title" idx="4294967295"/>
          </p:nvPr>
        </p:nvSpPr>
        <p:spPr>
          <a:xfrm>
            <a:off x="3206877" y="700949"/>
            <a:ext cx="8156448" cy="1089529"/>
          </a:xfrm>
          <a:prstGeom prst="rect">
            <a:avLst/>
          </a:prstGeom>
          <a:solidFill>
            <a:srgbClr val="00B0F0">
              <a:alpha val="57000"/>
            </a:srgbClr>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3600" i="0" u="none" strike="noStrike" kern="1200" cap="none" spc="300" normalizeH="0" baseline="0" noProof="0" dirty="0">
                <a:ln>
                  <a:noFill/>
                </a:ln>
                <a:solidFill>
                  <a:schemeClr val="bg1"/>
                </a:solidFill>
                <a:effectLst/>
                <a:uLnTx/>
                <a:uFillTx/>
                <a:latin typeface="+mj-lt"/>
                <a:ea typeface="+mj-ea"/>
                <a:cs typeface="+mj-cs"/>
              </a:rPr>
              <a:t>Citizen-sponsored public works in the Roman East</a:t>
            </a:r>
          </a:p>
        </p:txBody>
      </p:sp>
    </p:spTree>
    <p:extLst>
      <p:ext uri="{BB962C8B-B14F-4D97-AF65-F5344CB8AC3E}">
        <p14:creationId xmlns:p14="http://schemas.microsoft.com/office/powerpoint/2010/main" val="198437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Herodes’ Projects Include…</a:t>
            </a:r>
          </a:p>
        </p:txBody>
      </p:sp>
      <p:sp>
        <p:nvSpPr>
          <p:cNvPr id="3" name="Content Placeholder 2"/>
          <p:cNvSpPr>
            <a:spLocks noGrp="1"/>
          </p:cNvSpPr>
          <p:nvPr>
            <p:ph idx="1"/>
          </p:nvPr>
        </p:nvSpPr>
        <p:spPr/>
        <p:txBody>
          <a:bodyPr>
            <a:normAutofit lnSpcReduction="10000"/>
          </a:bodyPr>
          <a:lstStyle/>
          <a:p>
            <a:r>
              <a:rPr lang="en-US" dirty="0"/>
              <a:t>Panathenaic stadium, Athens</a:t>
            </a:r>
          </a:p>
          <a:p>
            <a:r>
              <a:rPr lang="en-US" dirty="0"/>
              <a:t>Stadium, Delphi</a:t>
            </a:r>
          </a:p>
          <a:p>
            <a:r>
              <a:rPr lang="en-US" dirty="0"/>
              <a:t>Odeion, Athens</a:t>
            </a:r>
          </a:p>
          <a:p>
            <a:r>
              <a:rPr lang="en-US" dirty="0"/>
              <a:t>Odeion, Corinth (renovation)</a:t>
            </a:r>
          </a:p>
          <a:p>
            <a:r>
              <a:rPr lang="en-US" dirty="0"/>
              <a:t>Aqueduct: </a:t>
            </a:r>
            <a:r>
              <a:rPr lang="en-US" dirty="0" err="1"/>
              <a:t>Canusium</a:t>
            </a:r>
            <a:r>
              <a:rPr lang="en-US" dirty="0"/>
              <a:t> (Italy)</a:t>
            </a:r>
          </a:p>
          <a:p>
            <a:r>
              <a:rPr lang="en-US" dirty="0"/>
              <a:t>Aqueduct, baths: Alexandria Troas (Anatolia)</a:t>
            </a:r>
          </a:p>
        </p:txBody>
      </p:sp>
      <p:pic>
        <p:nvPicPr>
          <p:cNvPr id="7" name="Picture 2" descr="Herodes Atticus, marble bust by an unknown artist; in the Louvre, Par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5834" y="1828800"/>
            <a:ext cx="2489004" cy="3191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11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C4C2D-5BFC-4F2D-99E6-A7BE9AEB4F57}"/>
              </a:ext>
            </a:extLst>
          </p:cNvPr>
          <p:cNvSpPr>
            <a:spLocks noGrp="1"/>
          </p:cNvSpPr>
          <p:nvPr>
            <p:ph type="title" idx="4294967295"/>
          </p:nvPr>
        </p:nvSpPr>
        <p:spPr>
          <a:xfrm>
            <a:off x="1217614" y="-1325562"/>
            <a:ext cx="9753600" cy="1325562"/>
          </a:xfrm>
        </p:spPr>
        <p:txBody>
          <a:bodyPr vert="horz" lIns="91440" tIns="45720" rIns="91440" bIns="45720" rtlCol="0" anchor="b">
            <a:normAutofit/>
          </a:bodyPr>
          <a:lstStyle/>
          <a:p>
            <a:r>
              <a:rPr lang="en-US" dirty="0"/>
              <a:t>Plan, Acropolis, Cambridge Companion to Athens</a:t>
            </a:r>
          </a:p>
        </p:txBody>
      </p:sp>
      <p:grpSp>
        <p:nvGrpSpPr>
          <p:cNvPr id="4" name="Group 3" descr="See title">
            <a:extLst>
              <a:ext uri="{FF2B5EF4-FFF2-40B4-BE49-F238E27FC236}">
                <a16:creationId xmlns:a16="http://schemas.microsoft.com/office/drawing/2014/main" id="{C53E1B6E-E6B4-4674-A7DE-987D21BFE5F4}"/>
              </a:ext>
            </a:extLst>
          </p:cNvPr>
          <p:cNvGrpSpPr/>
          <p:nvPr/>
        </p:nvGrpSpPr>
        <p:grpSpPr>
          <a:xfrm>
            <a:off x="1249363" y="0"/>
            <a:ext cx="9688512" cy="6858000"/>
            <a:chOff x="1249363" y="0"/>
            <a:chExt cx="9688512" cy="6858000"/>
          </a:xfrm>
        </p:grpSpPr>
        <p:pic>
          <p:nvPicPr>
            <p:cNvPr id="2050" name="Picture 2" descr="Plan, Acropolis, Cambridge Companion to Athens">
              <a:extLst>
                <a:ext uri="{FF2B5EF4-FFF2-40B4-BE49-F238E27FC236}">
                  <a16:creationId xmlns:a16="http://schemas.microsoft.com/office/drawing/2014/main" id="{B6132A77-CC04-415E-AC99-8999EFF1B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9363" y="0"/>
              <a:ext cx="9688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1662FF0C-5FAF-44F0-88A7-C34AF65EA478}"/>
                </a:ext>
              </a:extLst>
            </p:cNvPr>
            <p:cNvSpPr/>
            <p:nvPr/>
          </p:nvSpPr>
          <p:spPr>
            <a:xfrm>
              <a:off x="1457325" y="3495675"/>
              <a:ext cx="2638425" cy="2895600"/>
            </a:xfrm>
            <a:prstGeom prst="ellipse">
              <a:avLst/>
            </a:prstGeom>
            <a:noFill/>
            <a:ln w="63500">
              <a:solidFill>
                <a:schemeClr val="accent6"/>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73609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098" name="Picture 2" descr="See caption">
            <a:extLst>
              <a:ext uri="{FF2B5EF4-FFF2-40B4-BE49-F238E27FC236}">
                <a16:creationId xmlns:a16="http://schemas.microsoft.com/office/drawing/2014/main" id="{ADFC9BBD-EA32-4234-A55A-6EA1C7A55B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013"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FE397FDD-7749-4939-9261-9070ABF4736A}"/>
              </a:ext>
            </a:extLst>
          </p:cNvPr>
          <p:cNvSpPr txBox="1">
            <a:spLocks noGrp="1"/>
          </p:cNvSpPr>
          <p:nvPr>
            <p:ph type="title" idx="4294967295"/>
          </p:nvPr>
        </p:nvSpPr>
        <p:spPr>
          <a:xfrm>
            <a:off x="4146325" y="6085064"/>
            <a:ext cx="7167348" cy="424732"/>
          </a:xfrm>
          <a:prstGeom prst="rect">
            <a:avLst/>
          </a:prstGeom>
          <a:solidFill>
            <a:schemeClr val="tx2">
              <a:alpha val="59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Odeion of Herodes Atticus, from south (161 CE)</a:t>
            </a:r>
          </a:p>
        </p:txBody>
      </p:sp>
    </p:spTree>
    <p:extLst>
      <p:ext uri="{BB962C8B-B14F-4D97-AF65-F5344CB8AC3E}">
        <p14:creationId xmlns:p14="http://schemas.microsoft.com/office/powerpoint/2010/main" val="1494776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caption">
            <a:extLst>
              <a:ext uri="{FF2B5EF4-FFF2-40B4-BE49-F238E27FC236}">
                <a16:creationId xmlns:a16="http://schemas.microsoft.com/office/drawing/2014/main" id="{74049248-708B-4BC8-86ED-2F4D72043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2116" y="0"/>
            <a:ext cx="6244593" cy="6858000"/>
          </a:xfrm>
          <a:prstGeom prst="rect">
            <a:avLst/>
          </a:prstGeom>
        </p:spPr>
      </p:pic>
      <p:sp>
        <p:nvSpPr>
          <p:cNvPr id="4" name="Title 3">
            <a:extLst>
              <a:ext uri="{FF2B5EF4-FFF2-40B4-BE49-F238E27FC236}">
                <a16:creationId xmlns:a16="http://schemas.microsoft.com/office/drawing/2014/main" id="{8EB1DBBA-B44E-44C3-8AC6-D4478F58F3D0}"/>
              </a:ext>
            </a:extLst>
          </p:cNvPr>
          <p:cNvSpPr txBox="1">
            <a:spLocks noGrp="1"/>
          </p:cNvSpPr>
          <p:nvPr>
            <p:ph type="title" idx="4294967295"/>
          </p:nvPr>
        </p:nvSpPr>
        <p:spPr>
          <a:xfrm>
            <a:off x="287628" y="338818"/>
            <a:ext cx="3255671" cy="125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800" cap="none" spc="200" normalizeH="0" baseline="0" noProof="0" dirty="0">
                <a:ln>
                  <a:noFill/>
                </a:ln>
                <a:solidFill>
                  <a:schemeClr val="tx1"/>
                </a:solidFill>
                <a:effectLst/>
                <a:uLnTx/>
                <a:uFillTx/>
                <a:latin typeface="+mn-lt"/>
                <a:ea typeface="+mn-ea"/>
                <a:cs typeface="+mn-cs"/>
              </a:rPr>
              <a:t>Plan, Odeion of Herodes Atticus (161 CE)</a:t>
            </a:r>
          </a:p>
        </p:txBody>
      </p:sp>
    </p:spTree>
    <p:extLst>
      <p:ext uri="{BB962C8B-B14F-4D97-AF65-F5344CB8AC3E}">
        <p14:creationId xmlns:p14="http://schemas.microsoft.com/office/powerpoint/2010/main" val="136190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0527D3E-EBE8-4BC2-AA81-2251846530F1}"/>
              </a:ext>
            </a:extLst>
          </p:cNvPr>
          <p:cNvSpPr txBox="1">
            <a:spLocks noGrp="1"/>
          </p:cNvSpPr>
          <p:nvPr>
            <p:ph type="title" idx="4294967295"/>
          </p:nvPr>
        </p:nvSpPr>
        <p:spPr>
          <a:xfrm>
            <a:off x="287628" y="338818"/>
            <a:ext cx="4671753" cy="20313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800" cap="none" spc="200" normalizeH="0" baseline="0" noProof="0" dirty="0">
                <a:ln>
                  <a:noFill/>
                </a:ln>
                <a:solidFill>
                  <a:schemeClr val="tx1"/>
                </a:solidFill>
                <a:effectLst/>
                <a:uLnTx/>
                <a:uFillTx/>
                <a:latin typeface="+mn-lt"/>
                <a:ea typeface="+mn-ea"/>
                <a:cs typeface="+mn-cs"/>
              </a:rPr>
              <a:t>Athens Agora, Roman period, with Odeion of Agrippa (ca. 15 BCE), renovated ca. 150 CE (by Herodes Atticus?)</a:t>
            </a:r>
          </a:p>
        </p:txBody>
      </p:sp>
      <p:grpSp>
        <p:nvGrpSpPr>
          <p:cNvPr id="6" name="Group 5" descr="See caption">
            <a:extLst>
              <a:ext uri="{FF2B5EF4-FFF2-40B4-BE49-F238E27FC236}">
                <a16:creationId xmlns:a16="http://schemas.microsoft.com/office/drawing/2014/main" id="{D9389222-888C-4202-B244-CDF8B45DCAEA}"/>
              </a:ext>
            </a:extLst>
          </p:cNvPr>
          <p:cNvGrpSpPr/>
          <p:nvPr/>
        </p:nvGrpSpPr>
        <p:grpSpPr>
          <a:xfrm>
            <a:off x="5234827" y="0"/>
            <a:ext cx="6914138" cy="6858000"/>
            <a:chOff x="4009627" y="0"/>
            <a:chExt cx="6914138" cy="6858000"/>
          </a:xfrm>
        </p:grpSpPr>
        <p:pic>
          <p:nvPicPr>
            <p:cNvPr id="5122" name="Picture 2">
              <a:extLst>
                <a:ext uri="{FF2B5EF4-FFF2-40B4-BE49-F238E27FC236}">
                  <a16:creationId xmlns:a16="http://schemas.microsoft.com/office/drawing/2014/main" id="{706CBC3E-D35A-40D8-A180-6BAB7D1880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09627" y="0"/>
              <a:ext cx="61785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546D7881-EB0F-4566-B1F9-EB88C2D365FA}"/>
                </a:ext>
              </a:extLst>
            </p:cNvPr>
            <p:cNvSpPr>
              <a:spLocks noChangeAspect="1"/>
            </p:cNvSpPr>
            <p:nvPr/>
          </p:nvSpPr>
          <p:spPr>
            <a:xfrm>
              <a:off x="6760614" y="2692907"/>
              <a:ext cx="1629253" cy="1629253"/>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 name="TextBox 4">
              <a:extLst>
                <a:ext uri="{FF2B5EF4-FFF2-40B4-BE49-F238E27FC236}">
                  <a16:creationId xmlns:a16="http://schemas.microsoft.com/office/drawing/2014/main" id="{0708B715-CF09-46A3-A2AE-55F42B1E9A88}"/>
                </a:ext>
              </a:extLst>
            </p:cNvPr>
            <p:cNvSpPr txBox="1"/>
            <p:nvPr/>
          </p:nvSpPr>
          <p:spPr>
            <a:xfrm>
              <a:off x="8498100" y="3677156"/>
              <a:ext cx="2425665" cy="341632"/>
            </a:xfrm>
            <a:prstGeom prst="rect">
              <a:avLst/>
            </a:prstGeom>
            <a:solidFill>
              <a:schemeClr val="bg1">
                <a:alpha val="90000"/>
              </a:schemeClr>
            </a:solidFill>
          </p:spPr>
          <p:txBody>
            <a:bodyPr wrap="none" rtlCol="0" anchor="b" anchorCtr="0">
              <a:spAutoFit/>
            </a:bodyPr>
            <a:lstStyle/>
            <a:p>
              <a:pPr>
                <a:lnSpc>
                  <a:spcPct val="90000"/>
                </a:lnSpc>
              </a:pPr>
              <a:r>
                <a:rPr lang="en-US" dirty="0">
                  <a:solidFill>
                    <a:srgbClr val="FF0000"/>
                  </a:solidFill>
                </a:rPr>
                <a:t>Odeion of Agrippa, </a:t>
              </a:r>
            </a:p>
          </p:txBody>
        </p:sp>
      </p:grpSp>
    </p:spTree>
    <p:extLst>
      <p:ext uri="{BB962C8B-B14F-4D97-AF65-F5344CB8AC3E}">
        <p14:creationId xmlns:p14="http://schemas.microsoft.com/office/powerpoint/2010/main" val="167639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9729742E-CB43-4C76-86E8-CA165405EFAD}"/>
              </a:ext>
            </a:extLst>
          </p:cNvPr>
          <p:cNvSpPr txBox="1">
            <a:spLocks noGrp="1"/>
          </p:cNvSpPr>
          <p:nvPr>
            <p:ph type="title" idx="4294967295"/>
          </p:nvPr>
        </p:nvSpPr>
        <p:spPr>
          <a:xfrm>
            <a:off x="287628" y="338818"/>
            <a:ext cx="4942740" cy="12557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800" cap="none" spc="200" normalizeH="0" baseline="0" noProof="0" dirty="0">
                <a:ln>
                  <a:noFill/>
                </a:ln>
                <a:solidFill>
                  <a:schemeClr val="bg1"/>
                </a:solidFill>
                <a:effectLst/>
                <a:uLnTx/>
                <a:uFillTx/>
                <a:latin typeface="+mn-lt"/>
                <a:ea typeface="+mn-ea"/>
                <a:cs typeface="+mn-cs"/>
              </a:rPr>
              <a:t>Odeion of Agrippa, renovated ca. 150 CE (by Herodes Atticus?)</a:t>
            </a:r>
          </a:p>
        </p:txBody>
      </p:sp>
      <p:pic>
        <p:nvPicPr>
          <p:cNvPr id="6146" name="Picture 2" descr="See caption">
            <a:extLst>
              <a:ext uri="{FF2B5EF4-FFF2-40B4-BE49-F238E27FC236}">
                <a16:creationId xmlns:a16="http://schemas.microsoft.com/office/drawing/2014/main" id="{C3517736-1501-4B2E-8C4B-F145A92DA1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3943" y="0"/>
            <a:ext cx="42322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863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7170" name="Picture 2" descr="See caption">
            <a:extLst>
              <a:ext uri="{FF2B5EF4-FFF2-40B4-BE49-F238E27FC236}">
                <a16:creationId xmlns:a16="http://schemas.microsoft.com/office/drawing/2014/main" id="{20DD9439-982F-44B8-BBAA-0BAC73CACA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211138"/>
            <a:ext cx="12188825" cy="64357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78D9B14-EC73-4C27-858C-1920348E464F}"/>
              </a:ext>
            </a:extLst>
          </p:cNvPr>
          <p:cNvSpPr txBox="1">
            <a:spLocks noGrp="1"/>
          </p:cNvSpPr>
          <p:nvPr>
            <p:ph type="title" idx="4294967295"/>
          </p:nvPr>
        </p:nvSpPr>
        <p:spPr>
          <a:xfrm>
            <a:off x="4143520" y="5795696"/>
            <a:ext cx="6793848" cy="424732"/>
          </a:xfrm>
          <a:prstGeom prst="rect">
            <a:avLst/>
          </a:prstGeom>
          <a:solidFill>
            <a:schemeClr val="tx2">
              <a:alpha val="41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Odeion of Agrippa, from south, facing stage</a:t>
            </a:r>
          </a:p>
        </p:txBody>
      </p:sp>
    </p:spTree>
    <p:extLst>
      <p:ext uri="{BB962C8B-B14F-4D97-AF65-F5344CB8AC3E}">
        <p14:creationId xmlns:p14="http://schemas.microsoft.com/office/powerpoint/2010/main" val="1103598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8194" name="Picture 2" descr="See caption">
            <a:extLst>
              <a:ext uri="{FF2B5EF4-FFF2-40B4-BE49-F238E27FC236}">
                <a16:creationId xmlns:a16="http://schemas.microsoft.com/office/drawing/2014/main" id="{218DE56A-012C-429E-B380-3895D5B90AE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88825"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D0A58BB-0DD9-4DD5-B498-89C2D95DF580}"/>
              </a:ext>
            </a:extLst>
          </p:cNvPr>
          <p:cNvSpPr txBox="1">
            <a:spLocks noGrp="1"/>
          </p:cNvSpPr>
          <p:nvPr>
            <p:ph type="title" idx="4294967295"/>
          </p:nvPr>
        </p:nvSpPr>
        <p:spPr>
          <a:xfrm>
            <a:off x="3602416" y="5795696"/>
            <a:ext cx="8324716" cy="424732"/>
          </a:xfrm>
          <a:prstGeom prst="rect">
            <a:avLst/>
          </a:prstGeom>
          <a:solidFill>
            <a:schemeClr val="tx2">
              <a:alpha val="73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Odeion of Agrippa, giants from renovated north porch</a:t>
            </a:r>
          </a:p>
        </p:txBody>
      </p:sp>
    </p:spTree>
    <p:extLst>
      <p:ext uri="{BB962C8B-B14F-4D97-AF65-F5344CB8AC3E}">
        <p14:creationId xmlns:p14="http://schemas.microsoft.com/office/powerpoint/2010/main" val="420418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9C9D5B0-6417-49DE-8254-065022CAAE61}"/>
              </a:ext>
            </a:extLst>
          </p:cNvPr>
          <p:cNvSpPr txBox="1">
            <a:spLocks noGrp="1"/>
          </p:cNvSpPr>
          <p:nvPr>
            <p:ph type="title" idx="4294967295"/>
          </p:nvPr>
        </p:nvSpPr>
        <p:spPr>
          <a:xfrm>
            <a:off x="287628" y="338818"/>
            <a:ext cx="4942740"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800" cap="none" spc="200" normalizeH="0" baseline="0" noProof="0" dirty="0">
                <a:ln>
                  <a:noFill/>
                </a:ln>
                <a:solidFill>
                  <a:schemeClr val="bg1"/>
                </a:solidFill>
                <a:effectLst/>
                <a:uLnTx/>
                <a:uFillTx/>
                <a:latin typeface="+mn-lt"/>
                <a:ea typeface="+mn-ea"/>
                <a:cs typeface="+mn-cs"/>
              </a:rPr>
              <a:t>Odeion of Agrippa, giant with snake tail</a:t>
            </a:r>
          </a:p>
        </p:txBody>
      </p:sp>
      <p:pic>
        <p:nvPicPr>
          <p:cNvPr id="9218" name="Picture 2" descr="See caption">
            <a:extLst>
              <a:ext uri="{FF2B5EF4-FFF2-40B4-BE49-F238E27FC236}">
                <a16:creationId xmlns:a16="http://schemas.microsoft.com/office/drawing/2014/main" id="{22A3A6F5-E02F-4899-8101-6BB78399ED8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06071" y="0"/>
            <a:ext cx="45704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667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10E55DE9-015F-4A32-8BB4-93314195A19F}"/>
              </a:ext>
            </a:extLst>
          </p:cNvPr>
          <p:cNvSpPr txBox="1">
            <a:spLocks noGrp="1"/>
          </p:cNvSpPr>
          <p:nvPr>
            <p:ph type="title" idx="4294967295"/>
          </p:nvPr>
        </p:nvSpPr>
        <p:spPr>
          <a:xfrm>
            <a:off x="287628" y="338818"/>
            <a:ext cx="4942740"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800" cap="none" spc="200" normalizeH="0" baseline="0" noProof="0" dirty="0">
                <a:ln>
                  <a:noFill/>
                </a:ln>
                <a:solidFill>
                  <a:schemeClr val="bg1"/>
                </a:solidFill>
                <a:effectLst/>
                <a:uLnTx/>
                <a:uFillTx/>
                <a:latin typeface="+mn-lt"/>
                <a:ea typeface="+mn-ea"/>
                <a:cs typeface="+mn-cs"/>
              </a:rPr>
              <a:t>Odeion of Agrippa, giant with fish tale</a:t>
            </a:r>
          </a:p>
        </p:txBody>
      </p:sp>
      <p:pic>
        <p:nvPicPr>
          <p:cNvPr id="4" name="Picture 4" descr="See caption">
            <a:extLst>
              <a:ext uri="{FF2B5EF4-FFF2-40B4-BE49-F238E27FC236}">
                <a16:creationId xmlns:a16="http://schemas.microsoft.com/office/drawing/2014/main" id="{34F10500-6612-4095-A218-D4C9C2A225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3413" y="0"/>
            <a:ext cx="45704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26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sz="half" idx="1"/>
          </p:nvPr>
        </p:nvSpPr>
        <p:spPr/>
        <p:txBody>
          <a:bodyPr>
            <a:normAutofit/>
          </a:bodyPr>
          <a:lstStyle/>
          <a:p>
            <a:pPr lvl="0"/>
            <a:r>
              <a:rPr lang="en-US" sz="2800" dirty="0"/>
              <a:t>Discussion</a:t>
            </a:r>
          </a:p>
          <a:p>
            <a:pPr lvl="1"/>
            <a:r>
              <a:rPr lang="en-US" sz="2400" dirty="0"/>
              <a:t>Philanthropy as Dangerous?</a:t>
            </a:r>
          </a:p>
          <a:p>
            <a:pPr lvl="0"/>
            <a:r>
              <a:rPr lang="en-US" sz="2800" dirty="0"/>
              <a:t>Citizen-Sponsored Public Works</a:t>
            </a:r>
          </a:p>
          <a:p>
            <a:pPr lvl="1"/>
            <a:r>
              <a:rPr lang="en-US" sz="2400" dirty="0"/>
              <a:t>Types and Purpose</a:t>
            </a:r>
          </a:p>
        </p:txBody>
      </p:sp>
      <p:sp>
        <p:nvSpPr>
          <p:cNvPr id="4" name="Content Placeholder 3">
            <a:extLst>
              <a:ext uri="{FF2B5EF4-FFF2-40B4-BE49-F238E27FC236}">
                <a16:creationId xmlns:a16="http://schemas.microsoft.com/office/drawing/2014/main" id="{6944DA17-38CB-43F6-8D37-7BF2BC2A46A6}"/>
              </a:ext>
            </a:extLst>
          </p:cNvPr>
          <p:cNvSpPr>
            <a:spLocks noGrp="1"/>
          </p:cNvSpPr>
          <p:nvPr>
            <p:ph sz="half" idx="2"/>
          </p:nvPr>
        </p:nvSpPr>
        <p:spPr/>
        <p:txBody>
          <a:bodyPr>
            <a:normAutofit/>
          </a:bodyPr>
          <a:lstStyle/>
          <a:p>
            <a:pPr lvl="0"/>
            <a:r>
              <a:rPr lang="en-US" sz="2800" dirty="0"/>
              <a:t>Euergatism: Case Studies</a:t>
            </a:r>
          </a:p>
          <a:p>
            <a:pPr lvl="1"/>
            <a:r>
              <a:rPr lang="en-US" sz="2400" dirty="0"/>
              <a:t>Herodes Atticus, Regilla</a:t>
            </a:r>
          </a:p>
          <a:p>
            <a:pPr lvl="0"/>
            <a:r>
              <a:rPr lang="en-US" sz="2800" dirty="0"/>
              <a:t>Eternal Fame</a:t>
            </a:r>
          </a:p>
          <a:p>
            <a:pPr lvl="1"/>
            <a:r>
              <a:rPr lang="en-US" sz="2400" dirty="0"/>
              <a:t>The Library of Celsus</a:t>
            </a:r>
          </a:p>
        </p:txBody>
      </p:sp>
    </p:spTree>
    <p:extLst>
      <p:ext uri="{BB962C8B-B14F-4D97-AF65-F5344CB8AC3E}">
        <p14:creationId xmlns:p14="http://schemas.microsoft.com/office/powerpoint/2010/main" val="397234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fade">
                                      <p:cBhvr>
                                        <p:cTn id="23" dur="500"/>
                                        <p:tgtEl>
                                          <p:spTgt spid="4">
                                            <p:txEl>
                                              <p:pRg st="0" end="0"/>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500"/>
                                        <p:tgtEl>
                                          <p:spTgt spid="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500"/>
                                        <p:tgtEl>
                                          <p:spTgt spid="4">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fade">
                                      <p:cBhvr>
                                        <p:cTn id="34"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F779-64F8-4676-975F-48DB34350B69}"/>
              </a:ext>
            </a:extLst>
          </p:cNvPr>
          <p:cNvSpPr>
            <a:spLocks noGrp="1"/>
          </p:cNvSpPr>
          <p:nvPr>
            <p:ph type="title"/>
          </p:nvPr>
        </p:nvSpPr>
        <p:spPr/>
        <p:txBody>
          <a:bodyPr/>
          <a:lstStyle/>
          <a:p>
            <a:r>
              <a:rPr lang="it-IT" dirty="0" err="1"/>
              <a:t>Regilla</a:t>
            </a:r>
            <a:endParaRPr lang="en-US" dirty="0"/>
          </a:p>
        </p:txBody>
      </p:sp>
      <p:sp>
        <p:nvSpPr>
          <p:cNvPr id="3" name="Content Placeholder 2">
            <a:extLst>
              <a:ext uri="{FF2B5EF4-FFF2-40B4-BE49-F238E27FC236}">
                <a16:creationId xmlns:a16="http://schemas.microsoft.com/office/drawing/2014/main" id="{C04895DC-CE24-4340-AD73-7CFAEB6F9AED}"/>
              </a:ext>
            </a:extLst>
          </p:cNvPr>
          <p:cNvSpPr>
            <a:spLocks noGrp="1"/>
          </p:cNvSpPr>
          <p:nvPr>
            <p:ph idx="1"/>
          </p:nvPr>
        </p:nvSpPr>
        <p:spPr/>
        <p:txBody>
          <a:bodyPr/>
          <a:lstStyle/>
          <a:p>
            <a:r>
              <a:rPr lang="it-IT" dirty="0"/>
              <a:t>Aula </a:t>
            </a:r>
            <a:r>
              <a:rPr lang="it-IT" dirty="0" err="1"/>
              <a:t>Regilla</a:t>
            </a:r>
            <a:r>
              <a:rPr lang="it-IT" dirty="0"/>
              <a:t> </a:t>
            </a:r>
            <a:r>
              <a:rPr lang="it-IT" dirty="0" err="1"/>
              <a:t>Atilia</a:t>
            </a:r>
            <a:r>
              <a:rPr lang="it-IT" dirty="0"/>
              <a:t> </a:t>
            </a:r>
            <a:r>
              <a:rPr lang="it-IT" dirty="0" err="1"/>
              <a:t>Caucidia</a:t>
            </a:r>
            <a:r>
              <a:rPr lang="it-IT" dirty="0"/>
              <a:t> </a:t>
            </a:r>
            <a:r>
              <a:rPr lang="it-IT" dirty="0" err="1"/>
              <a:t>Tertulla</a:t>
            </a:r>
            <a:endParaRPr lang="it-IT" dirty="0"/>
          </a:p>
          <a:p>
            <a:pPr lvl="1"/>
            <a:r>
              <a:rPr lang="en-US" dirty="0"/>
              <a:t>ca. 125–ca. 159 CE</a:t>
            </a:r>
          </a:p>
          <a:p>
            <a:r>
              <a:rPr lang="en-US" dirty="0"/>
              <a:t>Wife, Herodes Atticus</a:t>
            </a:r>
          </a:p>
          <a:p>
            <a:r>
              <a:rPr lang="en-US" dirty="0"/>
              <a:t>Priestess of</a:t>
            </a:r>
          </a:p>
          <a:p>
            <a:pPr lvl="1"/>
            <a:r>
              <a:rPr lang="en-US" dirty="0"/>
              <a:t>Tyche (“Fortune”), Athens</a:t>
            </a:r>
          </a:p>
          <a:p>
            <a:pPr lvl="1"/>
            <a:r>
              <a:rPr lang="en-US" dirty="0"/>
              <a:t>Demeter </a:t>
            </a:r>
            <a:r>
              <a:rPr lang="en-US" dirty="0" err="1"/>
              <a:t>Chamyne</a:t>
            </a:r>
            <a:r>
              <a:rPr lang="en-US" dirty="0"/>
              <a:t>, Olympia (153)</a:t>
            </a:r>
          </a:p>
        </p:txBody>
      </p:sp>
      <p:pic>
        <p:nvPicPr>
          <p:cNvPr id="7" name="Picture 6" descr="Regilla">
            <a:extLst>
              <a:ext uri="{FF2B5EF4-FFF2-40B4-BE49-F238E27FC236}">
                <a16:creationId xmlns:a16="http://schemas.microsoft.com/office/drawing/2014/main" id="{AE2AB5E0-D5A2-4C24-A161-A44948CE10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2506" y="1935865"/>
            <a:ext cx="1812436" cy="4363305"/>
          </a:xfrm>
          <a:prstGeom prst="rect">
            <a:avLst/>
          </a:prstGeom>
        </p:spPr>
      </p:pic>
    </p:spTree>
    <p:extLst>
      <p:ext uri="{BB962C8B-B14F-4D97-AF65-F5344CB8AC3E}">
        <p14:creationId xmlns:p14="http://schemas.microsoft.com/office/powerpoint/2010/main" val="1372564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caption">
            <a:extLst>
              <a:ext uri="{FF2B5EF4-FFF2-40B4-BE49-F238E27FC236}">
                <a16:creationId xmlns:a16="http://schemas.microsoft.com/office/drawing/2014/main" id="{EAB13871-6AE4-471B-9221-4D8B789958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3533" y="149345"/>
            <a:ext cx="7269495" cy="6559309"/>
          </a:xfrm>
          <a:prstGeom prst="rect">
            <a:avLst/>
          </a:prstGeom>
        </p:spPr>
      </p:pic>
      <p:sp>
        <p:nvSpPr>
          <p:cNvPr id="4" name="Title 3">
            <a:extLst>
              <a:ext uri="{FF2B5EF4-FFF2-40B4-BE49-F238E27FC236}">
                <a16:creationId xmlns:a16="http://schemas.microsoft.com/office/drawing/2014/main" id="{C543DC20-C77F-46F1-B70D-F1F9BD7A6277}"/>
              </a:ext>
            </a:extLst>
          </p:cNvPr>
          <p:cNvSpPr txBox="1">
            <a:spLocks noGrp="1"/>
          </p:cNvSpPr>
          <p:nvPr>
            <p:ph type="title" idx="4294967295"/>
          </p:nvPr>
        </p:nvSpPr>
        <p:spPr>
          <a:xfrm>
            <a:off x="567700" y="4648994"/>
            <a:ext cx="5815738" cy="142192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0" i="0" u="none" strike="noStrike" kern="800" cap="none" spc="200" normalizeH="0" baseline="0" noProof="0" dirty="0">
                <a:ln>
                  <a:noFill/>
                </a:ln>
                <a:solidFill>
                  <a:schemeClr val="tx1"/>
                </a:solidFill>
                <a:effectLst/>
                <a:uLnTx/>
                <a:uFillTx/>
                <a:latin typeface="+mn-lt"/>
                <a:ea typeface="+mn-ea"/>
                <a:cs typeface="+mn-cs"/>
              </a:rPr>
              <a:t>Nymphaeum (fountain) of Regilla, ca. 153 or later, Olympia</a:t>
            </a:r>
          </a:p>
        </p:txBody>
      </p:sp>
      <p:pic>
        <p:nvPicPr>
          <p:cNvPr id="10242" name="Picture 2" descr="Model of Olympia during Roman period">
            <a:extLst>
              <a:ext uri="{FF2B5EF4-FFF2-40B4-BE49-F238E27FC236}">
                <a16:creationId xmlns:a16="http://schemas.microsoft.com/office/drawing/2014/main" id="{BA6C20FB-AA22-41C4-8E1D-E27D0EB325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700" y="468774"/>
            <a:ext cx="4906663" cy="150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431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2290" name="Picture 2" descr="See caption">
            <a:extLst>
              <a:ext uri="{FF2B5EF4-FFF2-40B4-BE49-F238E27FC236}">
                <a16:creationId xmlns:a16="http://schemas.microsoft.com/office/drawing/2014/main" id="{F078166E-A9D5-406D-B77F-4455D64449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325" y="0"/>
            <a:ext cx="10288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85630B3-2CFB-47F3-A73F-FC2DC811DEDB}"/>
              </a:ext>
            </a:extLst>
          </p:cNvPr>
          <p:cNvSpPr txBox="1">
            <a:spLocks noGrp="1"/>
          </p:cNvSpPr>
          <p:nvPr>
            <p:ph type="title" idx="4294967295"/>
          </p:nvPr>
        </p:nvSpPr>
        <p:spPr>
          <a:xfrm>
            <a:off x="6225788" y="5919140"/>
            <a:ext cx="4818948" cy="424732"/>
          </a:xfrm>
          <a:prstGeom prst="rect">
            <a:avLst/>
          </a:prstGeom>
          <a:solidFill>
            <a:schemeClr val="tx2">
              <a:alpha val="73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Nymphaeum of Regilla now (1)</a:t>
            </a:r>
          </a:p>
        </p:txBody>
      </p:sp>
    </p:spTree>
    <p:extLst>
      <p:ext uri="{BB962C8B-B14F-4D97-AF65-F5344CB8AC3E}">
        <p14:creationId xmlns:p14="http://schemas.microsoft.com/office/powerpoint/2010/main" val="4068714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3314" name="Picture 2" descr="See caption">
            <a:extLst>
              <a:ext uri="{FF2B5EF4-FFF2-40B4-BE49-F238E27FC236}">
                <a16:creationId xmlns:a16="http://schemas.microsoft.com/office/drawing/2014/main" id="{93F41670-E6BA-4BB6-98A0-8998CEC24D9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325" y="0"/>
            <a:ext cx="10288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561B4C8-8484-4C6E-89AC-2B81863E03D3}"/>
              </a:ext>
            </a:extLst>
          </p:cNvPr>
          <p:cNvSpPr txBox="1">
            <a:spLocks noGrp="1"/>
          </p:cNvSpPr>
          <p:nvPr>
            <p:ph type="title" idx="4294967295"/>
          </p:nvPr>
        </p:nvSpPr>
        <p:spPr>
          <a:xfrm>
            <a:off x="6225788" y="5919140"/>
            <a:ext cx="4818948" cy="424732"/>
          </a:xfrm>
          <a:prstGeom prst="rect">
            <a:avLst/>
          </a:prstGeom>
          <a:solidFill>
            <a:schemeClr val="tx2">
              <a:alpha val="73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Nymphaeum of Regilla now (2)</a:t>
            </a:r>
          </a:p>
        </p:txBody>
      </p:sp>
    </p:spTree>
    <p:extLst>
      <p:ext uri="{BB962C8B-B14F-4D97-AF65-F5344CB8AC3E}">
        <p14:creationId xmlns:p14="http://schemas.microsoft.com/office/powerpoint/2010/main" val="747530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4338" name="Picture 2" descr="See caption">
            <a:extLst>
              <a:ext uri="{FF2B5EF4-FFF2-40B4-BE49-F238E27FC236}">
                <a16:creationId xmlns:a16="http://schemas.microsoft.com/office/drawing/2014/main" id="{6554BD9D-0207-4200-ABAF-DE6F4BB2D7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325" y="0"/>
            <a:ext cx="10288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C4593DD-7C02-42D9-8DE4-3562687C735B}"/>
              </a:ext>
            </a:extLst>
          </p:cNvPr>
          <p:cNvSpPr txBox="1">
            <a:spLocks noGrp="1"/>
          </p:cNvSpPr>
          <p:nvPr>
            <p:ph type="title" idx="4294967295"/>
          </p:nvPr>
        </p:nvSpPr>
        <p:spPr>
          <a:xfrm>
            <a:off x="6225788" y="5919140"/>
            <a:ext cx="4818948" cy="424732"/>
          </a:xfrm>
          <a:prstGeom prst="rect">
            <a:avLst/>
          </a:prstGeom>
          <a:solidFill>
            <a:schemeClr val="tx2">
              <a:alpha val="73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Nymphaeum of Regilla now (3)</a:t>
            </a:r>
          </a:p>
        </p:txBody>
      </p:sp>
    </p:spTree>
    <p:extLst>
      <p:ext uri="{BB962C8B-B14F-4D97-AF65-F5344CB8AC3E}">
        <p14:creationId xmlns:p14="http://schemas.microsoft.com/office/powerpoint/2010/main" val="115825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5362" name="Picture 2" descr="See caption">
            <a:extLst>
              <a:ext uri="{FF2B5EF4-FFF2-40B4-BE49-F238E27FC236}">
                <a16:creationId xmlns:a16="http://schemas.microsoft.com/office/drawing/2014/main" id="{6C253B54-CD58-4037-B819-80E4996111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325" y="0"/>
            <a:ext cx="10288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9386E61E-5D7E-46FF-9117-537A5CC92AE6}"/>
              </a:ext>
            </a:extLst>
          </p:cNvPr>
          <p:cNvSpPr txBox="1">
            <a:spLocks noGrp="1"/>
          </p:cNvSpPr>
          <p:nvPr>
            <p:ph type="title" idx="4294967295"/>
          </p:nvPr>
        </p:nvSpPr>
        <p:spPr>
          <a:xfrm>
            <a:off x="6225788" y="5919140"/>
            <a:ext cx="4818948" cy="424732"/>
          </a:xfrm>
          <a:prstGeom prst="rect">
            <a:avLst/>
          </a:prstGeom>
          <a:solidFill>
            <a:schemeClr val="tx2">
              <a:alpha val="73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Nymphaeum of Regilla now (4)</a:t>
            </a:r>
          </a:p>
        </p:txBody>
      </p:sp>
    </p:spTree>
    <p:extLst>
      <p:ext uri="{BB962C8B-B14F-4D97-AF65-F5344CB8AC3E}">
        <p14:creationId xmlns:p14="http://schemas.microsoft.com/office/powerpoint/2010/main" val="1484462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16386" name="Picture 2" descr="See caption">
            <a:extLst>
              <a:ext uri="{FF2B5EF4-FFF2-40B4-BE49-F238E27FC236}">
                <a16:creationId xmlns:a16="http://schemas.microsoft.com/office/drawing/2014/main" id="{7C9F9EE1-BEC8-435F-8562-D8A5DFA159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325" y="0"/>
            <a:ext cx="102885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3A52445-2433-44FC-9F11-02DBA0A91783}"/>
              </a:ext>
            </a:extLst>
          </p:cNvPr>
          <p:cNvSpPr txBox="1">
            <a:spLocks noGrp="1"/>
          </p:cNvSpPr>
          <p:nvPr>
            <p:ph type="title" idx="4294967295"/>
          </p:nvPr>
        </p:nvSpPr>
        <p:spPr>
          <a:xfrm>
            <a:off x="2875513" y="5919140"/>
            <a:ext cx="8169224" cy="424732"/>
          </a:xfrm>
          <a:prstGeom prst="rect">
            <a:avLst/>
          </a:prstGeom>
          <a:solidFill>
            <a:schemeClr val="tx2">
              <a:alpha val="73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Nymphaeum of Regilla, bull sculpture with dedication</a:t>
            </a:r>
          </a:p>
        </p:txBody>
      </p:sp>
    </p:spTree>
    <p:extLst>
      <p:ext uri="{BB962C8B-B14F-4D97-AF65-F5344CB8AC3E}">
        <p14:creationId xmlns:p14="http://schemas.microsoft.com/office/powerpoint/2010/main" val="1552070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50" name="Picture 2" descr="See caption">
            <a:extLst>
              <a:ext uri="{FF2B5EF4-FFF2-40B4-BE49-F238E27FC236}">
                <a16:creationId xmlns:a16="http://schemas.microsoft.com/office/drawing/2014/main" id="{0D861EA2-492D-4FDE-85CE-2595640464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1925"/>
            <a:ext cx="12188825" cy="65341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5D181218-D5D4-4D72-B9B2-D8BF62F26B7D}"/>
              </a:ext>
            </a:extLst>
          </p:cNvPr>
          <p:cNvSpPr txBox="1">
            <a:spLocks noGrp="1"/>
          </p:cNvSpPr>
          <p:nvPr>
            <p:ph type="title" idx="4294967295"/>
          </p:nvPr>
        </p:nvSpPr>
        <p:spPr>
          <a:xfrm>
            <a:off x="443378" y="464422"/>
            <a:ext cx="3648756" cy="480131"/>
          </a:xfrm>
          <a:prstGeom prst="rect">
            <a:avLst/>
          </a:prstGeom>
          <a:solidFill>
            <a:schemeClr val="bg1">
              <a:alpha val="27000"/>
            </a:schemeClr>
          </a:solid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800" cap="none" spc="200" normalizeH="0" baseline="0" noProof="0" dirty="0">
                <a:ln>
                  <a:noFill/>
                </a:ln>
                <a:solidFill>
                  <a:schemeClr val="tx2"/>
                </a:solidFill>
                <a:effectLst/>
                <a:uLnTx/>
                <a:uFillTx/>
                <a:latin typeface="+mn-lt"/>
                <a:ea typeface="+mn-ea"/>
                <a:cs typeface="+mn-cs"/>
              </a:rPr>
              <a:t>Olympia, stadium</a:t>
            </a:r>
          </a:p>
        </p:txBody>
      </p:sp>
    </p:spTree>
    <p:extLst>
      <p:ext uri="{BB962C8B-B14F-4D97-AF65-F5344CB8AC3E}">
        <p14:creationId xmlns:p14="http://schemas.microsoft.com/office/powerpoint/2010/main" val="334187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074" name="Picture 2" descr="See caption">
            <a:extLst>
              <a:ext uri="{FF2B5EF4-FFF2-40B4-BE49-F238E27FC236}">
                <a16:creationId xmlns:a16="http://schemas.microsoft.com/office/drawing/2014/main" id="{66A05D5D-EC14-49D5-89E3-736E2013B0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6575" y="0"/>
            <a:ext cx="85740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3">
            <a:extLst>
              <a:ext uri="{FF2B5EF4-FFF2-40B4-BE49-F238E27FC236}">
                <a16:creationId xmlns:a16="http://schemas.microsoft.com/office/drawing/2014/main" id="{5AC4D3AE-F345-4F0A-ADDF-F0115E66606E}"/>
              </a:ext>
            </a:extLst>
          </p:cNvPr>
          <p:cNvSpPr txBox="1">
            <a:spLocks noGrp="1"/>
          </p:cNvSpPr>
          <p:nvPr>
            <p:ph type="title" idx="4294967295"/>
          </p:nvPr>
        </p:nvSpPr>
        <p:spPr>
          <a:xfrm>
            <a:off x="2127197" y="197461"/>
            <a:ext cx="5533887" cy="480131"/>
          </a:xfrm>
          <a:prstGeom prst="rect">
            <a:avLst/>
          </a:prstGeom>
          <a:solidFill>
            <a:schemeClr val="tx2">
              <a:alpha val="27000"/>
            </a:schemeClr>
          </a:solid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800" cap="none" spc="200" normalizeH="0" baseline="0" noProof="0" dirty="0">
                <a:ln>
                  <a:noFill/>
                </a:ln>
                <a:solidFill>
                  <a:schemeClr val="bg1"/>
                </a:solidFill>
                <a:effectLst/>
                <a:uLnTx/>
                <a:uFillTx/>
                <a:latin typeface="+mn-lt"/>
                <a:ea typeface="+mn-ea"/>
                <a:cs typeface="+mn-cs"/>
              </a:rPr>
              <a:t>Altar of Demeter </a:t>
            </a:r>
            <a:r>
              <a:rPr kumimoji="0" lang="en-US" sz="2800" b="0" i="0" u="none" strike="noStrike" kern="800" cap="none" spc="200" normalizeH="0" baseline="0" noProof="0" dirty="0" err="1">
                <a:ln>
                  <a:noFill/>
                </a:ln>
                <a:solidFill>
                  <a:schemeClr val="bg1"/>
                </a:solidFill>
                <a:effectLst/>
                <a:uLnTx/>
                <a:uFillTx/>
                <a:latin typeface="+mn-lt"/>
                <a:ea typeface="+mn-ea"/>
                <a:cs typeface="+mn-cs"/>
              </a:rPr>
              <a:t>Chamyne</a:t>
            </a:r>
            <a:endParaRPr kumimoji="0" lang="en-US" sz="2800" b="0" i="0" u="none" strike="noStrike" kern="800" cap="none" spc="20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2714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Eternal Fame</a:t>
            </a:r>
          </a:p>
        </p:txBody>
      </p:sp>
      <p:sp>
        <p:nvSpPr>
          <p:cNvPr id="3" name="Text Placeholder 2"/>
          <p:cNvSpPr>
            <a:spLocks noGrp="1"/>
          </p:cNvSpPr>
          <p:nvPr>
            <p:ph type="body" idx="1"/>
          </p:nvPr>
        </p:nvSpPr>
        <p:spPr/>
        <p:txBody>
          <a:bodyPr/>
          <a:lstStyle/>
          <a:p>
            <a:r>
              <a:rPr lang="en-US" dirty="0"/>
              <a:t>The Library of </a:t>
            </a:r>
            <a:r>
              <a:rPr lang="en-US" dirty="0" err="1"/>
              <a:t>Celsus</a:t>
            </a:r>
            <a:endParaRPr lang="en-US" dirty="0"/>
          </a:p>
        </p:txBody>
      </p:sp>
    </p:spTree>
    <p:extLst>
      <p:ext uri="{BB962C8B-B14F-4D97-AF65-F5344CB8AC3E}">
        <p14:creationId xmlns:p14="http://schemas.microsoft.com/office/powerpoint/2010/main" val="16287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a:t>
            </a:r>
          </a:p>
        </p:txBody>
      </p:sp>
      <p:sp>
        <p:nvSpPr>
          <p:cNvPr id="3" name="Text Placeholder 2"/>
          <p:cNvSpPr>
            <a:spLocks noGrp="1"/>
          </p:cNvSpPr>
          <p:nvPr>
            <p:ph type="body" idx="1"/>
          </p:nvPr>
        </p:nvSpPr>
        <p:spPr/>
        <p:txBody>
          <a:bodyPr>
            <a:normAutofit/>
          </a:bodyPr>
          <a:lstStyle/>
          <a:p>
            <a:r>
              <a:rPr lang="en-US" dirty="0"/>
              <a:t>Philanthropy as Dangerous?</a:t>
            </a:r>
          </a:p>
        </p:txBody>
      </p:sp>
    </p:spTree>
    <p:extLst>
      <p:ext uri="{BB962C8B-B14F-4D97-AF65-F5344CB8AC3E}">
        <p14:creationId xmlns:p14="http://schemas.microsoft.com/office/powerpoint/2010/main" val="424724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14" name="Group 13" descr="See caption">
            <a:extLst>
              <a:ext uri="{FF2B5EF4-FFF2-40B4-BE49-F238E27FC236}">
                <a16:creationId xmlns:a16="http://schemas.microsoft.com/office/drawing/2014/main" id="{F041EF87-DF47-4169-B150-5AB30E50BA66}"/>
              </a:ext>
            </a:extLst>
          </p:cNvPr>
          <p:cNvGrpSpPr/>
          <p:nvPr/>
        </p:nvGrpSpPr>
        <p:grpSpPr>
          <a:xfrm>
            <a:off x="1065212" y="143257"/>
            <a:ext cx="10058400" cy="6571487"/>
            <a:chOff x="1065212" y="143257"/>
            <a:chExt cx="10058400" cy="657148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12" y="143257"/>
              <a:ext cx="10058400" cy="6571487"/>
            </a:xfrm>
            <a:prstGeom prst="rect">
              <a:avLst/>
            </a:prstGeom>
          </p:spPr>
        </p:pic>
        <p:sp>
          <p:nvSpPr>
            <p:cNvPr id="6" name="Oval 5"/>
            <p:cNvSpPr/>
            <p:nvPr/>
          </p:nvSpPr>
          <p:spPr>
            <a:xfrm>
              <a:off x="2537209" y="2865651"/>
              <a:ext cx="455373" cy="343891"/>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9" name="TextBox 8"/>
            <p:cNvSpPr txBox="1"/>
            <p:nvPr/>
          </p:nvSpPr>
          <p:spPr>
            <a:xfrm>
              <a:off x="1427278" y="2313246"/>
              <a:ext cx="1375698" cy="424732"/>
            </a:xfrm>
            <a:prstGeom prst="rect">
              <a:avLst/>
            </a:prstGeom>
            <a:solidFill>
              <a:schemeClr val="bg1">
                <a:alpha val="75000"/>
              </a:schemeClr>
            </a:solidFill>
          </p:spPr>
          <p:txBody>
            <a:bodyPr wrap="none" rtlCol="0">
              <a:spAutoFit/>
            </a:bodyPr>
            <a:lstStyle/>
            <a:p>
              <a:pPr>
                <a:lnSpc>
                  <a:spcPct val="90000"/>
                </a:lnSpc>
              </a:pPr>
              <a:r>
                <a:rPr lang="en-US" sz="2400" dirty="0">
                  <a:solidFill>
                    <a:schemeClr val="accent6"/>
                  </a:solidFill>
                </a:rPr>
                <a:t>Ephesus</a:t>
              </a:r>
            </a:p>
          </p:txBody>
        </p:sp>
      </p:grpSp>
      <p:sp>
        <p:nvSpPr>
          <p:cNvPr id="11" name="Title 2">
            <a:extLst>
              <a:ext uri="{FF2B5EF4-FFF2-40B4-BE49-F238E27FC236}">
                <a16:creationId xmlns:a16="http://schemas.microsoft.com/office/drawing/2014/main" id="{9693ACAB-D193-4056-AC00-A9DBC1760E3B}"/>
              </a:ext>
            </a:extLst>
          </p:cNvPr>
          <p:cNvSpPr txBox="1">
            <a:spLocks noGrp="1"/>
          </p:cNvSpPr>
          <p:nvPr>
            <p:ph type="title" idx="4294967295"/>
          </p:nvPr>
        </p:nvSpPr>
        <p:spPr>
          <a:xfrm>
            <a:off x="5150454" y="5744580"/>
            <a:ext cx="4891083" cy="424732"/>
          </a:xfrm>
          <a:prstGeom prst="rect">
            <a:avLst/>
          </a:prstGeom>
          <a:solidFill>
            <a:schemeClr val="tx2">
              <a:alpha val="67000"/>
            </a:schemeClr>
          </a:solid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Map, Roman Asia, with Ephesus</a:t>
            </a:r>
          </a:p>
        </p:txBody>
      </p:sp>
    </p:spTree>
    <p:extLst>
      <p:ext uri="{BB962C8B-B14F-4D97-AF65-F5344CB8AC3E}">
        <p14:creationId xmlns:p14="http://schemas.microsoft.com/office/powerpoint/2010/main" val="30651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Ephesus</a:t>
            </a:r>
          </a:p>
        </p:txBody>
      </p:sp>
      <p:sp>
        <p:nvSpPr>
          <p:cNvPr id="5" name="Content Placeholder 4"/>
          <p:cNvSpPr>
            <a:spLocks noGrp="1"/>
          </p:cNvSpPr>
          <p:nvPr>
            <p:ph idx="1"/>
          </p:nvPr>
        </p:nvSpPr>
        <p:spPr>
          <a:xfrm>
            <a:off x="1217613" y="1828800"/>
            <a:ext cx="9753599" cy="4343400"/>
          </a:xfrm>
        </p:spPr>
        <p:txBody>
          <a:bodyPr/>
          <a:lstStyle/>
          <a:p>
            <a:r>
              <a:rPr lang="en-US" dirty="0"/>
              <a:t>Ionian foundation 1086/5 </a:t>
            </a:r>
            <a:r>
              <a:rPr lang="en-US" cap="all" dirty="0"/>
              <a:t>bce</a:t>
            </a:r>
            <a:r>
              <a:rPr lang="en-US" dirty="0"/>
              <a:t> (</a:t>
            </a:r>
            <a:r>
              <a:rPr lang="en-US" dirty="0" err="1"/>
              <a:t>trad</a:t>
            </a:r>
            <a:r>
              <a:rPr lang="en-US" dirty="0"/>
              <a:t>.)</a:t>
            </a:r>
          </a:p>
          <a:p>
            <a:r>
              <a:rPr lang="en-US" dirty="0"/>
              <a:t>Temple of Artemis</a:t>
            </a:r>
          </a:p>
          <a:p>
            <a:pPr lvl="1"/>
            <a:r>
              <a:rPr lang="en-US" dirty="0"/>
              <a:t>7</a:t>
            </a:r>
            <a:r>
              <a:rPr lang="en-US" baseline="30000" dirty="0"/>
              <a:t>th</a:t>
            </a:r>
            <a:r>
              <a:rPr lang="en-US" dirty="0"/>
              <a:t> Wonder of the World</a:t>
            </a:r>
          </a:p>
          <a:p>
            <a:r>
              <a:rPr lang="en-US" dirty="0"/>
              <a:t>Leading city, Roman Asia</a:t>
            </a:r>
          </a:p>
        </p:txBody>
      </p:sp>
    </p:spTree>
    <p:extLst>
      <p:ext uri="{BB962C8B-B14F-4D97-AF65-F5344CB8AC3E}">
        <p14:creationId xmlns:p14="http://schemas.microsoft.com/office/powerpoint/2010/main" val="424612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Title 7"/>
          <p:cNvSpPr txBox="1">
            <a:spLocks noGrp="1"/>
          </p:cNvSpPr>
          <p:nvPr>
            <p:ph type="title" idx="4294967295"/>
          </p:nvPr>
        </p:nvSpPr>
        <p:spPr>
          <a:xfrm>
            <a:off x="9005149" y="5701594"/>
            <a:ext cx="2927404" cy="48013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Roman Ephesus</a:t>
            </a:r>
          </a:p>
        </p:txBody>
      </p:sp>
      <p:grpSp>
        <p:nvGrpSpPr>
          <p:cNvPr id="4" name="Group 3" descr="See caption"/>
          <p:cNvGrpSpPr/>
          <p:nvPr/>
        </p:nvGrpSpPr>
        <p:grpSpPr>
          <a:xfrm>
            <a:off x="155299" y="676274"/>
            <a:ext cx="8572500" cy="5505451"/>
            <a:chOff x="1808163" y="676274"/>
            <a:chExt cx="8572500" cy="5505451"/>
          </a:xfrm>
        </p:grpSpPr>
        <p:pic>
          <p:nvPicPr>
            <p:cNvPr id="3074" name="Picture 2" descr="Ephesus from the 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8163" y="676274"/>
              <a:ext cx="8572500" cy="550545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a:spLocks noChangeAspect="1"/>
            </p:cNvSpPr>
            <p:nvPr/>
          </p:nvSpPr>
          <p:spPr>
            <a:xfrm>
              <a:off x="6935638" y="3562707"/>
              <a:ext cx="671099" cy="620449"/>
            </a:xfrm>
            <a:prstGeom prst="ellipse">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 name="TextBox 1"/>
            <p:cNvSpPr txBox="1"/>
            <p:nvPr/>
          </p:nvSpPr>
          <p:spPr>
            <a:xfrm>
              <a:off x="7606737" y="4072295"/>
              <a:ext cx="1090363" cy="535531"/>
            </a:xfrm>
            <a:prstGeom prst="rect">
              <a:avLst/>
            </a:prstGeom>
            <a:solidFill>
              <a:schemeClr val="bg1">
                <a:alpha val="82000"/>
              </a:schemeClr>
            </a:solidFill>
          </p:spPr>
          <p:txBody>
            <a:bodyPr wrap="none" rtlCol="0">
              <a:spAutoFit/>
            </a:bodyPr>
            <a:lstStyle/>
            <a:p>
              <a:pPr>
                <a:lnSpc>
                  <a:spcPct val="90000"/>
                </a:lnSpc>
              </a:pPr>
              <a:r>
                <a:rPr lang="en-US" sz="1600" dirty="0">
                  <a:solidFill>
                    <a:srgbClr val="FF0000"/>
                  </a:solidFill>
                </a:rPr>
                <a:t>Library of</a:t>
              </a:r>
              <a:br>
                <a:rPr lang="en-US" sz="1600" dirty="0">
                  <a:solidFill>
                    <a:srgbClr val="FF0000"/>
                  </a:solidFill>
                </a:rPr>
              </a:br>
              <a:r>
                <a:rPr lang="en-US" sz="1600" dirty="0" err="1">
                  <a:solidFill>
                    <a:srgbClr val="FF0000"/>
                  </a:solidFill>
                </a:rPr>
                <a:t>Celsus</a:t>
              </a:r>
              <a:endParaRPr lang="en-US" sz="1600" dirty="0">
                <a:solidFill>
                  <a:srgbClr val="FF0000"/>
                </a:solidFill>
              </a:endParaRPr>
            </a:p>
          </p:txBody>
        </p:sp>
        <p:sp>
          <p:nvSpPr>
            <p:cNvPr id="5" name="Oval 4"/>
            <p:cNvSpPr>
              <a:spLocks noChangeAspect="1"/>
            </p:cNvSpPr>
            <p:nvPr/>
          </p:nvSpPr>
          <p:spPr>
            <a:xfrm>
              <a:off x="2294627" y="2517588"/>
              <a:ext cx="671099" cy="620449"/>
            </a:xfrm>
            <a:prstGeom prst="ellipse">
              <a:avLst/>
            </a:prstGeom>
            <a:noFill/>
            <a:ln w="381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 name="TextBox 5"/>
            <p:cNvSpPr txBox="1"/>
            <p:nvPr/>
          </p:nvSpPr>
          <p:spPr>
            <a:xfrm>
              <a:off x="2965726" y="3027176"/>
              <a:ext cx="1217000" cy="313932"/>
            </a:xfrm>
            <a:prstGeom prst="rect">
              <a:avLst/>
            </a:prstGeom>
            <a:solidFill>
              <a:schemeClr val="bg1">
                <a:alpha val="82000"/>
              </a:schemeClr>
            </a:solidFill>
          </p:spPr>
          <p:txBody>
            <a:bodyPr wrap="none" rtlCol="0">
              <a:spAutoFit/>
            </a:bodyPr>
            <a:lstStyle/>
            <a:p>
              <a:pPr>
                <a:lnSpc>
                  <a:spcPct val="90000"/>
                </a:lnSpc>
              </a:pPr>
              <a:r>
                <a:rPr lang="en-US" sz="1600" dirty="0" err="1">
                  <a:solidFill>
                    <a:srgbClr val="FF0000"/>
                  </a:solidFill>
                </a:rPr>
                <a:t>Artemision</a:t>
              </a:r>
              <a:endParaRPr lang="en-US" sz="1600" dirty="0">
                <a:solidFill>
                  <a:srgbClr val="FF0000"/>
                </a:solidFill>
              </a:endParaRPr>
            </a:p>
          </p:txBody>
        </p:sp>
      </p:grpSp>
    </p:spTree>
    <p:extLst>
      <p:ext uri="{BB962C8B-B14F-4D97-AF65-F5344CB8AC3E}">
        <p14:creationId xmlns:p14="http://schemas.microsoft.com/office/powerpoint/2010/main" val="354982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See caption">
            <a:extLst>
              <a:ext uri="{FF2B5EF4-FFF2-40B4-BE49-F238E27FC236}">
                <a16:creationId xmlns:a16="http://schemas.microsoft.com/office/drawing/2014/main" id="{19B4F82B-E5D2-4709-B23D-189B91A49731}"/>
              </a:ext>
            </a:extLst>
          </p:cNvPr>
          <p:cNvGrpSpPr/>
          <p:nvPr/>
        </p:nvGrpSpPr>
        <p:grpSpPr>
          <a:xfrm>
            <a:off x="276045" y="533400"/>
            <a:ext cx="10847567" cy="5791200"/>
            <a:chOff x="276045" y="533400"/>
            <a:chExt cx="10847567" cy="579120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212" y="533400"/>
              <a:ext cx="10058400" cy="5791200"/>
            </a:xfrm>
            <a:prstGeom prst="rect">
              <a:avLst/>
            </a:prstGeom>
          </p:spPr>
        </p:pic>
        <p:sp>
          <p:nvSpPr>
            <p:cNvPr id="4" name="Oval 3"/>
            <p:cNvSpPr>
              <a:spLocks noChangeAspect="1"/>
            </p:cNvSpPr>
            <p:nvPr/>
          </p:nvSpPr>
          <p:spPr>
            <a:xfrm>
              <a:off x="4948918" y="4196037"/>
              <a:ext cx="1703612" cy="1575036"/>
            </a:xfrm>
            <a:prstGeom prst="ellipse">
              <a:avLst/>
            </a:prstGeom>
            <a:noFill/>
            <a:ln w="254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000"/>
            </a:p>
          </p:txBody>
        </p:sp>
        <p:cxnSp>
          <p:nvCxnSpPr>
            <p:cNvPr id="5" name="Straight Arrow Connector 4"/>
            <p:cNvCxnSpPr/>
            <p:nvPr/>
          </p:nvCxnSpPr>
          <p:spPr>
            <a:xfrm flipH="1">
              <a:off x="276045" y="1742536"/>
              <a:ext cx="2493034" cy="4226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79412" y="1293362"/>
              <a:ext cx="2393604" cy="369332"/>
            </a:xfrm>
            <a:prstGeom prst="rect">
              <a:avLst/>
            </a:prstGeom>
            <a:noFill/>
          </p:spPr>
          <p:txBody>
            <a:bodyPr wrap="none" rtlCol="0">
              <a:spAutoFit/>
            </a:bodyPr>
            <a:lstStyle/>
            <a:p>
              <a:pPr>
                <a:lnSpc>
                  <a:spcPct val="90000"/>
                </a:lnSpc>
              </a:pPr>
              <a:r>
                <a:rPr lang="en-US" sz="2000" dirty="0">
                  <a:solidFill>
                    <a:srgbClr val="FF0000"/>
                  </a:solidFill>
                </a:rPr>
                <a:t>Temple of Artemis</a:t>
              </a:r>
            </a:p>
          </p:txBody>
        </p:sp>
        <p:cxnSp>
          <p:nvCxnSpPr>
            <p:cNvPr id="7" name="Straight Arrow Connector 6"/>
            <p:cNvCxnSpPr/>
            <p:nvPr/>
          </p:nvCxnSpPr>
          <p:spPr>
            <a:xfrm flipH="1" flipV="1">
              <a:off x="7542212" y="3657601"/>
              <a:ext cx="685800" cy="169077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99412" y="5424518"/>
              <a:ext cx="1927131" cy="369332"/>
            </a:xfrm>
            <a:prstGeom prst="rect">
              <a:avLst/>
            </a:prstGeom>
            <a:noFill/>
          </p:spPr>
          <p:txBody>
            <a:bodyPr wrap="none" rtlCol="0">
              <a:spAutoFit/>
            </a:bodyPr>
            <a:lstStyle/>
            <a:p>
              <a:pPr>
                <a:lnSpc>
                  <a:spcPct val="90000"/>
                </a:lnSpc>
              </a:pPr>
              <a:r>
                <a:rPr lang="en-US" sz="2000" dirty="0">
                  <a:solidFill>
                    <a:srgbClr val="FF0000"/>
                  </a:solidFill>
                </a:rPr>
                <a:t>Curetes Street</a:t>
              </a:r>
            </a:p>
          </p:txBody>
        </p:sp>
        <p:cxnSp>
          <p:nvCxnSpPr>
            <p:cNvPr id="13" name="Straight Arrow Connector 12"/>
            <p:cNvCxnSpPr/>
            <p:nvPr/>
          </p:nvCxnSpPr>
          <p:spPr>
            <a:xfrm flipH="1" flipV="1">
              <a:off x="4113212" y="838200"/>
              <a:ext cx="1524000" cy="38100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41186" y="625834"/>
              <a:ext cx="862736" cy="369332"/>
            </a:xfrm>
            <a:prstGeom prst="rect">
              <a:avLst/>
            </a:prstGeom>
            <a:noFill/>
          </p:spPr>
          <p:txBody>
            <a:bodyPr wrap="none" rtlCol="0">
              <a:spAutoFit/>
            </a:bodyPr>
            <a:lstStyle/>
            <a:p>
              <a:pPr algn="r">
                <a:lnSpc>
                  <a:spcPct val="90000"/>
                </a:lnSpc>
              </a:pPr>
              <a:r>
                <a:rPr lang="en-US" sz="2000" dirty="0">
                  <a:solidFill>
                    <a:srgbClr val="FF0000"/>
                  </a:solidFill>
                </a:rPr>
                <a:t>North</a:t>
              </a:r>
            </a:p>
          </p:txBody>
        </p:sp>
      </p:grpSp>
      <p:sp>
        <p:nvSpPr>
          <p:cNvPr id="10" name="Title 3">
            <a:extLst>
              <a:ext uri="{FF2B5EF4-FFF2-40B4-BE49-F238E27FC236}">
                <a16:creationId xmlns:a16="http://schemas.microsoft.com/office/drawing/2014/main" id="{4BB56F4A-1B3E-40AE-893C-F85093BE9C87}"/>
              </a:ext>
            </a:extLst>
          </p:cNvPr>
          <p:cNvSpPr txBox="1">
            <a:spLocks noGrp="1"/>
          </p:cNvSpPr>
          <p:nvPr>
            <p:ph type="title" idx="4294967295"/>
          </p:nvPr>
        </p:nvSpPr>
        <p:spPr>
          <a:xfrm>
            <a:off x="6094412" y="5908608"/>
            <a:ext cx="5706809" cy="7571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0" i="0" u="none" strike="noStrike" kern="800" cap="none" spc="200" normalizeH="0" baseline="0" noProof="0" dirty="0">
                <a:ln>
                  <a:noFill/>
                </a:ln>
                <a:solidFill>
                  <a:schemeClr val="tx1"/>
                </a:solidFill>
                <a:effectLst/>
                <a:uLnTx/>
                <a:uFillTx/>
                <a:latin typeface="+mn-lt"/>
                <a:ea typeface="+mn-ea"/>
                <a:cs typeface="+mn-cs"/>
              </a:rPr>
              <a:t>Map, Roman Ephesus, Library of Celsus and vicinity</a:t>
            </a:r>
          </a:p>
        </p:txBody>
      </p:sp>
    </p:spTree>
    <p:extLst>
      <p:ext uri="{BB962C8B-B14F-4D97-AF65-F5344CB8AC3E}">
        <p14:creationId xmlns:p14="http://schemas.microsoft.com/office/powerpoint/2010/main" val="213689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e ca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 y="0"/>
            <a:ext cx="12184602" cy="6858000"/>
          </a:xfrm>
          <a:prstGeom prst="rect">
            <a:avLst/>
          </a:prstGeom>
        </p:spPr>
      </p:pic>
      <p:sp>
        <p:nvSpPr>
          <p:cNvPr id="4" name="Title 3"/>
          <p:cNvSpPr txBox="1">
            <a:spLocks noGrp="1"/>
          </p:cNvSpPr>
          <p:nvPr>
            <p:ph type="title" idx="4294967295"/>
          </p:nvPr>
        </p:nvSpPr>
        <p:spPr>
          <a:xfrm>
            <a:off x="6488916" y="328914"/>
            <a:ext cx="5176417" cy="867930"/>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mn-lt"/>
                <a:ea typeface="+mn-ea"/>
                <a:cs typeface="+mn-cs"/>
              </a:rPr>
              <a:t>Library of Celsus. Completed</a:t>
            </a:r>
            <a:br>
              <a:rPr kumimoji="0" lang="en-US" sz="2800" b="0" i="0" u="none" strike="noStrike" kern="1200" cap="none" spc="0" normalizeH="0" baseline="0" noProof="0" dirty="0">
                <a:ln>
                  <a:noFill/>
                </a:ln>
                <a:solidFill>
                  <a:schemeClr val="bg1"/>
                </a:solidFill>
                <a:effectLst/>
                <a:uLnTx/>
                <a:uFillTx/>
                <a:latin typeface="+mn-lt"/>
                <a:ea typeface="+mn-ea"/>
                <a:cs typeface="+mn-cs"/>
              </a:rPr>
            </a:br>
            <a:r>
              <a:rPr kumimoji="0" lang="en-US" sz="2800" b="0" i="0" u="none" strike="noStrike" kern="1200" cap="none" spc="0" normalizeH="0" baseline="0" noProof="0" dirty="0">
                <a:ln>
                  <a:noFill/>
                </a:ln>
                <a:solidFill>
                  <a:schemeClr val="bg1"/>
                </a:solidFill>
                <a:effectLst/>
                <a:uLnTx/>
                <a:uFillTx/>
                <a:latin typeface="+mn-lt"/>
                <a:ea typeface="+mn-ea"/>
                <a:cs typeface="+mn-cs"/>
              </a:rPr>
              <a:t>1</a:t>
            </a:r>
            <a:r>
              <a:rPr kumimoji="0" lang="en-US" sz="2800" b="0" i="0" u="none" strike="noStrike" kern="1200" cap="none" spc="0" normalizeH="0" baseline="30000" noProof="0" dirty="0">
                <a:ln>
                  <a:noFill/>
                </a:ln>
                <a:solidFill>
                  <a:schemeClr val="bg1"/>
                </a:solidFill>
                <a:effectLst/>
                <a:uLnTx/>
                <a:uFillTx/>
                <a:latin typeface="+mn-lt"/>
                <a:ea typeface="+mn-ea"/>
                <a:cs typeface="+mn-cs"/>
              </a:rPr>
              <a:t>st</a:t>
            </a:r>
            <a:r>
              <a:rPr kumimoji="0" lang="en-US" sz="2800" b="0" i="0" u="none" strike="noStrike" kern="1200" cap="none" spc="0" normalizeH="0" baseline="0" noProof="0" dirty="0">
                <a:ln>
                  <a:noFill/>
                </a:ln>
                <a:solidFill>
                  <a:schemeClr val="bg1"/>
                </a:solidFill>
                <a:effectLst/>
                <a:uLnTx/>
                <a:uFillTx/>
                <a:latin typeface="+mn-lt"/>
                <a:ea typeface="+mn-ea"/>
                <a:cs typeface="+mn-cs"/>
              </a:rPr>
              <a:t> half 2</a:t>
            </a:r>
            <a:r>
              <a:rPr kumimoji="0" lang="en-US" sz="2800" b="0" i="0" u="none" strike="noStrike" kern="1200" cap="none" spc="0" normalizeH="0" baseline="30000" noProof="0" dirty="0">
                <a:ln>
                  <a:noFill/>
                </a:ln>
                <a:solidFill>
                  <a:schemeClr val="bg1"/>
                </a:solidFill>
                <a:effectLst/>
                <a:uLnTx/>
                <a:uFillTx/>
                <a:latin typeface="+mn-lt"/>
                <a:ea typeface="+mn-ea"/>
                <a:cs typeface="+mn-cs"/>
              </a:rPr>
              <a:t>nd</a:t>
            </a:r>
            <a:r>
              <a:rPr kumimoji="0" lang="en-US" sz="2800" b="0" i="0" u="none" strike="noStrike" kern="1200" cap="none" spc="0" normalizeH="0" baseline="0" noProof="0" dirty="0">
                <a:ln>
                  <a:noFill/>
                </a:ln>
                <a:solidFill>
                  <a:schemeClr val="bg1"/>
                </a:solidFill>
                <a:effectLst/>
                <a:uLnTx/>
                <a:uFillTx/>
                <a:latin typeface="+mn-lt"/>
                <a:ea typeface="+mn-ea"/>
                <a:cs typeface="+mn-cs"/>
              </a:rPr>
              <a:t> cent. CE</a:t>
            </a:r>
          </a:p>
        </p:txBody>
      </p:sp>
    </p:spTree>
    <p:extLst>
      <p:ext uri="{BB962C8B-B14F-4D97-AF65-F5344CB8AC3E}">
        <p14:creationId xmlns:p14="http://schemas.microsoft.com/office/powerpoint/2010/main" val="245872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9244337" y="5734646"/>
            <a:ext cx="2887081"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Library of Celsus. 2016 virtual reconstruction, </a:t>
            </a:r>
            <a:r>
              <a:rPr kumimoji="0" lang="en-US" sz="2000" b="0" i="0" u="none" strike="noStrike" kern="1200" cap="none" spc="0" normalizeH="0" baseline="0" noProof="0" dirty="0" err="1">
                <a:ln>
                  <a:noFill/>
                </a:ln>
                <a:solidFill>
                  <a:schemeClr val="bg1"/>
                </a:solidFill>
                <a:effectLst/>
                <a:uLnTx/>
                <a:uFillTx/>
                <a:latin typeface="+mn-lt"/>
                <a:ea typeface="+mn-ea"/>
                <a:cs typeface="+mn-cs"/>
              </a:rPr>
              <a:t>Ádám</a:t>
            </a:r>
            <a:r>
              <a:rPr kumimoji="0" lang="en-US" sz="2000" b="0" i="0" u="none" strike="noStrike" kern="1200" cap="none" spc="0" normalizeH="0" baseline="0" noProof="0" dirty="0">
                <a:ln>
                  <a:noFill/>
                </a:ln>
                <a:solidFill>
                  <a:schemeClr val="bg1"/>
                </a:solidFill>
                <a:effectLst/>
                <a:uLnTx/>
                <a:uFillTx/>
                <a:latin typeface="+mn-lt"/>
                <a:ea typeface="+mn-ea"/>
                <a:cs typeface="+mn-cs"/>
              </a:rPr>
              <a:t> </a:t>
            </a:r>
            <a:r>
              <a:rPr kumimoji="0" lang="en-US" sz="2000" b="0" i="0" u="none" strike="noStrike" kern="1200" cap="none" spc="0" normalizeH="0" baseline="0" noProof="0" dirty="0" err="1">
                <a:ln>
                  <a:noFill/>
                </a:ln>
                <a:solidFill>
                  <a:schemeClr val="bg1"/>
                </a:solidFill>
                <a:effectLst/>
                <a:uLnTx/>
                <a:uFillTx/>
                <a:latin typeface="+mn-lt"/>
                <a:ea typeface="+mn-ea"/>
                <a:cs typeface="+mn-cs"/>
              </a:rPr>
              <a:t>Németh</a:t>
            </a:r>
            <a:endParaRPr kumimoji="0" lang="en-US" sz="2000" b="0" i="0" u="none" strike="noStrike" kern="1200" cap="none" spc="0" normalizeH="0" baseline="0" noProof="0" dirty="0">
              <a:ln>
                <a:noFill/>
              </a:ln>
              <a:solidFill>
                <a:schemeClr val="bg1"/>
              </a:solidFill>
              <a:effectLst/>
              <a:uLnTx/>
              <a:uFillTx/>
              <a:latin typeface="+mn-lt"/>
              <a:ea typeface="+mn-ea"/>
              <a:cs typeface="+mn-cs"/>
            </a:endParaRPr>
          </a:p>
        </p:txBody>
      </p:sp>
      <p:pic>
        <p:nvPicPr>
          <p:cNvPr id="4098" name="Picture 2" descr="See ca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1" y="200025"/>
            <a:ext cx="9144000" cy="6457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66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tle 3"/>
          <p:cNvSpPr txBox="1">
            <a:spLocks noGrp="1"/>
          </p:cNvSpPr>
          <p:nvPr>
            <p:ph type="title" idx="4294967295"/>
          </p:nvPr>
        </p:nvSpPr>
        <p:spPr>
          <a:xfrm>
            <a:off x="9257882" y="4924292"/>
            <a:ext cx="286570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mn-lt"/>
                <a:ea typeface="+mn-ea"/>
                <a:cs typeface="+mn-cs"/>
              </a:rPr>
              <a:t>2018 virtual reconstruction, </a:t>
            </a:r>
            <a:r>
              <a:rPr kumimoji="0" lang="en-US" sz="2000" b="0" i="0" u="none" strike="noStrike" kern="1200" cap="none" spc="0" normalizeH="0" baseline="0" noProof="0" dirty="0" err="1">
                <a:ln>
                  <a:noFill/>
                </a:ln>
                <a:solidFill>
                  <a:schemeClr val="bg1"/>
                </a:solidFill>
                <a:effectLst/>
                <a:uLnTx/>
                <a:uFillTx/>
                <a:latin typeface="+mn-lt"/>
                <a:ea typeface="+mn-ea"/>
                <a:cs typeface="+mn-cs"/>
              </a:rPr>
              <a:t>Ádám</a:t>
            </a:r>
            <a:r>
              <a:rPr kumimoji="0" lang="en-US" sz="2000" b="0" i="0" u="none" strike="noStrike" kern="1200" cap="none" spc="0" normalizeH="0" baseline="0" noProof="0" dirty="0">
                <a:ln>
                  <a:noFill/>
                </a:ln>
                <a:solidFill>
                  <a:schemeClr val="bg1"/>
                </a:solidFill>
                <a:effectLst/>
                <a:uLnTx/>
                <a:uFillTx/>
                <a:latin typeface="+mn-lt"/>
                <a:ea typeface="+mn-ea"/>
                <a:cs typeface="+mn-cs"/>
              </a:rPr>
              <a:t> </a:t>
            </a:r>
            <a:r>
              <a:rPr kumimoji="0" lang="en-US" sz="2000" b="0" i="0" u="none" strike="noStrike" kern="1200" cap="none" spc="0" normalizeH="0" baseline="0" noProof="0" dirty="0" err="1">
                <a:ln>
                  <a:noFill/>
                </a:ln>
                <a:solidFill>
                  <a:schemeClr val="bg1"/>
                </a:solidFill>
                <a:effectLst/>
                <a:uLnTx/>
                <a:uFillTx/>
                <a:latin typeface="+mn-lt"/>
                <a:ea typeface="+mn-ea"/>
                <a:cs typeface="+mn-cs"/>
              </a:rPr>
              <a:t>Németh</a:t>
            </a:r>
            <a:r>
              <a:rPr kumimoji="0" lang="en-US" sz="2000" b="0" i="0" u="none" strike="noStrike" kern="1200" cap="none" spc="0" normalizeH="0" baseline="0" noProof="0" dirty="0">
                <a:ln>
                  <a:noFill/>
                </a:ln>
                <a:solidFill>
                  <a:schemeClr val="bg1"/>
                </a:solidFill>
                <a:effectLst/>
                <a:uLnTx/>
                <a:uFillTx/>
                <a:latin typeface="+mn-lt"/>
                <a:ea typeface="+mn-ea"/>
                <a:cs typeface="+mn-cs"/>
              </a:rPr>
              <a:t> (new color scheme)</a:t>
            </a:r>
          </a:p>
        </p:txBody>
      </p:sp>
      <p:pic>
        <p:nvPicPr>
          <p:cNvPr id="1026" name="Picture 2" descr="See cap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 y="857249"/>
            <a:ext cx="9144000" cy="5143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77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a:xfrm>
            <a:off x="1217613" y="1828800"/>
            <a:ext cx="6519879" cy="4343400"/>
          </a:xfrm>
        </p:spPr>
        <p:txBody>
          <a:bodyPr>
            <a:normAutofit fontScale="92500" lnSpcReduction="10000"/>
          </a:bodyPr>
          <a:lstStyle/>
          <a:p>
            <a:r>
              <a:rPr lang="en-US" dirty="0"/>
              <a:t>Honoring</a:t>
            </a:r>
          </a:p>
          <a:p>
            <a:pPr lvl="1"/>
            <a:r>
              <a:rPr lang="en-US" dirty="0"/>
              <a:t>Tiberius Iulius </a:t>
            </a:r>
            <a:r>
              <a:rPr lang="en-US" dirty="0" err="1"/>
              <a:t>Celsus</a:t>
            </a:r>
            <a:r>
              <a:rPr lang="en-US" dirty="0"/>
              <a:t> </a:t>
            </a:r>
            <a:r>
              <a:rPr lang="en-US" dirty="0" err="1"/>
              <a:t>Polemaeanus</a:t>
            </a:r>
            <a:r>
              <a:rPr lang="en-US" dirty="0"/>
              <a:t>, general, senator, consul, and governor of Asia (died before 114 CE)</a:t>
            </a:r>
          </a:p>
          <a:p>
            <a:r>
              <a:rPr lang="en-US" dirty="0"/>
              <a:t>Commissioned by</a:t>
            </a:r>
          </a:p>
          <a:p>
            <a:pPr lvl="1"/>
            <a:r>
              <a:rPr lang="en-US" dirty="0"/>
              <a:t>Son Tiberius Julius Aquila, senator, consul AD 110</a:t>
            </a:r>
          </a:p>
          <a:p>
            <a:pPr lvl="1"/>
            <a:endParaRPr lang="en-US" dirty="0"/>
          </a:p>
        </p:txBody>
      </p:sp>
      <p:pic>
        <p:nvPicPr>
          <p:cNvPr id="5" name="Picture 4" descr="See ca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493" y="2059709"/>
            <a:ext cx="3240378" cy="3162609"/>
          </a:xfrm>
          <a:prstGeom prst="rect">
            <a:avLst/>
          </a:prstGeom>
        </p:spPr>
      </p:pic>
      <p:sp>
        <p:nvSpPr>
          <p:cNvPr id="6" name="TextBox 5"/>
          <p:cNvSpPr txBox="1"/>
          <p:nvPr/>
        </p:nvSpPr>
        <p:spPr>
          <a:xfrm>
            <a:off x="8274693" y="5238552"/>
            <a:ext cx="2165978" cy="369332"/>
          </a:xfrm>
          <a:prstGeom prst="rect">
            <a:avLst/>
          </a:prstGeom>
          <a:noFill/>
        </p:spPr>
        <p:txBody>
          <a:bodyPr wrap="none" rtlCol="0">
            <a:spAutoFit/>
          </a:bodyPr>
          <a:lstStyle/>
          <a:p>
            <a:pPr algn="ctr">
              <a:lnSpc>
                <a:spcPct val="90000"/>
              </a:lnSpc>
            </a:pPr>
            <a:r>
              <a:rPr lang="en-US" sz="2000" dirty="0"/>
              <a:t>Library of </a:t>
            </a:r>
            <a:r>
              <a:rPr lang="en-US" sz="2000" dirty="0" err="1"/>
              <a:t>Celsus</a:t>
            </a:r>
            <a:endParaRPr lang="en-US" sz="2000" dirty="0"/>
          </a:p>
        </p:txBody>
      </p:sp>
    </p:spTree>
    <p:extLst>
      <p:ext uri="{BB962C8B-B14F-4D97-AF65-F5344CB8AC3E}">
        <p14:creationId xmlns:p14="http://schemas.microsoft.com/office/powerpoint/2010/main" val="2356460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F9D921-FDBE-4057-BD08-207ACA44E6BE}"/>
              </a:ext>
            </a:extLst>
          </p:cNvPr>
          <p:cNvSpPr>
            <a:spLocks noGrp="1"/>
          </p:cNvSpPr>
          <p:nvPr>
            <p:ph type="title" idx="4294967295"/>
          </p:nvPr>
        </p:nvSpPr>
        <p:spPr>
          <a:xfrm>
            <a:off x="1217614" y="-1325562"/>
            <a:ext cx="9753600" cy="1325562"/>
          </a:xfrm>
        </p:spPr>
        <p:txBody>
          <a:bodyPr vert="horz" lIns="91440" tIns="45720" rIns="91440" bIns="45720" rtlCol="0" anchor="b">
            <a:normAutofit/>
          </a:bodyPr>
          <a:lstStyle/>
          <a:p>
            <a:r>
              <a:rPr lang="en-US" dirty="0"/>
              <a:t>Library of Celsus, facade, reconstruction 1</a:t>
            </a:r>
          </a:p>
        </p:txBody>
      </p:sp>
      <p:grpSp>
        <p:nvGrpSpPr>
          <p:cNvPr id="2" name="Group 1" descr="Library of Celsus, facade, reconstruction">
            <a:extLst>
              <a:ext uri="{FF2B5EF4-FFF2-40B4-BE49-F238E27FC236}">
                <a16:creationId xmlns:a16="http://schemas.microsoft.com/office/drawing/2014/main" id="{BAC3A24D-C594-404A-A97B-ACFB43DD78CA}"/>
              </a:ext>
            </a:extLst>
          </p:cNvPr>
          <p:cNvGrpSpPr/>
          <p:nvPr/>
        </p:nvGrpSpPr>
        <p:grpSpPr>
          <a:xfrm>
            <a:off x="76522" y="271399"/>
            <a:ext cx="11987321" cy="6457951"/>
            <a:chOff x="76522" y="271399"/>
            <a:chExt cx="11987321" cy="6457951"/>
          </a:xfrm>
        </p:grpSpPr>
        <p:pic>
          <p:nvPicPr>
            <p:cNvPr id="3074" name="Picture 2" descr="http://virtualreconstruction.com/wp/wp-content/uploads/2016/09/celsus_library_virtual_reconstr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271399"/>
              <a:ext cx="9144000" cy="645795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1217612" y="3992298"/>
              <a:ext cx="755707" cy="74618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785419" y="3549643"/>
              <a:ext cx="965329" cy="369332"/>
            </a:xfrm>
            <a:prstGeom prst="rect">
              <a:avLst/>
            </a:prstGeom>
            <a:noFill/>
          </p:spPr>
          <p:txBody>
            <a:bodyPr wrap="none" rtlCol="0">
              <a:spAutoFit/>
            </a:bodyPr>
            <a:lstStyle/>
            <a:p>
              <a:pPr algn="ctr">
                <a:lnSpc>
                  <a:spcPct val="90000"/>
                </a:lnSpc>
              </a:pPr>
              <a:r>
                <a:rPr lang="en-US" sz="2000" dirty="0" err="1">
                  <a:solidFill>
                    <a:srgbClr val="FF0000"/>
                  </a:solidFill>
                </a:rPr>
                <a:t>Celsus</a:t>
              </a:r>
              <a:endParaRPr lang="en-US" sz="2000" dirty="0">
                <a:solidFill>
                  <a:srgbClr val="FF0000"/>
                </a:solidFill>
              </a:endParaRPr>
            </a:p>
          </p:txBody>
        </p:sp>
        <p:cxnSp>
          <p:nvCxnSpPr>
            <p:cNvPr id="9" name="Straight Arrow Connector 8"/>
            <p:cNvCxnSpPr/>
            <p:nvPr/>
          </p:nvCxnSpPr>
          <p:spPr>
            <a:xfrm flipH="1">
              <a:off x="10222026" y="3904430"/>
              <a:ext cx="474429" cy="67015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777640" y="3535098"/>
              <a:ext cx="2286203" cy="369332"/>
            </a:xfrm>
            <a:prstGeom prst="rect">
              <a:avLst/>
            </a:prstGeom>
            <a:noFill/>
          </p:spPr>
          <p:txBody>
            <a:bodyPr wrap="square" rtlCol="0">
              <a:spAutoFit/>
            </a:bodyPr>
            <a:lstStyle/>
            <a:p>
              <a:pPr algn="ctr">
                <a:lnSpc>
                  <a:spcPct val="90000"/>
                </a:lnSpc>
              </a:pPr>
              <a:r>
                <a:rPr lang="en-US" sz="2000" dirty="0" err="1">
                  <a:solidFill>
                    <a:srgbClr val="FF0000"/>
                  </a:solidFill>
                </a:rPr>
                <a:t>Celsus</a:t>
              </a:r>
              <a:endParaRPr lang="en-US" sz="2000" dirty="0">
                <a:solidFill>
                  <a:srgbClr val="FF0000"/>
                </a:solidFill>
              </a:endParaRPr>
            </a:p>
          </p:txBody>
        </p:sp>
        <p:cxnSp>
          <p:nvCxnSpPr>
            <p:cNvPr id="14" name="Straight Arrow Connector 13"/>
            <p:cNvCxnSpPr/>
            <p:nvPr/>
          </p:nvCxnSpPr>
          <p:spPr>
            <a:xfrm flipH="1">
              <a:off x="10463843" y="5181826"/>
              <a:ext cx="560715" cy="4969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0311491" y="4738483"/>
              <a:ext cx="1412566" cy="369332"/>
            </a:xfrm>
            <a:prstGeom prst="rect">
              <a:avLst/>
            </a:prstGeom>
            <a:noFill/>
          </p:spPr>
          <p:txBody>
            <a:bodyPr wrap="square" rtlCol="0">
              <a:spAutoFit/>
            </a:bodyPr>
            <a:lstStyle/>
            <a:p>
              <a:pPr algn="ctr">
                <a:lnSpc>
                  <a:spcPct val="90000"/>
                </a:lnSpc>
              </a:pPr>
              <a:r>
                <a:rPr lang="en-US" sz="2000" dirty="0">
                  <a:solidFill>
                    <a:srgbClr val="FF0000"/>
                  </a:solidFill>
                </a:rPr>
                <a:t>Latin bio</a:t>
              </a:r>
            </a:p>
          </p:txBody>
        </p:sp>
        <p:cxnSp>
          <p:nvCxnSpPr>
            <p:cNvPr id="20" name="Straight Arrow Connector 19"/>
            <p:cNvCxnSpPr/>
            <p:nvPr/>
          </p:nvCxnSpPr>
          <p:spPr>
            <a:xfrm>
              <a:off x="1050581" y="5181826"/>
              <a:ext cx="597064" cy="4969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37513" y="4738483"/>
              <a:ext cx="1412566" cy="369332"/>
            </a:xfrm>
            <a:prstGeom prst="rect">
              <a:avLst/>
            </a:prstGeom>
            <a:noFill/>
          </p:spPr>
          <p:txBody>
            <a:bodyPr wrap="square" rtlCol="0">
              <a:spAutoFit/>
            </a:bodyPr>
            <a:lstStyle/>
            <a:p>
              <a:pPr algn="ctr">
                <a:lnSpc>
                  <a:spcPct val="90000"/>
                </a:lnSpc>
              </a:pPr>
              <a:r>
                <a:rPr lang="en-US" sz="2000" dirty="0">
                  <a:solidFill>
                    <a:srgbClr val="FF0000"/>
                  </a:solidFill>
                </a:rPr>
                <a:t>Greek bio</a:t>
              </a:r>
            </a:p>
          </p:txBody>
        </p:sp>
        <p:sp>
          <p:nvSpPr>
            <p:cNvPr id="23" name="TextBox 22"/>
            <p:cNvSpPr txBox="1"/>
            <p:nvPr/>
          </p:nvSpPr>
          <p:spPr>
            <a:xfrm>
              <a:off x="76522" y="1251576"/>
              <a:ext cx="2175487" cy="590931"/>
            </a:xfrm>
            <a:prstGeom prst="rect">
              <a:avLst/>
            </a:prstGeom>
            <a:noFill/>
          </p:spPr>
          <p:txBody>
            <a:bodyPr wrap="square" rtlCol="0">
              <a:spAutoFit/>
            </a:bodyPr>
            <a:lstStyle/>
            <a:p>
              <a:pPr algn="ctr">
                <a:lnSpc>
                  <a:spcPct val="90000"/>
                </a:lnSpc>
              </a:pPr>
              <a:r>
                <a:rPr lang="en-US" dirty="0">
                  <a:solidFill>
                    <a:srgbClr val="FF0000"/>
                  </a:solidFill>
                </a:rPr>
                <a:t>(Probably) male figures</a:t>
              </a:r>
            </a:p>
          </p:txBody>
        </p:sp>
        <p:cxnSp>
          <p:nvCxnSpPr>
            <p:cNvPr id="26" name="Straight Arrow Connector 25"/>
            <p:cNvCxnSpPr/>
            <p:nvPr/>
          </p:nvCxnSpPr>
          <p:spPr>
            <a:xfrm>
              <a:off x="1973319" y="2110937"/>
              <a:ext cx="638355" cy="13965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732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293651-8752-4ADE-ADEF-4D1B49B203F1}"/>
              </a:ext>
            </a:extLst>
          </p:cNvPr>
          <p:cNvSpPr>
            <a:spLocks noGrp="1"/>
          </p:cNvSpPr>
          <p:nvPr>
            <p:ph type="title" idx="4294967295"/>
          </p:nvPr>
        </p:nvSpPr>
        <p:spPr>
          <a:xfrm>
            <a:off x="1217614" y="-1325562"/>
            <a:ext cx="9753600" cy="1325562"/>
          </a:xfrm>
        </p:spPr>
        <p:txBody>
          <a:bodyPr vert="horz" lIns="91440" tIns="45720" rIns="91440" bIns="45720" rtlCol="0" anchor="b">
            <a:normAutofit/>
          </a:bodyPr>
          <a:lstStyle/>
          <a:p>
            <a:r>
              <a:rPr lang="en-US" dirty="0"/>
              <a:t>Library of Celsus, facade, reconstruction 2</a:t>
            </a:r>
            <a:endParaRPr lang="en-US" b="1" dirty="0"/>
          </a:p>
        </p:txBody>
      </p:sp>
      <p:grpSp>
        <p:nvGrpSpPr>
          <p:cNvPr id="3" name="Group 2" descr="Library of Celsus, facade, reconstruction">
            <a:extLst>
              <a:ext uri="{FF2B5EF4-FFF2-40B4-BE49-F238E27FC236}">
                <a16:creationId xmlns:a16="http://schemas.microsoft.com/office/drawing/2014/main" id="{2269E043-B94E-4740-8DE5-B69EA7017AC2}"/>
              </a:ext>
            </a:extLst>
          </p:cNvPr>
          <p:cNvGrpSpPr/>
          <p:nvPr/>
        </p:nvGrpSpPr>
        <p:grpSpPr>
          <a:xfrm>
            <a:off x="139460" y="278145"/>
            <a:ext cx="11909905" cy="6457951"/>
            <a:chOff x="139460" y="278145"/>
            <a:chExt cx="11909905" cy="6457951"/>
          </a:xfrm>
        </p:grpSpPr>
        <p:pic>
          <p:nvPicPr>
            <p:cNvPr id="3074" name="Picture 2" descr="http://virtualreconstruction.com/wp/wp-content/uploads/2016/09/celsus_library_virtual_reconstr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412" y="278145"/>
              <a:ext cx="9144000" cy="64579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9460" y="1433733"/>
              <a:ext cx="2302233" cy="1200329"/>
            </a:xfrm>
            <a:prstGeom prst="rect">
              <a:avLst/>
            </a:prstGeom>
            <a:noFill/>
            <a:ln>
              <a:solidFill>
                <a:srgbClr val="FF0000"/>
              </a:solidFill>
            </a:ln>
          </p:spPr>
          <p:txBody>
            <a:bodyPr wrap="square" rtlCol="0">
              <a:spAutoFit/>
            </a:bodyPr>
            <a:lstStyle/>
            <a:p>
              <a:pPr algn="ctr">
                <a:lnSpc>
                  <a:spcPct val="90000"/>
                </a:lnSpc>
              </a:pPr>
              <a:r>
                <a:rPr lang="en-US" sz="2000" dirty="0">
                  <a:solidFill>
                    <a:srgbClr val="FF0000"/>
                  </a:solidFill>
                </a:rPr>
                <a:t>Labeled personifications,</a:t>
              </a:r>
              <a:br>
                <a:rPr lang="en-US" sz="2000" dirty="0">
                  <a:solidFill>
                    <a:srgbClr val="FF0000"/>
                  </a:solidFill>
                </a:rPr>
              </a:br>
              <a:r>
                <a:rPr lang="en-US" sz="2000" dirty="0">
                  <a:solidFill>
                    <a:srgbClr val="FF0000"/>
                  </a:solidFill>
                </a:rPr>
                <a:t>Greek virtues (</a:t>
              </a:r>
              <a:r>
                <a:rPr lang="en-US" sz="2000" dirty="0" err="1">
                  <a:solidFill>
                    <a:srgbClr val="FF0000"/>
                  </a:solidFill>
                </a:rPr>
                <a:t>Celsus</a:t>
              </a:r>
              <a:r>
                <a:rPr lang="en-US" sz="2000" dirty="0">
                  <a:solidFill>
                    <a:srgbClr val="FF0000"/>
                  </a:solidFill>
                </a:rPr>
                <a:t>’)</a:t>
              </a:r>
            </a:p>
          </p:txBody>
        </p:sp>
        <p:sp>
          <p:nvSpPr>
            <p:cNvPr id="5" name="TextBox 4"/>
            <p:cNvSpPr txBox="1"/>
            <p:nvPr/>
          </p:nvSpPr>
          <p:spPr>
            <a:xfrm>
              <a:off x="378091" y="3908782"/>
              <a:ext cx="1843774" cy="341632"/>
            </a:xfrm>
            <a:prstGeom prst="rect">
              <a:avLst/>
            </a:prstGeom>
            <a:noFill/>
          </p:spPr>
          <p:txBody>
            <a:bodyPr wrap="none" rtlCol="0">
              <a:spAutoFit/>
            </a:bodyPr>
            <a:lstStyle/>
            <a:p>
              <a:pPr algn="ctr">
                <a:lnSpc>
                  <a:spcPct val="90000"/>
                </a:lnSpc>
              </a:pPr>
              <a:r>
                <a:rPr lang="en-US" dirty="0">
                  <a:solidFill>
                    <a:srgbClr val="FF0000"/>
                  </a:solidFill>
                </a:rPr>
                <a:t>Wisdom, Virtue</a:t>
              </a:r>
            </a:p>
          </p:txBody>
        </p:sp>
        <p:cxnSp>
          <p:nvCxnSpPr>
            <p:cNvPr id="7" name="Straight Arrow Connector 6"/>
            <p:cNvCxnSpPr>
              <a:stCxn id="5" idx="2"/>
            </p:cNvCxnSpPr>
            <p:nvPr/>
          </p:nvCxnSpPr>
          <p:spPr>
            <a:xfrm>
              <a:off x="1299978" y="4250414"/>
              <a:ext cx="1220843" cy="28312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9607671" y="3767222"/>
              <a:ext cx="2441694" cy="590931"/>
            </a:xfrm>
            <a:prstGeom prst="rect">
              <a:avLst/>
            </a:prstGeom>
            <a:noFill/>
          </p:spPr>
          <p:txBody>
            <a:bodyPr wrap="square" rtlCol="0">
              <a:spAutoFit/>
            </a:bodyPr>
            <a:lstStyle/>
            <a:p>
              <a:pPr algn="ctr">
                <a:lnSpc>
                  <a:spcPct val="90000"/>
                </a:lnSpc>
              </a:pPr>
              <a:r>
                <a:rPr lang="en-US" dirty="0">
                  <a:solidFill>
                    <a:srgbClr val="FF0000"/>
                  </a:solidFill>
                </a:rPr>
                <a:t>Knowledge, Intelligence</a:t>
              </a:r>
            </a:p>
          </p:txBody>
        </p:sp>
        <p:cxnSp>
          <p:nvCxnSpPr>
            <p:cNvPr id="17" name="Straight Arrow Connector 16"/>
            <p:cNvCxnSpPr>
              <a:stCxn id="16" idx="2"/>
            </p:cNvCxnSpPr>
            <p:nvPr/>
          </p:nvCxnSpPr>
          <p:spPr>
            <a:xfrm flipH="1">
              <a:off x="9706708" y="4358153"/>
              <a:ext cx="1121810" cy="25597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p:cNvSpPr>
              <a:spLocks noChangeAspect="1"/>
            </p:cNvSpPr>
            <p:nvPr/>
          </p:nvSpPr>
          <p:spPr>
            <a:xfrm>
              <a:off x="2924908" y="4614130"/>
              <a:ext cx="914400" cy="914400"/>
            </a:xfrm>
            <a:prstGeom prst="ellipse">
              <a:avLst/>
            </a:prstGeom>
            <a:noFill/>
            <a:ln w="508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2" name="Oval 21"/>
            <p:cNvSpPr>
              <a:spLocks noChangeAspect="1"/>
            </p:cNvSpPr>
            <p:nvPr/>
          </p:nvSpPr>
          <p:spPr>
            <a:xfrm>
              <a:off x="4636726" y="4614130"/>
              <a:ext cx="914400" cy="914400"/>
            </a:xfrm>
            <a:prstGeom prst="ellipse">
              <a:avLst/>
            </a:prstGeom>
            <a:noFill/>
            <a:ln w="508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5" name="Oval 24"/>
            <p:cNvSpPr>
              <a:spLocks noChangeAspect="1"/>
            </p:cNvSpPr>
            <p:nvPr/>
          </p:nvSpPr>
          <p:spPr>
            <a:xfrm>
              <a:off x="6476878" y="4614130"/>
              <a:ext cx="914400" cy="914400"/>
            </a:xfrm>
            <a:prstGeom prst="ellipse">
              <a:avLst/>
            </a:prstGeom>
            <a:noFill/>
            <a:ln w="508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0" name="Oval 29"/>
            <p:cNvSpPr>
              <a:spLocks noChangeAspect="1"/>
            </p:cNvSpPr>
            <p:nvPr/>
          </p:nvSpPr>
          <p:spPr>
            <a:xfrm>
              <a:off x="8203101" y="4614130"/>
              <a:ext cx="914400" cy="914400"/>
            </a:xfrm>
            <a:prstGeom prst="ellipse">
              <a:avLst/>
            </a:prstGeom>
            <a:noFill/>
            <a:ln w="50800">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13868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E7D52-8E85-4B5B-8B23-A365EBC773B0}"/>
              </a:ext>
            </a:extLst>
          </p:cNvPr>
          <p:cNvSpPr>
            <a:spLocks noGrp="1"/>
          </p:cNvSpPr>
          <p:nvPr>
            <p:ph type="title"/>
          </p:nvPr>
        </p:nvSpPr>
        <p:spPr/>
        <p:txBody>
          <a:bodyPr/>
          <a:lstStyle/>
          <a:p>
            <a:r>
              <a:rPr kumimoji="0" lang="en-US" sz="4400" b="0" i="0" u="none" strike="noStrike" kern="800" cap="none" spc="0" normalizeH="0" baseline="0" noProof="0" dirty="0" err="1">
                <a:ln>
                  <a:noFill/>
                </a:ln>
                <a:solidFill>
                  <a:schemeClr val="tx1"/>
                </a:solidFill>
                <a:effectLst/>
                <a:uLnTx/>
                <a:uFillTx/>
                <a:latin typeface="+mn-lt"/>
                <a:ea typeface="+mn-ea"/>
                <a:cs typeface="+mn-cs"/>
              </a:rPr>
              <a:t>Euarestos</a:t>
            </a:r>
            <a:r>
              <a:rPr kumimoji="0" lang="en-US" sz="4400" b="0" i="0" u="none" strike="noStrike" kern="800" cap="none" spc="0" normalizeH="0" baseline="0" noProof="0" dirty="0">
                <a:ln>
                  <a:noFill/>
                </a:ln>
                <a:solidFill>
                  <a:schemeClr val="tx1"/>
                </a:solidFill>
                <a:effectLst/>
                <a:uLnTx/>
                <a:uFillTx/>
                <a:latin typeface="+mn-lt"/>
                <a:ea typeface="+mn-ea"/>
                <a:cs typeface="+mn-cs"/>
              </a:rPr>
              <a:t> Inscription </a:t>
            </a:r>
            <a:r>
              <a:rPr kumimoji="0" lang="en-US" sz="3600" b="0" i="0" u="none" strike="noStrike" kern="800" cap="none" spc="0" normalizeH="0" baseline="0" noProof="0" dirty="0">
                <a:ln>
                  <a:noFill/>
                </a:ln>
                <a:solidFill>
                  <a:schemeClr val="tx1"/>
                </a:solidFill>
                <a:effectLst/>
                <a:uLnTx/>
                <a:uFillTx/>
                <a:latin typeface="+mn-lt"/>
                <a:ea typeface="+mn-ea"/>
                <a:cs typeface="+mn-cs"/>
              </a:rPr>
              <a:t>(van Nijf 2004)</a:t>
            </a:r>
            <a:endParaRPr lang="en-US" dirty="0"/>
          </a:p>
        </p:txBody>
      </p:sp>
      <p:sp>
        <p:nvSpPr>
          <p:cNvPr id="3" name="Content Placeholder 2">
            <a:extLst>
              <a:ext uri="{FF2B5EF4-FFF2-40B4-BE49-F238E27FC236}">
                <a16:creationId xmlns:a16="http://schemas.microsoft.com/office/drawing/2014/main" id="{C5AF02C9-DE92-430F-9914-5DEE7071F9F1}"/>
              </a:ext>
            </a:extLst>
          </p:cNvPr>
          <p:cNvSpPr>
            <a:spLocks noGrp="1"/>
          </p:cNvSpPr>
          <p:nvPr>
            <p:ph idx="1"/>
          </p:nvPr>
        </p:nvSpPr>
        <p:spPr/>
        <p:txBody>
          <a:bodyPr>
            <a:normAutofit lnSpcReduction="10000"/>
          </a:bodyPr>
          <a:lstStyle/>
          <a:p>
            <a:pPr marL="45720" indent="0">
              <a:buNone/>
            </a:pPr>
            <a:r>
              <a:rPr lang="en-US" dirty="0"/>
              <a:t>“... I pray to the immortals that my children, my city and my country will always celebrate these festivals, unharmed.... Many have put up fair prizes for cities, after they were dead, but, in his own life, no mortal man. I alone dared do this.... So, abating your criticism, all those who have dread Envy, look upon my statue with emulous eyes”</a:t>
            </a:r>
          </a:p>
        </p:txBody>
      </p:sp>
    </p:spTree>
    <p:extLst>
      <p:ext uri="{BB962C8B-B14F-4D97-AF65-F5344CB8AC3E}">
        <p14:creationId xmlns:p14="http://schemas.microsoft.com/office/powerpoint/2010/main" val="1567266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1EA31E54-FBFA-496F-8486-D65F9740B4BC}"/>
              </a:ext>
            </a:extLst>
          </p:cNvPr>
          <p:cNvSpPr txBox="1">
            <a:spLocks noGrp="1"/>
          </p:cNvSpPr>
          <p:nvPr>
            <p:ph type="title" idx="4294967295"/>
          </p:nvPr>
        </p:nvSpPr>
        <p:spPr>
          <a:xfrm>
            <a:off x="798844" y="5528791"/>
            <a:ext cx="5305529" cy="8679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cap="none" baseline="0">
                <a:solidFill>
                  <a:schemeClr val="tx1">
                    <a:lumMod val="50000"/>
                  </a:schemeClr>
                </a:solidFill>
                <a:latin typeface="+mj-lt"/>
                <a:ea typeface="+mj-ea"/>
                <a:cs typeface="+mj-cs"/>
              </a:defRPr>
            </a:lvl1p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2800" b="0" i="1" u="none" strike="noStrike" kern="800" cap="none" spc="200" normalizeH="0" baseline="0" noProof="0" dirty="0">
                <a:ln>
                  <a:noFill/>
                </a:ln>
                <a:solidFill>
                  <a:schemeClr val="bg1"/>
                </a:solidFill>
                <a:effectLst/>
                <a:uLnTx/>
                <a:uFillTx/>
                <a:latin typeface="+mn-lt"/>
                <a:ea typeface="+mn-ea"/>
                <a:cs typeface="+mn-cs"/>
              </a:rPr>
              <a:t>Aretē </a:t>
            </a:r>
            <a:r>
              <a:rPr kumimoji="0" lang="en-US" sz="2800" b="0" i="1" u="none" strike="noStrike" kern="800" cap="none" spc="200" normalizeH="0" baseline="0" noProof="0" dirty="0" err="1">
                <a:ln>
                  <a:noFill/>
                </a:ln>
                <a:solidFill>
                  <a:schemeClr val="bg1"/>
                </a:solidFill>
                <a:effectLst/>
                <a:uLnTx/>
                <a:uFillTx/>
                <a:latin typeface="+mn-lt"/>
                <a:ea typeface="+mn-ea"/>
                <a:cs typeface="+mn-cs"/>
              </a:rPr>
              <a:t>Kelsou</a:t>
            </a:r>
            <a:r>
              <a:rPr kumimoji="0" lang="en-US" sz="2800" b="0" i="1" u="none" strike="noStrike" kern="800" cap="none" spc="200" normalizeH="0" baseline="0" noProof="0" dirty="0">
                <a:ln>
                  <a:noFill/>
                </a:ln>
                <a:solidFill>
                  <a:schemeClr val="bg1"/>
                </a:solidFill>
                <a:effectLst/>
                <a:uLnTx/>
                <a:uFillTx/>
                <a:latin typeface="+mn-lt"/>
                <a:ea typeface="+mn-ea"/>
                <a:cs typeface="+mn-cs"/>
              </a:rPr>
              <a:t>,</a:t>
            </a:r>
            <a:r>
              <a:rPr kumimoji="0" lang="en-US" sz="2800" b="0" i="0" u="none" strike="noStrike" kern="800" cap="none" spc="200" normalizeH="0" baseline="0" noProof="0" dirty="0">
                <a:ln>
                  <a:noFill/>
                </a:ln>
                <a:solidFill>
                  <a:schemeClr val="bg1"/>
                </a:solidFill>
                <a:effectLst/>
                <a:uLnTx/>
                <a:uFillTx/>
                <a:latin typeface="+mn-lt"/>
                <a:ea typeface="+mn-ea"/>
                <a:cs typeface="+mn-cs"/>
              </a:rPr>
              <a:t> “The Virtue of Celsus”</a:t>
            </a:r>
          </a:p>
        </p:txBody>
      </p:sp>
      <p:pic>
        <p:nvPicPr>
          <p:cNvPr id="8" name="Picture 7" descr="See caption">
            <a:extLst>
              <a:ext uri="{FF2B5EF4-FFF2-40B4-BE49-F238E27FC236}">
                <a16:creationId xmlns:a16="http://schemas.microsoft.com/office/drawing/2014/main" id="{571D184E-95B3-4E34-B578-E7B27E3166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9732" y="0"/>
            <a:ext cx="3428024" cy="6858000"/>
          </a:xfrm>
          <a:prstGeom prst="rect">
            <a:avLst/>
          </a:prstGeom>
        </p:spPr>
      </p:pic>
    </p:spTree>
    <p:extLst>
      <p:ext uri="{BB962C8B-B14F-4D97-AF65-F5344CB8AC3E}">
        <p14:creationId xmlns:p14="http://schemas.microsoft.com/office/powerpoint/2010/main" val="404701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txBox="1">
            <a:spLocks noGrp="1"/>
          </p:cNvSpPr>
          <p:nvPr>
            <p:ph type="title" idx="4294967295"/>
          </p:nvPr>
        </p:nvSpPr>
        <p:spPr>
          <a:xfrm>
            <a:off x="501593" y="292258"/>
            <a:ext cx="2291919" cy="867930"/>
          </a:xfrm>
          <a:prstGeom prst="rect">
            <a:avLst/>
          </a:prstGeom>
          <a:noFill/>
          <a:ln>
            <a:solidFill>
              <a:srgbClr val="FF0000"/>
            </a:solid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mn-lt"/>
                <a:ea typeface="+mn-ea"/>
                <a:cs typeface="+mn-cs"/>
              </a:rPr>
              <a:t>Library, interior plan</a:t>
            </a:r>
          </a:p>
        </p:txBody>
      </p:sp>
      <p:grpSp>
        <p:nvGrpSpPr>
          <p:cNvPr id="5" name="Group 4" descr="See caption">
            <a:extLst>
              <a:ext uri="{FF2B5EF4-FFF2-40B4-BE49-F238E27FC236}">
                <a16:creationId xmlns:a16="http://schemas.microsoft.com/office/drawing/2014/main" id="{7CF64796-EF53-4343-A0DD-8CE78BDC9017}"/>
              </a:ext>
            </a:extLst>
          </p:cNvPr>
          <p:cNvGrpSpPr/>
          <p:nvPr/>
        </p:nvGrpSpPr>
        <p:grpSpPr>
          <a:xfrm>
            <a:off x="74612" y="467426"/>
            <a:ext cx="11941844" cy="6161974"/>
            <a:chOff x="74612" y="467426"/>
            <a:chExt cx="11941844" cy="6161974"/>
          </a:xfrm>
        </p:grpSpPr>
        <p:pic>
          <p:nvPicPr>
            <p:cNvPr id="3" name="Picture 2"/>
            <p:cNvPicPr>
              <a:picLocks noChangeAspect="1"/>
            </p:cNvPicPr>
            <p:nvPr/>
          </p:nvPicPr>
          <p:blipFill rotWithShape="1">
            <a:blip r:embed="rId3"/>
            <a:srcRect l="21453" t="7708" r="23006" b="4784"/>
            <a:stretch/>
          </p:blipFill>
          <p:spPr>
            <a:xfrm>
              <a:off x="74612" y="1524000"/>
              <a:ext cx="5285401" cy="4684218"/>
            </a:xfrm>
            <a:prstGeom prst="rect">
              <a:avLst/>
            </a:prstGeom>
          </p:spPr>
        </p:pic>
        <p:sp>
          <p:nvSpPr>
            <p:cNvPr id="4" name="TextBox 3"/>
            <p:cNvSpPr txBox="1"/>
            <p:nvPr/>
          </p:nvSpPr>
          <p:spPr>
            <a:xfrm>
              <a:off x="3218561" y="467426"/>
              <a:ext cx="2984202" cy="587905"/>
            </a:xfrm>
            <a:prstGeom prst="rect">
              <a:avLst/>
            </a:prstGeom>
            <a:noFill/>
          </p:spPr>
          <p:txBody>
            <a:bodyPr wrap="square" rtlCol="0">
              <a:spAutoFit/>
            </a:bodyPr>
            <a:lstStyle/>
            <a:p>
              <a:pPr algn="ctr">
                <a:lnSpc>
                  <a:spcPct val="90000"/>
                </a:lnSpc>
              </a:pPr>
              <a:r>
                <a:rPr lang="en-US" dirty="0">
                  <a:solidFill>
                    <a:srgbClr val="FF0000"/>
                  </a:solidFill>
                </a:rPr>
                <a:t>Statue (Athena? Apollo? Emperor?)</a:t>
              </a:r>
            </a:p>
          </p:txBody>
        </p:sp>
        <p:cxnSp>
          <p:nvCxnSpPr>
            <p:cNvPr id="9" name="Straight Arrow Connector 8"/>
            <p:cNvCxnSpPr/>
            <p:nvPr/>
          </p:nvCxnSpPr>
          <p:spPr>
            <a:xfrm flipH="1">
              <a:off x="2498364" y="1160188"/>
              <a:ext cx="1081448" cy="973412"/>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https://books.openedition.org/ifeagd/docannexe/image/2447/img-7-small70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812" y="533400"/>
              <a:ext cx="5388644" cy="4395595"/>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Arrow Connector 15"/>
            <p:cNvCxnSpPr/>
            <p:nvPr/>
          </p:nvCxnSpPr>
          <p:spPr>
            <a:xfrm>
              <a:off x="5360013" y="1121305"/>
              <a:ext cx="2111124" cy="2307695"/>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363834" y="5638800"/>
              <a:ext cx="1863011" cy="341632"/>
            </a:xfrm>
            <a:prstGeom prst="rect">
              <a:avLst/>
            </a:prstGeom>
            <a:noFill/>
          </p:spPr>
          <p:txBody>
            <a:bodyPr wrap="none" rtlCol="0">
              <a:spAutoFit/>
            </a:bodyPr>
            <a:lstStyle/>
            <a:p>
              <a:pPr algn="ctr">
                <a:lnSpc>
                  <a:spcPct val="90000"/>
                </a:lnSpc>
              </a:pPr>
              <a:r>
                <a:rPr lang="en-US" dirty="0">
                  <a:solidFill>
                    <a:srgbClr val="FF0000"/>
                  </a:solidFill>
                </a:rPr>
                <a:t>Tomb of </a:t>
              </a:r>
              <a:r>
                <a:rPr lang="en-US" dirty="0" err="1">
                  <a:solidFill>
                    <a:srgbClr val="FF0000"/>
                  </a:solidFill>
                </a:rPr>
                <a:t>Celsus</a:t>
              </a:r>
              <a:endParaRPr lang="en-US" dirty="0">
                <a:solidFill>
                  <a:srgbClr val="FF0000"/>
                </a:solidFill>
              </a:endParaRPr>
            </a:p>
          </p:txBody>
        </p:sp>
        <p:cxnSp>
          <p:nvCxnSpPr>
            <p:cNvPr id="19" name="Straight Arrow Connector 18"/>
            <p:cNvCxnSpPr/>
            <p:nvPr/>
          </p:nvCxnSpPr>
          <p:spPr>
            <a:xfrm flipV="1">
              <a:off x="7237412" y="4928995"/>
              <a:ext cx="57927" cy="63360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8" name="Picture 4" descr="https://www.ancientpages.com/wp-content/uploads/2018/11/sarcophephesus1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66212" y="5105400"/>
              <a:ext cx="1808135" cy="1524000"/>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22"/>
            <p:cNvCxnSpPr/>
            <p:nvPr/>
          </p:nvCxnSpPr>
          <p:spPr>
            <a:xfrm>
              <a:off x="8259738" y="5879404"/>
              <a:ext cx="576707"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76180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E8D53C3-EF89-451B-A775-137B9786372C}"/>
              </a:ext>
            </a:extLst>
          </p:cNvPr>
          <p:cNvSpPr txBox="1">
            <a:spLocks noGrp="1"/>
          </p:cNvSpPr>
          <p:nvPr>
            <p:ph type="title" idx="4294967295"/>
          </p:nvPr>
        </p:nvSpPr>
        <p:spPr>
          <a:xfrm>
            <a:off x="370729" y="631627"/>
            <a:ext cx="11447366" cy="646331"/>
          </a:xfrm>
          <a:prstGeom prst="rect">
            <a:avLst/>
          </a:prstGeom>
          <a:noFill/>
          <a:ln>
            <a:noFill/>
            <a:prstDash/>
          </a:ln>
          <a:effectLst/>
        </p:spPr>
        <p:txBody>
          <a:bodyPr rot="0" spcFirstLastPara="0" vertOverflow="overflow" horzOverflow="overflow" vert="horz" wrap="none" lIns="91440" tIns="45720" rIns="91440" bIns="45720" numCol="1" spcCol="0" rtlCol="0" fromWordArt="0" anchor="b" anchorCtr="0" forceAA="0" compatLnSpc="1">
            <a:prstTxWarp prst="textNoShape">
              <a:avLst/>
            </a:prstTxWarp>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0" i="1" u="none" strike="noStrike" kern="1200" cap="none" spc="0" normalizeH="0" baseline="0" noProof="1">
                <a:ln>
                  <a:noFill/>
                </a:ln>
                <a:solidFill>
                  <a:schemeClr val="tx1"/>
                </a:solidFill>
                <a:effectLst/>
                <a:uLnTx/>
                <a:uFillTx/>
                <a:latin typeface="+mn-lt"/>
                <a:ea typeface="+mn-ea"/>
                <a:cs typeface="+mn-cs"/>
              </a:rPr>
              <a:t>phthonōn ragētō</a:t>
            </a:r>
            <a:r>
              <a:rPr kumimoji="0" lang="en-US" sz="4000" b="0" i="0" u="none" strike="noStrike" kern="1200" cap="none" spc="0" normalizeH="0" baseline="0" noProof="1">
                <a:ln>
                  <a:noFill/>
                </a:ln>
                <a:solidFill>
                  <a:schemeClr val="tx1"/>
                </a:solidFill>
                <a:effectLst/>
                <a:uLnTx/>
                <a:uFillTx/>
                <a:latin typeface="+mn-lt"/>
                <a:ea typeface="+mn-ea"/>
                <a:cs typeface="+mn-cs"/>
              </a:rPr>
              <a:t>, “Let him who envies burst!”</a:t>
            </a:r>
            <a:endParaRPr kumimoji="0" lang="en-US" sz="4000" b="0" i="1" u="none" strike="noStrike" kern="1200" cap="none" spc="0" normalizeH="0" baseline="0" noProof="1">
              <a:ln>
                <a:noFill/>
              </a:ln>
              <a:solidFill>
                <a:schemeClr val="tx1"/>
              </a:solidFill>
              <a:effectLst/>
              <a:uLnTx/>
              <a:uFillTx/>
              <a:latin typeface="+mn-lt"/>
              <a:ea typeface="+mn-ea"/>
              <a:cs typeface="+mn-cs"/>
            </a:endParaRPr>
          </a:p>
        </p:txBody>
      </p:sp>
      <p:sp>
        <p:nvSpPr>
          <p:cNvPr id="5" name="TextBox 4">
            <a:extLst>
              <a:ext uri="{FF2B5EF4-FFF2-40B4-BE49-F238E27FC236}">
                <a16:creationId xmlns:a16="http://schemas.microsoft.com/office/drawing/2014/main" id="{86D3B25D-28CC-462D-80AC-EB6EED964FAB}"/>
              </a:ext>
            </a:extLst>
          </p:cNvPr>
          <p:cNvSpPr txBox="1"/>
          <p:nvPr/>
        </p:nvSpPr>
        <p:spPr>
          <a:xfrm>
            <a:off x="481318" y="5388929"/>
            <a:ext cx="11226188" cy="1089529"/>
          </a:xfrm>
          <a:prstGeom prst="rect">
            <a:avLst/>
          </a:prstGeom>
          <a:noFill/>
        </p:spPr>
        <p:txBody>
          <a:bodyPr wrap="square" rtlCol="0" anchor="b" anchorCtr="0">
            <a:spAutoFit/>
          </a:bodyPr>
          <a:lstStyle/>
          <a:p>
            <a:pPr algn="ctr">
              <a:lnSpc>
                <a:spcPct val="90000"/>
              </a:lnSpc>
            </a:pPr>
            <a:r>
              <a:rPr lang="en-US" kern="800" spc="200" dirty="0"/>
              <a:t>“In an inscription from </a:t>
            </a:r>
            <a:r>
              <a:rPr lang="en-US" kern="800" spc="200" dirty="0" err="1"/>
              <a:t>Breiké</a:t>
            </a:r>
            <a:r>
              <a:rPr lang="en-US" kern="800" spc="200" dirty="0"/>
              <a:t> (Syria), commemorating the building of the courtyard of a temple, the wish is expressed that the one who feels </a:t>
            </a:r>
            <a:r>
              <a:rPr lang="en-US" i="1" kern="800" spc="200" dirty="0"/>
              <a:t>phthonos</a:t>
            </a:r>
            <a:r>
              <a:rPr lang="en-US" kern="800" spc="200" dirty="0"/>
              <a:t> may burst.” (Dunbabin </a:t>
            </a:r>
            <a:r>
              <a:rPr lang="en-US" i="1" kern="800" spc="200" dirty="0" err="1"/>
              <a:t>Invida</a:t>
            </a:r>
            <a:r>
              <a:rPr lang="en-US" kern="800" spc="200" dirty="0"/>
              <a:t> 1983 p. 13 on cf. Waddington </a:t>
            </a:r>
            <a:r>
              <a:rPr lang="fr-FR" kern="800" spc="200" dirty="0"/>
              <a:t>Inscriptions grecques et latines</a:t>
            </a:r>
            <a:r>
              <a:rPr lang="en-US" kern="800" spc="200" dirty="0"/>
              <a:t> 1870 #2415)</a:t>
            </a:r>
          </a:p>
        </p:txBody>
      </p:sp>
      <p:grpSp>
        <p:nvGrpSpPr>
          <p:cNvPr id="11" name="Group 10" descr="See caption">
            <a:extLst>
              <a:ext uri="{FF2B5EF4-FFF2-40B4-BE49-F238E27FC236}">
                <a16:creationId xmlns:a16="http://schemas.microsoft.com/office/drawing/2014/main" id="{AC6FADB5-3F0D-4CCC-BD5A-C27B17556DC0}"/>
              </a:ext>
            </a:extLst>
          </p:cNvPr>
          <p:cNvGrpSpPr/>
          <p:nvPr/>
        </p:nvGrpSpPr>
        <p:grpSpPr>
          <a:xfrm>
            <a:off x="2596557" y="1809810"/>
            <a:ext cx="6995710" cy="3336216"/>
            <a:chOff x="2596557" y="1809810"/>
            <a:chExt cx="6995710" cy="3336216"/>
          </a:xfrm>
        </p:grpSpPr>
        <p:pic>
          <p:nvPicPr>
            <p:cNvPr id="7" name="Picture 6" descr="See caption">
              <a:extLst>
                <a:ext uri="{FF2B5EF4-FFF2-40B4-BE49-F238E27FC236}">
                  <a16:creationId xmlns:a16="http://schemas.microsoft.com/office/drawing/2014/main" id="{6AC0067F-DCA3-496D-9B98-EFDB367728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6557" y="1809810"/>
              <a:ext cx="6995710" cy="3336216"/>
            </a:xfrm>
            <a:prstGeom prst="rect">
              <a:avLst/>
            </a:prstGeom>
          </p:spPr>
        </p:pic>
        <p:cxnSp>
          <p:nvCxnSpPr>
            <p:cNvPr id="10" name="Straight Connector 9">
              <a:extLst>
                <a:ext uri="{FF2B5EF4-FFF2-40B4-BE49-F238E27FC236}">
                  <a16:creationId xmlns:a16="http://schemas.microsoft.com/office/drawing/2014/main" id="{1EF2033B-2D07-4D50-9C4F-1F1831E0C085}"/>
                </a:ext>
              </a:extLst>
            </p:cNvPr>
            <p:cNvCxnSpPr>
              <a:cxnSpLocks/>
            </p:cNvCxnSpPr>
            <p:nvPr/>
          </p:nvCxnSpPr>
          <p:spPr>
            <a:xfrm>
              <a:off x="4414684" y="4704202"/>
              <a:ext cx="4068304"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4223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0D8BE-3AA7-4353-A743-684A5C83031B}"/>
              </a:ext>
            </a:extLst>
          </p:cNvPr>
          <p:cNvSpPr>
            <a:spLocks noGrp="1"/>
          </p:cNvSpPr>
          <p:nvPr>
            <p:ph type="title"/>
          </p:nvPr>
        </p:nvSpPr>
        <p:spPr>
          <a:xfrm>
            <a:off x="1217614" y="274638"/>
            <a:ext cx="9753600" cy="1325562"/>
          </a:xfrm>
        </p:spPr>
        <p:txBody>
          <a:bodyPr/>
          <a:lstStyle/>
          <a:p>
            <a:r>
              <a:rPr lang="en-US" dirty="0"/>
              <a:t>SWA Prompt</a:t>
            </a:r>
          </a:p>
        </p:txBody>
      </p:sp>
      <p:sp>
        <p:nvSpPr>
          <p:cNvPr id="3" name="Content Placeholder 2">
            <a:extLst>
              <a:ext uri="{FF2B5EF4-FFF2-40B4-BE49-F238E27FC236}">
                <a16:creationId xmlns:a16="http://schemas.microsoft.com/office/drawing/2014/main" id="{7488204B-8A3C-416B-A456-043DDF0A73A7}"/>
              </a:ext>
            </a:extLst>
          </p:cNvPr>
          <p:cNvSpPr>
            <a:spLocks noGrp="1"/>
          </p:cNvSpPr>
          <p:nvPr>
            <p:ph idx="1"/>
          </p:nvPr>
        </p:nvSpPr>
        <p:spPr>
          <a:xfrm>
            <a:off x="1217614" y="1828800"/>
            <a:ext cx="9753600" cy="4343400"/>
          </a:xfrm>
        </p:spPr>
        <p:txBody>
          <a:bodyPr>
            <a:normAutofit/>
          </a:bodyPr>
          <a:lstStyle/>
          <a:p>
            <a:pPr marL="45720" indent="0">
              <a:buNone/>
            </a:pPr>
            <a:r>
              <a:rPr lang="en-US" dirty="0"/>
              <a:t>What risk, if there is one, does philanthropy entail — is </a:t>
            </a:r>
            <a:r>
              <a:rPr lang="en-US" dirty="0" err="1"/>
              <a:t>Euaristus</a:t>
            </a:r>
            <a:r>
              <a:rPr lang="en-US" dirty="0"/>
              <a:t> over-dramatizing things (“celebrate … unharmed”)? Are risk and benefit connected in some way?</a:t>
            </a:r>
          </a:p>
        </p:txBody>
      </p:sp>
    </p:spTree>
    <p:extLst>
      <p:ext uri="{BB962C8B-B14F-4D97-AF65-F5344CB8AC3E}">
        <p14:creationId xmlns:p14="http://schemas.microsoft.com/office/powerpoint/2010/main" val="120216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Citizen-Sponsored Public Works</a:t>
            </a:r>
          </a:p>
        </p:txBody>
      </p:sp>
      <p:sp>
        <p:nvSpPr>
          <p:cNvPr id="3" name="Text Placeholder 2"/>
          <p:cNvSpPr>
            <a:spLocks noGrp="1"/>
          </p:cNvSpPr>
          <p:nvPr>
            <p:ph type="body" idx="1"/>
          </p:nvPr>
        </p:nvSpPr>
        <p:spPr/>
        <p:txBody>
          <a:bodyPr/>
          <a:lstStyle/>
          <a:p>
            <a:r>
              <a:rPr lang="en-US" dirty="0"/>
              <a:t>Types and Purpose</a:t>
            </a:r>
          </a:p>
        </p:txBody>
      </p:sp>
    </p:spTree>
    <p:extLst>
      <p:ext uri="{BB962C8B-B14F-4D97-AF65-F5344CB8AC3E}">
        <p14:creationId xmlns:p14="http://schemas.microsoft.com/office/powerpoint/2010/main" val="323768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Purpose </a:t>
            </a:r>
            <a:r>
              <a:rPr lang="en-US" sz="3600" dirty="0"/>
              <a:t>(studied for today)</a:t>
            </a:r>
            <a:endParaRPr lang="en-US" dirty="0"/>
          </a:p>
        </p:txBody>
      </p:sp>
      <p:sp>
        <p:nvSpPr>
          <p:cNvPr id="3" name="Content Placeholder 2"/>
          <p:cNvSpPr>
            <a:spLocks noGrp="1"/>
          </p:cNvSpPr>
          <p:nvPr>
            <p:ph idx="1"/>
          </p:nvPr>
        </p:nvSpPr>
        <p:spPr/>
        <p:txBody>
          <a:bodyPr/>
          <a:lstStyle/>
          <a:p>
            <a:r>
              <a:rPr lang="en-US" dirty="0"/>
              <a:t>Euergetism</a:t>
            </a:r>
          </a:p>
          <a:p>
            <a:r>
              <a:rPr lang="en-US" dirty="0"/>
              <a:t>Liturgy</a:t>
            </a:r>
          </a:p>
          <a:p>
            <a:r>
              <a:rPr lang="en-US" dirty="0"/>
              <a:t>Funerary Monument</a:t>
            </a:r>
          </a:p>
          <a:p>
            <a:pPr marL="274320" lvl="1" indent="0">
              <a:buNone/>
            </a:pPr>
            <a:r>
              <a:rPr lang="en-US" dirty="0"/>
              <a:t>(Library of Celsus)</a:t>
            </a:r>
          </a:p>
        </p:txBody>
      </p:sp>
      <p:pic>
        <p:nvPicPr>
          <p:cNvPr id="4" name="Picture 3" descr="See captio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4982" y="2059709"/>
            <a:ext cx="3240378" cy="3162609"/>
          </a:xfrm>
          <a:prstGeom prst="rect">
            <a:avLst/>
          </a:prstGeom>
        </p:spPr>
      </p:pic>
      <p:sp>
        <p:nvSpPr>
          <p:cNvPr id="5" name="TextBox 4"/>
          <p:cNvSpPr txBox="1"/>
          <p:nvPr/>
        </p:nvSpPr>
        <p:spPr>
          <a:xfrm>
            <a:off x="7589965" y="5238552"/>
            <a:ext cx="1970411" cy="341632"/>
          </a:xfrm>
          <a:prstGeom prst="rect">
            <a:avLst/>
          </a:prstGeom>
          <a:noFill/>
        </p:spPr>
        <p:txBody>
          <a:bodyPr wrap="none" rtlCol="0">
            <a:spAutoFit/>
          </a:bodyPr>
          <a:lstStyle/>
          <a:p>
            <a:pPr algn="ctr">
              <a:lnSpc>
                <a:spcPct val="90000"/>
              </a:lnSpc>
            </a:pPr>
            <a:r>
              <a:rPr lang="en-US" dirty="0"/>
              <a:t>Library of </a:t>
            </a:r>
            <a:r>
              <a:rPr lang="en-US" dirty="0" err="1"/>
              <a:t>Celsus</a:t>
            </a:r>
            <a:endParaRPr lang="en-US" dirty="0"/>
          </a:p>
        </p:txBody>
      </p:sp>
    </p:spTree>
    <p:extLst>
      <p:ext uri="{BB962C8B-B14F-4D97-AF65-F5344CB8AC3E}">
        <p14:creationId xmlns:p14="http://schemas.microsoft.com/office/powerpoint/2010/main" val="23970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Euergatism: Case Studies</a:t>
            </a:r>
          </a:p>
        </p:txBody>
      </p:sp>
      <p:sp>
        <p:nvSpPr>
          <p:cNvPr id="3" name="Text Placeholder 2"/>
          <p:cNvSpPr>
            <a:spLocks noGrp="1"/>
          </p:cNvSpPr>
          <p:nvPr>
            <p:ph type="body" idx="1"/>
          </p:nvPr>
        </p:nvSpPr>
        <p:spPr/>
        <p:txBody>
          <a:bodyPr>
            <a:normAutofit/>
          </a:bodyPr>
          <a:lstStyle/>
          <a:p>
            <a:r>
              <a:rPr lang="en-US" dirty="0"/>
              <a:t>Herodes Atticus, Regilla</a:t>
            </a:r>
          </a:p>
        </p:txBody>
      </p:sp>
    </p:spTree>
    <p:extLst>
      <p:ext uri="{BB962C8B-B14F-4D97-AF65-F5344CB8AC3E}">
        <p14:creationId xmlns:p14="http://schemas.microsoft.com/office/powerpoint/2010/main" val="3952402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fg">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nchor="b" anchorCtr="0">
        <a:spAutoFit/>
      </a:bodyPr>
      <a:lstStyle>
        <a:defPPr algn="ctr">
          <a:lnSpc>
            <a:spcPct val="90000"/>
          </a:lnSpc>
          <a:defRPr dirty="0" smtClean="0"/>
        </a:defPPr>
      </a:lstStyle>
    </a:txDef>
  </a:objectDefaults>
  <a:extraClrSchemeLst/>
  <a:extLst>
    <a:ext uri="{05A4C25C-085E-4340-85A3-A5531E510DB2}">
      <thm15:themeFamily xmlns:thm15="http://schemas.microsoft.com/office/thememl/2012/main" name="rfg_template.potx" id="{076DD235-00A9-4DBA-B3ED-31054D324487}" vid="{D99F8447-0817-4691-A7D5-EE3341976636}"/>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rfg_template_2026-03-10</Template>
  <TotalTime>356</TotalTime>
  <Words>920</Words>
  <Application>Microsoft Office PowerPoint</Application>
  <PresentationFormat>Custom</PresentationFormat>
  <Paragraphs>146</Paragraphs>
  <Slides>41</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41</vt:i4>
      </vt:variant>
    </vt:vector>
  </HeadingPairs>
  <TitlesOfParts>
    <vt:vector size="45" baseType="lpstr">
      <vt:lpstr>Arial</vt:lpstr>
      <vt:lpstr>Calibri</vt:lpstr>
      <vt:lpstr>Century Gothic</vt:lpstr>
      <vt:lpstr>rfg</vt:lpstr>
      <vt:lpstr>Citizen-sponsored public works in the Roman East</vt:lpstr>
      <vt:lpstr>Agenda</vt:lpstr>
      <vt:lpstr>Discussion</vt:lpstr>
      <vt:lpstr>Euarestos Inscription (van Nijf 2004)</vt:lpstr>
      <vt:lpstr>phthonōn ragētō, “Let him who envies burst!”</vt:lpstr>
      <vt:lpstr>SWA Prompt</vt:lpstr>
      <vt:lpstr>Citizen-Sponsored Public Works</vt:lpstr>
      <vt:lpstr>Types, Purpose (studied for today)</vt:lpstr>
      <vt:lpstr>Euergatism: Case Studies</vt:lpstr>
      <vt:lpstr>Herodes’ Projects Include…</vt:lpstr>
      <vt:lpstr>Plan, Acropolis, Cambridge Companion to Athens</vt:lpstr>
      <vt:lpstr>Odeion of Herodes Atticus, from south (161 CE)</vt:lpstr>
      <vt:lpstr>Plan, Odeion of Herodes Atticus (161 CE)</vt:lpstr>
      <vt:lpstr>Athens Agora, Roman period, with Odeion of Agrippa (ca. 15 BCE), renovated ca. 150 CE (by Herodes Atticus?)</vt:lpstr>
      <vt:lpstr>Odeion of Agrippa, renovated ca. 150 CE (by Herodes Atticus?)</vt:lpstr>
      <vt:lpstr>Odeion of Agrippa, from south, facing stage</vt:lpstr>
      <vt:lpstr>Odeion of Agrippa, giants from renovated north porch</vt:lpstr>
      <vt:lpstr>Odeion of Agrippa, giant with snake tail</vt:lpstr>
      <vt:lpstr>Odeion of Agrippa, giant with fish tale</vt:lpstr>
      <vt:lpstr>Regilla</vt:lpstr>
      <vt:lpstr>Nymphaeum (fountain) of Regilla, ca. 153 or later, Olympia</vt:lpstr>
      <vt:lpstr>Nymphaeum of Regilla now (1)</vt:lpstr>
      <vt:lpstr>Nymphaeum of Regilla now (2)</vt:lpstr>
      <vt:lpstr>Nymphaeum of Regilla now (3)</vt:lpstr>
      <vt:lpstr>Nymphaeum of Regilla now (4)</vt:lpstr>
      <vt:lpstr>Nymphaeum of Regilla, bull sculpture with dedication</vt:lpstr>
      <vt:lpstr>Olympia, stadium</vt:lpstr>
      <vt:lpstr>Altar of Demeter Chamyne</vt:lpstr>
      <vt:lpstr>Eternal Fame</vt:lpstr>
      <vt:lpstr>Map, Roman Asia, with Ephesus</vt:lpstr>
      <vt:lpstr>Ephesus</vt:lpstr>
      <vt:lpstr>Roman Ephesus</vt:lpstr>
      <vt:lpstr>Map, Roman Ephesus, Library of Celsus and vicinity</vt:lpstr>
      <vt:lpstr>Library of Celsus. Completed 1st half 2nd cent. CE</vt:lpstr>
      <vt:lpstr>Library of Celsus. 2016 virtual reconstruction, Ádám Németh</vt:lpstr>
      <vt:lpstr>2018 virtual reconstruction, Ádám Németh (new color scheme)</vt:lpstr>
      <vt:lpstr>History</vt:lpstr>
      <vt:lpstr>Library of Celsus, facade, reconstruction 1</vt:lpstr>
      <vt:lpstr>Library of Celsus, facade, reconstruction 2</vt:lpstr>
      <vt:lpstr>Aretē Kelsou, “The Virtue of Celsus”</vt:lpstr>
      <vt:lpstr>Library, interior plan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Scholtz</dc:creator>
  <cp:lastModifiedBy>Andrew Scholtz</cp:lastModifiedBy>
  <cp:revision>46</cp:revision>
  <cp:lastPrinted>2026-04-22T15:55:56Z</cp:lastPrinted>
  <dcterms:created xsi:type="dcterms:W3CDTF">2026-04-22T01:15:21Z</dcterms:created>
  <dcterms:modified xsi:type="dcterms:W3CDTF">2026-04-22T20:36:51Z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