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3" r:id="rId1"/>
  </p:sldMasterIdLst>
  <p:notesMasterIdLst>
    <p:notesMasterId r:id="rId21"/>
  </p:notesMasterIdLst>
  <p:handoutMasterIdLst>
    <p:handoutMasterId r:id="rId22"/>
  </p:handoutMasterIdLst>
  <p:sldIdLst>
    <p:sldId id="316" r:id="rId2"/>
    <p:sldId id="317" r:id="rId3"/>
    <p:sldId id="323" r:id="rId4"/>
    <p:sldId id="284" r:id="rId5"/>
    <p:sldId id="295" r:id="rId6"/>
    <p:sldId id="321" r:id="rId7"/>
    <p:sldId id="322" r:id="rId8"/>
    <p:sldId id="319" r:id="rId9"/>
    <p:sldId id="297" r:id="rId10"/>
    <p:sldId id="298" r:id="rId11"/>
    <p:sldId id="302" r:id="rId12"/>
    <p:sldId id="299" r:id="rId13"/>
    <p:sldId id="320" r:id="rId14"/>
    <p:sldId id="303" r:id="rId15"/>
    <p:sldId id="300" r:id="rId16"/>
    <p:sldId id="306" r:id="rId17"/>
    <p:sldId id="307" r:id="rId18"/>
    <p:sldId id="308" r:id="rId19"/>
    <p:sldId id="309" r:id="rId20"/>
  </p:sldIdLst>
  <p:sldSz cx="12188825"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3" orient="horz" pos="1176" userDrawn="1">
          <p15:clr>
            <a:srgbClr val="A4A3A4"/>
          </p15:clr>
        </p15:guide>
        <p15:guide id="4" pos="6911" userDrawn="1">
          <p15:clr>
            <a:srgbClr val="A4A3A4"/>
          </p15:clr>
        </p15:guide>
        <p15:guide id="5" pos="767" userDrawn="1">
          <p15:clr>
            <a:srgbClr val="A4A3A4"/>
          </p15:clr>
        </p15:guide>
        <p15:guide id="6" pos="839" userDrawn="1">
          <p15:clr>
            <a:srgbClr val="A4A3A4"/>
          </p15:clr>
        </p15:guide>
        <p15:guide id="7" pos="3839"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73A0DAA-6AF3-43AB-8588-CEC1D06C72B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1" autoAdjust="0"/>
    <p:restoredTop sz="91222" autoAdjust="0"/>
  </p:normalViewPr>
  <p:slideViewPr>
    <p:cSldViewPr snapToGrid="0">
      <p:cViewPr varScale="1">
        <p:scale>
          <a:sx n="109" d="100"/>
          <a:sy n="109" d="100"/>
        </p:scale>
        <p:origin x="480" y="108"/>
      </p:cViewPr>
      <p:guideLst>
        <p:guide orient="horz" pos="1176"/>
        <p:guide pos="6911"/>
        <p:guide pos="767"/>
        <p:guide pos="839"/>
        <p:guide pos="3839"/>
      </p:guideLst>
    </p:cSldViewPr>
  </p:slideViewPr>
  <p:outlineViewPr>
    <p:cViewPr>
      <p:scale>
        <a:sx n="33" d="100"/>
        <a:sy n="33" d="100"/>
      </p:scale>
      <p:origin x="0" y="0"/>
    </p:cViewPr>
  </p:outlineViewPr>
  <p:notesTextViewPr>
    <p:cViewPr>
      <p:scale>
        <a:sx n="1" d="1"/>
        <a:sy n="1" d="1"/>
      </p:scale>
      <p:origin x="0" y="0"/>
    </p:cViewPr>
  </p:notesTextViewPr>
  <p:sorterViewPr>
    <p:cViewPr>
      <p:scale>
        <a:sx n="70" d="100"/>
        <a:sy n="70" d="100"/>
      </p:scale>
      <p:origin x="0" y="0"/>
    </p:cViewPr>
  </p:sorterViewPr>
  <p:notesViewPr>
    <p:cSldViewPr snapToGrid="0">
      <p:cViewPr varScale="1">
        <p:scale>
          <a:sx n="61" d="100"/>
          <a:sy n="61" d="100"/>
        </p:scale>
        <p:origin x="2285" y="3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64" tIns="46582" rIns="93164" bIns="46582" rtlCol="0"/>
          <a:lstStyle>
            <a:lvl1pPr algn="l">
              <a:defRPr sz="1200"/>
            </a:lvl1pPr>
          </a:lstStyle>
          <a:p>
            <a:endParaRPr/>
          </a:p>
        </p:txBody>
      </p:sp>
      <p:sp>
        <p:nvSpPr>
          <p:cNvPr id="3" name="Date Placeholder 2"/>
          <p:cNvSpPr>
            <a:spLocks noGrp="1"/>
          </p:cNvSpPr>
          <p:nvPr>
            <p:ph type="dt" sz="quarter" idx="1"/>
          </p:nvPr>
        </p:nvSpPr>
        <p:spPr>
          <a:xfrm>
            <a:off x="3970938" y="0"/>
            <a:ext cx="3037840" cy="464820"/>
          </a:xfrm>
          <a:prstGeom prst="rect">
            <a:avLst/>
          </a:prstGeom>
        </p:spPr>
        <p:txBody>
          <a:bodyPr vert="horz" lIns="93164" tIns="46582" rIns="93164" bIns="46582" rtlCol="0"/>
          <a:lstStyle>
            <a:lvl1pPr algn="r">
              <a:defRPr sz="1200"/>
            </a:lvl1pPr>
          </a:lstStyle>
          <a:p>
            <a:fld id="{128FCA9C-FF92-4024-BDEC-A6D3B663DC09}" type="datetimeFigureOut">
              <a:rPr lang="en-US"/>
              <a:t>4/27/2026</a:t>
            </a:fld>
            <a:endParaRPr/>
          </a:p>
        </p:txBody>
      </p:sp>
      <p:sp>
        <p:nvSpPr>
          <p:cNvPr id="4" name="Footer Placeholder 3"/>
          <p:cNvSpPr>
            <a:spLocks noGrp="1"/>
          </p:cNvSpPr>
          <p:nvPr>
            <p:ph type="ftr" sz="quarter" idx="2"/>
          </p:nvPr>
        </p:nvSpPr>
        <p:spPr>
          <a:xfrm>
            <a:off x="0" y="8829967"/>
            <a:ext cx="3037840" cy="464820"/>
          </a:xfrm>
          <a:prstGeom prst="rect">
            <a:avLst/>
          </a:prstGeom>
        </p:spPr>
        <p:txBody>
          <a:bodyPr vert="horz" lIns="93164" tIns="46582" rIns="93164" bIns="46582" rtlCol="0" anchor="b"/>
          <a:lstStyle>
            <a:lvl1pPr algn="l">
              <a:defRPr sz="1200"/>
            </a:lvl1pPr>
          </a:lstStyle>
          <a:p>
            <a:endParaRPr/>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64" tIns="46582" rIns="93164" bIns="46582" rtlCol="0" anchor="b"/>
          <a:lstStyle>
            <a:lvl1pPr algn="r">
              <a:defRPr sz="1200"/>
            </a:lvl1pPr>
          </a:lstStyle>
          <a:p>
            <a:fld id="{A446DCAE-1661-43FF-8A44-43DAFDC1FD90}" type="slidenum">
              <a:rPr/>
              <a:t>‹#›</a:t>
            </a:fld>
            <a:endParaRPr/>
          </a:p>
        </p:txBody>
      </p:sp>
    </p:spTree>
    <p:extLst>
      <p:ext uri="{BB962C8B-B14F-4D97-AF65-F5344CB8AC3E}">
        <p14:creationId xmlns:p14="http://schemas.microsoft.com/office/powerpoint/2010/main" val="29198055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64" tIns="46582" rIns="93164" bIns="46582" rtlCol="0"/>
          <a:lstStyle>
            <a:lvl1pPr algn="l">
              <a:defRPr sz="1200"/>
            </a:lvl1pPr>
          </a:lstStyle>
          <a:p>
            <a:endParaRPr/>
          </a:p>
        </p:txBody>
      </p:sp>
      <p:sp>
        <p:nvSpPr>
          <p:cNvPr id="3" name="Date Placeholder 2"/>
          <p:cNvSpPr>
            <a:spLocks noGrp="1"/>
          </p:cNvSpPr>
          <p:nvPr>
            <p:ph type="dt" idx="1"/>
          </p:nvPr>
        </p:nvSpPr>
        <p:spPr>
          <a:xfrm>
            <a:off x="3970938" y="0"/>
            <a:ext cx="3037840" cy="464820"/>
          </a:xfrm>
          <a:prstGeom prst="rect">
            <a:avLst/>
          </a:prstGeom>
        </p:spPr>
        <p:txBody>
          <a:bodyPr vert="horz" lIns="93164" tIns="46582" rIns="93164" bIns="46582" rtlCol="0"/>
          <a:lstStyle>
            <a:lvl1pPr algn="r">
              <a:defRPr sz="1200"/>
            </a:lvl1pPr>
          </a:lstStyle>
          <a:p>
            <a:fld id="{772AB877-E7B1-4681-847E-D0918612832B}" type="datetimeFigureOut">
              <a:rPr lang="en-US"/>
              <a:t>4/27/2026</a:t>
            </a:fld>
            <a:endParaRPr/>
          </a:p>
        </p:txBody>
      </p:sp>
      <p:sp>
        <p:nvSpPr>
          <p:cNvPr id="4" name="Slide Image Placeholder 3"/>
          <p:cNvSpPr>
            <a:spLocks noGrp="1" noRot="1" noChangeAspect="1"/>
          </p:cNvSpPr>
          <p:nvPr>
            <p:ph type="sldImg" idx="2"/>
          </p:nvPr>
        </p:nvSpPr>
        <p:spPr>
          <a:xfrm>
            <a:off x="1722438" y="696913"/>
            <a:ext cx="3565525" cy="2006600"/>
          </a:xfrm>
          <a:prstGeom prst="rect">
            <a:avLst/>
          </a:prstGeom>
          <a:noFill/>
          <a:ln w="12700">
            <a:solidFill>
              <a:prstClr val="black"/>
            </a:solidFill>
          </a:ln>
        </p:spPr>
        <p:txBody>
          <a:bodyPr vert="horz" lIns="93164" tIns="46582" rIns="93164" bIns="46582" rtlCol="0" anchor="ctr"/>
          <a:lstStyle/>
          <a:p>
            <a:endParaRPr/>
          </a:p>
        </p:txBody>
      </p:sp>
      <p:sp>
        <p:nvSpPr>
          <p:cNvPr id="5" name="Notes Placeholder 4"/>
          <p:cNvSpPr>
            <a:spLocks noGrp="1"/>
          </p:cNvSpPr>
          <p:nvPr>
            <p:ph type="body" sz="quarter" idx="3"/>
          </p:nvPr>
        </p:nvSpPr>
        <p:spPr>
          <a:xfrm>
            <a:off x="701040" y="2935106"/>
            <a:ext cx="5608320" cy="5664064"/>
          </a:xfrm>
          <a:prstGeom prst="rect">
            <a:avLst/>
          </a:prstGeom>
        </p:spPr>
        <p:txBody>
          <a:bodyPr vert="horz" lIns="93164" tIns="46582" rIns="93164" bIns="46582" rtlCol="0"/>
          <a:lstStyle/>
          <a:p>
            <a:pPr lvl="0"/>
            <a:r>
              <a:rPr dirty="0"/>
              <a:t>Click to edit Master text styles</a:t>
            </a:r>
          </a:p>
          <a:p>
            <a:pPr lvl="1"/>
            <a:r>
              <a:rPr dirty="0"/>
              <a:t>Second level</a:t>
            </a:r>
          </a:p>
          <a:p>
            <a:pPr lvl="2"/>
            <a:r>
              <a:rPr dirty="0"/>
              <a:t>Third level</a:t>
            </a:r>
          </a:p>
          <a:p>
            <a:pPr lvl="3"/>
            <a:r>
              <a:rPr dirty="0"/>
              <a:t>Fourth level</a:t>
            </a:r>
          </a:p>
          <a:p>
            <a:pPr lvl="4"/>
            <a:r>
              <a:rPr dirty="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64" tIns="46582" rIns="93164" bIns="46582" rtlCol="0" anchor="b"/>
          <a:lstStyle>
            <a:lvl1pPr algn="l">
              <a:defRPr sz="1200"/>
            </a:lvl1pPr>
          </a:lstStyle>
          <a:p>
            <a:endParaRPr/>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64" tIns="46582" rIns="93164" bIns="46582" rtlCol="0" anchor="b"/>
          <a:lstStyle>
            <a:lvl1pPr algn="r">
              <a:defRPr sz="1200"/>
            </a:lvl1pPr>
          </a:lstStyle>
          <a:p>
            <a:fld id="{69C971FF-EF28-4195-A575-329446EFAA55}" type="slidenum">
              <a:rPr/>
              <a:t>‹#›</a:t>
            </a:fld>
            <a:endParaRPr/>
          </a:p>
        </p:txBody>
      </p:sp>
    </p:spTree>
    <p:extLst>
      <p:ext uri="{BB962C8B-B14F-4D97-AF65-F5344CB8AC3E}">
        <p14:creationId xmlns:p14="http://schemas.microsoft.com/office/powerpoint/2010/main" val="1398995099"/>
      </p:ext>
    </p:extLst>
  </p:cSld>
  <p:clrMap bg1="lt1" tx1="dk1" bg2="lt2" tx2="dk2" accent1="accent1" accent2="accent2" accent3="accent3" accent4="accent4" accent5="accent5" accent6="accent6" hlink="hlink" folHlink="folHlink"/>
  <p:notesStyle>
    <a:lvl1pPr marL="0" algn="l" defTabSz="914400" rtl="0" eaLnBrk="1" latinLnBrk="0" hangingPunct="1">
      <a:spcAft>
        <a:spcPts val="600"/>
      </a:spcAft>
      <a:defRPr sz="1200" kern="1200">
        <a:solidFill>
          <a:schemeClr val="tx1">
            <a:lumMod val="50000"/>
          </a:schemeClr>
        </a:solidFill>
        <a:latin typeface="Calibri" panose="020F0502020204030204" pitchFamily="34" charset="0"/>
        <a:ea typeface="Calibri" panose="020F0502020204030204" pitchFamily="34" charset="0"/>
        <a:cs typeface="Calibri" panose="020F0502020204030204" pitchFamily="34" charset="0"/>
      </a:defRPr>
    </a:lvl1pPr>
    <a:lvl2pPr marL="457200" algn="l" defTabSz="914400" rtl="0" eaLnBrk="1" latinLnBrk="0" hangingPunct="1">
      <a:spcAft>
        <a:spcPts val="600"/>
      </a:spcAft>
      <a:defRPr sz="1200" kern="1200">
        <a:solidFill>
          <a:schemeClr val="tx1">
            <a:lumMod val="50000"/>
          </a:schemeClr>
        </a:solidFill>
        <a:latin typeface="Calibri" panose="020F0502020204030204" pitchFamily="34" charset="0"/>
        <a:ea typeface="Calibri" panose="020F0502020204030204" pitchFamily="34" charset="0"/>
        <a:cs typeface="Calibri" panose="020F0502020204030204" pitchFamily="34" charset="0"/>
      </a:defRPr>
    </a:lvl2pPr>
    <a:lvl3pPr marL="914400" algn="l" defTabSz="914400" rtl="0" eaLnBrk="1" latinLnBrk="0" hangingPunct="1">
      <a:spcAft>
        <a:spcPts val="600"/>
      </a:spcAft>
      <a:defRPr sz="1200" kern="1200">
        <a:solidFill>
          <a:schemeClr val="tx1">
            <a:lumMod val="50000"/>
          </a:schemeClr>
        </a:solidFill>
        <a:latin typeface="Calibri" panose="020F0502020204030204" pitchFamily="34" charset="0"/>
        <a:ea typeface="Calibri" panose="020F0502020204030204" pitchFamily="34" charset="0"/>
        <a:cs typeface="Calibri" panose="020F0502020204030204" pitchFamily="34" charset="0"/>
      </a:defRPr>
    </a:lvl3pPr>
    <a:lvl4pPr marL="1371600" algn="l" defTabSz="914400" rtl="0" eaLnBrk="1" latinLnBrk="0" hangingPunct="1">
      <a:spcAft>
        <a:spcPts val="600"/>
      </a:spcAft>
      <a:defRPr sz="1200" kern="1200">
        <a:solidFill>
          <a:schemeClr val="tx1">
            <a:lumMod val="50000"/>
          </a:schemeClr>
        </a:solidFill>
        <a:latin typeface="Calibri" panose="020F0502020204030204" pitchFamily="34" charset="0"/>
        <a:ea typeface="Calibri" panose="020F0502020204030204" pitchFamily="34" charset="0"/>
        <a:cs typeface="Calibri" panose="020F0502020204030204" pitchFamily="34" charset="0"/>
      </a:defRPr>
    </a:lvl4pPr>
    <a:lvl5pPr marL="1828800" algn="l" defTabSz="914400" rtl="0" eaLnBrk="1" latinLnBrk="0" hangingPunct="1">
      <a:spcAft>
        <a:spcPts val="600"/>
      </a:spcAft>
      <a:defRPr sz="1200" kern="1200">
        <a:solidFill>
          <a:schemeClr val="tx1">
            <a:lumMod val="50000"/>
          </a:schemeClr>
        </a:solidFill>
        <a:latin typeface="Calibri" panose="020F0502020204030204" pitchFamily="34" charset="0"/>
        <a:ea typeface="Calibri" panose="020F0502020204030204" pitchFamily="34" charset="0"/>
        <a:cs typeface="Calibri" panose="020F050202020403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bingdev.binghamton.edu/ascholtz/ams365/study_guides/lucian_symposium.html"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bingdev.binghamton.edu/ascholtz/ams365/critical_thinking.html"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 you see?</a:t>
            </a:r>
          </a:p>
        </p:txBody>
      </p:sp>
      <p:sp>
        <p:nvSpPr>
          <p:cNvPr id="4" name="Slide Number Placeholder 3"/>
          <p:cNvSpPr>
            <a:spLocks noGrp="1"/>
          </p:cNvSpPr>
          <p:nvPr>
            <p:ph type="sldNum" sz="quarter" idx="10"/>
          </p:nvPr>
        </p:nvSpPr>
        <p:spPr/>
        <p:txBody>
          <a:bodyPr/>
          <a:lstStyle/>
          <a:p>
            <a:fld id="{69C971FF-EF28-4195-A575-329446EFAA55}" type="slidenum">
              <a:rPr lang="en-US" smtClean="0"/>
              <a:t>1</a:t>
            </a:fld>
            <a:endParaRPr lang="en-US" dirty="0"/>
          </a:p>
        </p:txBody>
      </p:sp>
    </p:spTree>
    <p:extLst>
      <p:ext uri="{BB962C8B-B14F-4D97-AF65-F5344CB8AC3E}">
        <p14:creationId xmlns:p14="http://schemas.microsoft.com/office/powerpoint/2010/main" val="18053483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from an article by John </a:t>
            </a:r>
            <a:r>
              <a:rPr lang="en-US" baseline="0" dirty="0" err="1"/>
              <a:t>d’Arms</a:t>
            </a:r>
            <a:r>
              <a:rPr lang="en-US" baseline="0" dirty="0"/>
              <a:t> (</a:t>
            </a:r>
            <a:r>
              <a:rPr lang="en-US" baseline="0" dirty="0" err="1"/>
              <a:t>Echos</a:t>
            </a:r>
            <a:r>
              <a:rPr lang="en-US" baseline="0" dirty="0"/>
              <a:t> du monde </a:t>
            </a:r>
            <a:r>
              <a:rPr lang="en-US" baseline="0" dirty="0" err="1"/>
              <a:t>classique</a:t>
            </a:r>
            <a:r>
              <a:rPr lang="en-US" baseline="0" dirty="0"/>
              <a:t> 1984):</a:t>
            </a:r>
          </a:p>
          <a:p>
            <a:r>
              <a:rPr lang="en-US" baseline="0" dirty="0"/>
              <a:t>“Though it would be easy to multiply examples of the negative impact of </a:t>
            </a:r>
            <a:r>
              <a:rPr lang="en-US" baseline="0" dirty="0" err="1"/>
              <a:t>clientela</a:t>
            </a:r>
            <a:r>
              <a:rPr lang="en-US" baseline="0" dirty="0"/>
              <a:t> on Roman convivial customs, we thereby run the risk of ignoring interesting countervailing evidence. We need to recall that upper class survival depended, especially in the Empire, upon considerable upward mobility.... In this respect one of the letters of Pliny, where the setting is a private dinner-party in Rome, deserves attention. </a:t>
            </a:r>
            <a:r>
              <a:rPr lang="en-US" baseline="0" dirty="0" err="1"/>
              <a:t>PIiny</a:t>
            </a:r>
            <a:r>
              <a:rPr lang="en-US" baseline="0" dirty="0"/>
              <a:t> reports that he reclined next to the distinguished consular </a:t>
            </a:r>
            <a:r>
              <a:rPr lang="en-US" baseline="0" dirty="0" err="1"/>
              <a:t>Fadius</a:t>
            </a:r>
            <a:r>
              <a:rPr lang="en-US" baseline="0" dirty="0"/>
              <a:t> </a:t>
            </a:r>
            <a:r>
              <a:rPr lang="en-US" baseline="0" dirty="0" err="1"/>
              <a:t>Rufinus</a:t>
            </a:r>
            <a:r>
              <a:rPr lang="en-US" baseline="0" dirty="0"/>
              <a:t>, who had on his other side a fellow </a:t>
            </a:r>
            <a:r>
              <a:rPr lang="en-US" baseline="0" dirty="0" err="1"/>
              <a:t>municeps</a:t>
            </a:r>
            <a:r>
              <a:rPr lang="en-US" baseline="0" dirty="0"/>
              <a:t>, who first set foot in Rome on that very day. When </a:t>
            </a:r>
            <a:r>
              <a:rPr lang="en-US" baseline="0" dirty="0" err="1"/>
              <a:t>Rufinus</a:t>
            </a:r>
            <a:r>
              <a:rPr lang="en-US" baseline="0" dirty="0"/>
              <a:t> described Pliny's </a:t>
            </a:r>
            <a:r>
              <a:rPr lang="en-US" baseline="0" dirty="0" err="1"/>
              <a:t>studia</a:t>
            </a:r>
            <a:r>
              <a:rPr lang="en-US" baseline="0" dirty="0"/>
              <a:t> in general terms (but had not yet introduced him), his neighbor, the </a:t>
            </a:r>
            <a:r>
              <a:rPr lang="en-US" baseline="0" dirty="0" err="1"/>
              <a:t>vir</a:t>
            </a:r>
            <a:r>
              <a:rPr lang="en-US" baseline="0" dirty="0"/>
              <a:t> </a:t>
            </a:r>
            <a:r>
              <a:rPr lang="en-US" baseline="0" dirty="0" err="1"/>
              <a:t>municipalis</a:t>
            </a:r>
            <a:r>
              <a:rPr lang="en-US" baseline="0" dirty="0"/>
              <a:t>, exclaimed: ‘Why, the man must be Pliny!’ ... If Pliny's acquaintance had political ambitions, the informal setting of this </a:t>
            </a:r>
            <a:r>
              <a:rPr lang="en-US" baseline="0" dirty="0" err="1"/>
              <a:t>convivium</a:t>
            </a:r>
            <a:r>
              <a:rPr lang="en-US" baseline="0" dirty="0"/>
              <a:t> will have been appropriate for furthering them.”</a:t>
            </a:r>
          </a:p>
        </p:txBody>
      </p:sp>
      <p:sp>
        <p:nvSpPr>
          <p:cNvPr id="4" name="Slide Number Placeholder 3"/>
          <p:cNvSpPr>
            <a:spLocks noGrp="1"/>
          </p:cNvSpPr>
          <p:nvPr>
            <p:ph type="sldNum" sz="quarter" idx="10"/>
          </p:nvPr>
        </p:nvSpPr>
        <p:spPr/>
        <p:txBody>
          <a:bodyPr/>
          <a:lstStyle/>
          <a:p>
            <a:fld id="{69C971FF-EF28-4195-A575-329446EFAA55}" type="slidenum">
              <a:rPr lang="en-US" smtClean="0"/>
              <a:t>12</a:t>
            </a:fld>
            <a:endParaRPr lang="en-US"/>
          </a:p>
        </p:txBody>
      </p:sp>
    </p:spTree>
    <p:extLst>
      <p:ext uri="{BB962C8B-B14F-4D97-AF65-F5344CB8AC3E}">
        <p14:creationId xmlns:p14="http://schemas.microsoft.com/office/powerpoint/2010/main" val="20658485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an article by John </a:t>
            </a:r>
            <a:r>
              <a:rPr lang="en-US" dirty="0" err="1"/>
              <a:t>d’Arms</a:t>
            </a:r>
            <a:r>
              <a:rPr lang="en-US" dirty="0"/>
              <a:t> (</a:t>
            </a:r>
            <a:r>
              <a:rPr lang="en-US" dirty="0" err="1"/>
              <a:t>Echos</a:t>
            </a:r>
            <a:r>
              <a:rPr lang="en-US" dirty="0"/>
              <a:t> du monde </a:t>
            </a:r>
            <a:r>
              <a:rPr lang="en-US" dirty="0" err="1"/>
              <a:t>classique</a:t>
            </a:r>
            <a:r>
              <a:rPr lang="en-US" dirty="0"/>
              <a:t> 1984):</a:t>
            </a:r>
          </a:p>
          <a:p>
            <a:r>
              <a:rPr lang="en-US" dirty="0"/>
              <a:t>“Though it would be easy to multiply examples of the negative impact of </a:t>
            </a:r>
            <a:r>
              <a:rPr lang="en-US" dirty="0" err="1"/>
              <a:t>clientela</a:t>
            </a:r>
            <a:r>
              <a:rPr lang="en-US" dirty="0"/>
              <a:t> on Roman convivial customs, we thereby run the risk of ignoring interesting countervailing evidence. We need to recall that upper class survival depended, especially in the Empire, upon considerable upward mobility.... In this respect one of the letters of Pliny, where the setting is a private dinner-party in Rome, deserves attention. </a:t>
            </a:r>
            <a:r>
              <a:rPr lang="en-US" dirty="0" err="1"/>
              <a:t>PIiny</a:t>
            </a:r>
            <a:r>
              <a:rPr lang="en-US" dirty="0"/>
              <a:t> reports that he reclined next to the distinguished consular </a:t>
            </a:r>
            <a:r>
              <a:rPr lang="en-US" dirty="0" err="1"/>
              <a:t>Fadius</a:t>
            </a:r>
            <a:r>
              <a:rPr lang="en-US" dirty="0"/>
              <a:t> </a:t>
            </a:r>
            <a:r>
              <a:rPr lang="en-US" dirty="0" err="1"/>
              <a:t>Rufinus</a:t>
            </a:r>
            <a:r>
              <a:rPr lang="en-US" dirty="0"/>
              <a:t>, who had on his other side a fellow </a:t>
            </a:r>
            <a:r>
              <a:rPr lang="en-US" dirty="0" err="1"/>
              <a:t>municeps</a:t>
            </a:r>
            <a:r>
              <a:rPr lang="en-US" dirty="0"/>
              <a:t>, who first set foot in Rome on that very day. When </a:t>
            </a:r>
            <a:r>
              <a:rPr lang="en-US" dirty="0" err="1"/>
              <a:t>Rufinus</a:t>
            </a:r>
            <a:r>
              <a:rPr lang="en-US" dirty="0"/>
              <a:t> described Pliny's </a:t>
            </a:r>
            <a:r>
              <a:rPr lang="en-US" dirty="0" err="1"/>
              <a:t>studia</a:t>
            </a:r>
            <a:r>
              <a:rPr lang="en-US" dirty="0"/>
              <a:t> in general terms (but had not yet introduced him), his neighbor, the </a:t>
            </a:r>
            <a:r>
              <a:rPr lang="en-US" dirty="0" err="1"/>
              <a:t>vir</a:t>
            </a:r>
            <a:r>
              <a:rPr lang="en-US" dirty="0"/>
              <a:t> </a:t>
            </a:r>
            <a:r>
              <a:rPr lang="en-US" dirty="0" err="1"/>
              <a:t>municipalis</a:t>
            </a:r>
            <a:r>
              <a:rPr lang="en-US" dirty="0"/>
              <a:t>, exclaimed: ‘Why, the man must be Pliny!’ ... If Pliny's acquaintance had political ambitions, the informal setting of this convivium will have been appropriate for furthering them.”</a:t>
            </a:r>
          </a:p>
        </p:txBody>
      </p:sp>
      <p:sp>
        <p:nvSpPr>
          <p:cNvPr id="4" name="Slide Number Placeholder 3"/>
          <p:cNvSpPr>
            <a:spLocks noGrp="1"/>
          </p:cNvSpPr>
          <p:nvPr>
            <p:ph type="sldNum" sz="quarter" idx="5"/>
          </p:nvPr>
        </p:nvSpPr>
        <p:spPr/>
        <p:txBody>
          <a:bodyPr/>
          <a:lstStyle/>
          <a:p>
            <a:fld id="{69C971FF-EF28-4195-A575-329446EFAA55}" type="slidenum">
              <a:rPr lang="en-US" smtClean="0"/>
              <a:t>13</a:t>
            </a:fld>
            <a:endParaRPr lang="en-US"/>
          </a:p>
        </p:txBody>
      </p:sp>
    </p:spTree>
    <p:extLst>
      <p:ext uri="{BB962C8B-B14F-4D97-AF65-F5344CB8AC3E}">
        <p14:creationId xmlns:p14="http://schemas.microsoft.com/office/powerpoint/2010/main" val="25909136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 we see that’s different</a:t>
            </a:r>
            <a:r>
              <a:rPr lang="en-US" baseline="0" dirty="0"/>
              <a:t> from the preceding?</a:t>
            </a:r>
          </a:p>
          <a:p>
            <a:r>
              <a:rPr lang="en-US" baseline="0" dirty="0" err="1"/>
              <a:t>i’m</a:t>
            </a:r>
            <a:r>
              <a:rPr lang="en-US" baseline="0" dirty="0"/>
              <a:t> not sure how much we know about social differentiation of host and guests at archaic-classical Greek symposia, but social differentiation clearly mattered at roman </a:t>
            </a:r>
            <a:r>
              <a:rPr lang="en-US" baseline="0" dirty="0" err="1"/>
              <a:t>convivia</a:t>
            </a:r>
            <a:r>
              <a:rPr lang="en-US" baseline="0" dirty="0"/>
              <a:t>.</a:t>
            </a:r>
          </a:p>
          <a:p>
            <a:r>
              <a:rPr lang="en-US" baseline="0" dirty="0"/>
              <a:t>[discuss couch arrangements]</a:t>
            </a:r>
          </a:p>
          <a:p>
            <a:endParaRPr lang="en-US" baseline="0" dirty="0"/>
          </a:p>
        </p:txBody>
      </p:sp>
      <p:sp>
        <p:nvSpPr>
          <p:cNvPr id="4" name="Slide Number Placeholder 3"/>
          <p:cNvSpPr>
            <a:spLocks noGrp="1"/>
          </p:cNvSpPr>
          <p:nvPr>
            <p:ph type="sldNum" sz="quarter" idx="10"/>
          </p:nvPr>
        </p:nvSpPr>
        <p:spPr/>
        <p:txBody>
          <a:bodyPr/>
          <a:lstStyle/>
          <a:p>
            <a:fld id="{69C971FF-EF28-4195-A575-329446EFAA55}" type="slidenum">
              <a:rPr lang="en-US" smtClean="0"/>
              <a:t>14</a:t>
            </a:fld>
            <a:endParaRPr lang="en-US"/>
          </a:p>
        </p:txBody>
      </p:sp>
    </p:spTree>
    <p:extLst>
      <p:ext uri="{BB962C8B-B14F-4D97-AF65-F5344CB8AC3E}">
        <p14:creationId xmlns:p14="http://schemas.microsoft.com/office/powerpoint/2010/main" val="5297434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little to add here, except that beginning maybe in the 2</a:t>
            </a:r>
            <a:r>
              <a:rPr lang="en-US" baseline="30000" dirty="0"/>
              <a:t>nd</a:t>
            </a:r>
            <a:r>
              <a:rPr lang="en-US" baseline="0" dirty="0"/>
              <a:t> cent or so ce, Greek and Roman dining traditions began to mingle. in the roman east, respectable women start being invited to dinner, while the dinners themselves set the stage for social-political maneuvering.</a:t>
            </a:r>
          </a:p>
        </p:txBody>
      </p:sp>
      <p:sp>
        <p:nvSpPr>
          <p:cNvPr id="4" name="Slide Number Placeholder 3"/>
          <p:cNvSpPr>
            <a:spLocks noGrp="1"/>
          </p:cNvSpPr>
          <p:nvPr>
            <p:ph type="sldNum" sz="quarter" idx="10"/>
          </p:nvPr>
        </p:nvSpPr>
        <p:spPr/>
        <p:txBody>
          <a:bodyPr/>
          <a:lstStyle/>
          <a:p>
            <a:fld id="{69C971FF-EF28-4195-A575-329446EFAA55}" type="slidenum">
              <a:rPr lang="en-US" smtClean="0"/>
              <a:t>15</a:t>
            </a:fld>
            <a:endParaRPr lang="en-US"/>
          </a:p>
        </p:txBody>
      </p:sp>
    </p:spTree>
    <p:extLst>
      <p:ext uri="{BB962C8B-B14F-4D97-AF65-F5344CB8AC3E}">
        <p14:creationId xmlns:p14="http://schemas.microsoft.com/office/powerpoint/2010/main" val="25401863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C971FF-EF28-4195-A575-329446EFAA55}" type="slidenum">
              <a:rPr lang="en-US" smtClean="0"/>
              <a:t>16</a:t>
            </a:fld>
            <a:endParaRPr lang="en-US"/>
          </a:p>
        </p:txBody>
      </p:sp>
    </p:spTree>
    <p:extLst>
      <p:ext uri="{BB962C8B-B14F-4D97-AF65-F5344CB8AC3E}">
        <p14:creationId xmlns:p14="http://schemas.microsoft.com/office/powerpoint/2010/main" val="19831640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C971FF-EF28-4195-A575-329446EFAA55}" type="slidenum">
              <a:rPr lang="en-US" smtClean="0"/>
              <a:t>17</a:t>
            </a:fld>
            <a:endParaRPr lang="en-US"/>
          </a:p>
        </p:txBody>
      </p:sp>
    </p:spTree>
    <p:extLst>
      <p:ext uri="{BB962C8B-B14F-4D97-AF65-F5344CB8AC3E}">
        <p14:creationId xmlns:p14="http://schemas.microsoft.com/office/powerpoint/2010/main" val="18594713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Roman, including Greco-Roman, private residences and houses served as venues to entertain guests and to show off — and to compete. "Kim Bowes, noting that 'the traditional locus of elite competition and distinction in the Roman world was the home,' describes domus [urban domestic residences] and villas as 'machines for competition,' 'physical sites of social rivalry.' " By late antiquity, these sorts of "Roman villas," as they're generally called, had spread all over the Empire.</a:t>
            </a:r>
          </a:p>
        </p:txBody>
      </p:sp>
      <p:sp>
        <p:nvSpPr>
          <p:cNvPr id="4" name="Slide Number Placeholder 3"/>
          <p:cNvSpPr>
            <a:spLocks noGrp="1"/>
          </p:cNvSpPr>
          <p:nvPr>
            <p:ph type="sldNum" sz="quarter" idx="10"/>
          </p:nvPr>
        </p:nvSpPr>
        <p:spPr/>
        <p:txBody>
          <a:bodyPr/>
          <a:lstStyle/>
          <a:p>
            <a:fld id="{69C971FF-EF28-4195-A575-329446EFAA55}" type="slidenum">
              <a:rPr lang="en-US" smtClean="0"/>
              <a:t>18</a:t>
            </a:fld>
            <a:endParaRPr lang="en-US"/>
          </a:p>
        </p:txBody>
      </p:sp>
    </p:spTree>
    <p:extLst>
      <p:ext uri="{BB962C8B-B14F-4D97-AF65-F5344CB8AC3E}">
        <p14:creationId xmlns:p14="http://schemas.microsoft.com/office/powerpoint/2010/main" val="13379476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envy mosaic inscription, </a:t>
            </a:r>
            <a:r>
              <a:rPr lang="en-US" dirty="0" err="1"/>
              <a:t>skala</a:t>
            </a:r>
            <a:r>
              <a:rPr lang="en-US" dirty="0"/>
              <a:t>:</a:t>
            </a:r>
          </a:p>
          <a:p>
            <a:r>
              <a:rPr lang="en-US" dirty="0"/>
              <a:t>“O Envy, even yours, this image of baneful passion that a draftsman has sketched, and Krateros has set in stone, not because men honor you, but because you, who cast your evil eye on mortal bliss, have taken this form on yourself. Come stand before the gaze of all, stand, you wretch, bearing the vile mark of wasting that the envious bear!”</a:t>
            </a:r>
          </a:p>
        </p:txBody>
      </p:sp>
      <p:sp>
        <p:nvSpPr>
          <p:cNvPr id="4" name="Slide Number Placeholder 3"/>
          <p:cNvSpPr>
            <a:spLocks noGrp="1"/>
          </p:cNvSpPr>
          <p:nvPr>
            <p:ph type="sldNum" sz="quarter" idx="10"/>
          </p:nvPr>
        </p:nvSpPr>
        <p:spPr/>
        <p:txBody>
          <a:bodyPr/>
          <a:lstStyle/>
          <a:p>
            <a:fld id="{69C971FF-EF28-4195-A575-329446EFAA55}" type="slidenum">
              <a:rPr lang="en-US" smtClean="0"/>
              <a:t>19</a:t>
            </a:fld>
            <a:endParaRPr lang="en-US"/>
          </a:p>
        </p:txBody>
      </p:sp>
    </p:spTree>
    <p:extLst>
      <p:ext uri="{BB962C8B-B14F-4D97-AF65-F5344CB8AC3E}">
        <p14:creationId xmlns:p14="http://schemas.microsoft.com/office/powerpoint/2010/main" val="14464840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C971FF-EF28-4195-A575-329446EFAA55}" type="slidenum">
              <a:rPr lang="en-US" smtClean="0"/>
              <a:t>4</a:t>
            </a:fld>
            <a:endParaRPr lang="en-US"/>
          </a:p>
        </p:txBody>
      </p:sp>
    </p:spTree>
    <p:extLst>
      <p:ext uri="{BB962C8B-B14F-4D97-AF65-F5344CB8AC3E}">
        <p14:creationId xmlns:p14="http://schemas.microsoft.com/office/powerpoint/2010/main" val="5171382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latin typeface="Calibri" panose="020F0502020204030204" pitchFamily="34" charset="0"/>
              </a:rPr>
              <a:t>This SWA prompt has two, very important functions:</a:t>
            </a:r>
          </a:p>
          <a:p>
            <a:pPr algn="l">
              <a:buFont typeface="+mj-lt"/>
              <a:buAutoNum type="arabicPeriod"/>
            </a:pPr>
            <a:r>
              <a:rPr lang="en-US" b="0" i="0" dirty="0">
                <a:solidFill>
                  <a:srgbClr val="212529"/>
                </a:solidFill>
                <a:effectLst/>
                <a:latin typeface="Calibri" panose="020F0502020204030204" pitchFamily="34" charset="0"/>
              </a:rPr>
              <a:t>To prepare you for the </a:t>
            </a:r>
            <a:r>
              <a:rPr lang="en-US" b="0" i="0" u="none" strike="noStrike" dirty="0">
                <a:solidFill>
                  <a:srgbClr val="007BFF"/>
                </a:solidFill>
                <a:effectLst/>
                <a:latin typeface="Calibri" panose="020F0502020204030204" pitchFamily="34" charset="0"/>
                <a:hlinkClick r:id="rId3"/>
              </a:rPr>
              <a:t>next SWA</a:t>
            </a:r>
            <a:r>
              <a:rPr lang="en-US" b="0" i="0" dirty="0">
                <a:solidFill>
                  <a:srgbClr val="212529"/>
                </a:solidFill>
                <a:effectLst/>
                <a:latin typeface="Calibri" panose="020F0502020204030204" pitchFamily="34" charset="0"/>
              </a:rPr>
              <a:t>, which will focus on Lucian's </a:t>
            </a:r>
            <a:r>
              <a:rPr lang="en-US" b="0" i="1" dirty="0">
                <a:solidFill>
                  <a:srgbClr val="212529"/>
                </a:solidFill>
                <a:effectLst/>
                <a:latin typeface="Calibri" panose="020F0502020204030204" pitchFamily="34" charset="0"/>
              </a:rPr>
              <a:t>Symposium</a:t>
            </a:r>
            <a:r>
              <a:rPr lang="en-US" b="0" i="0" dirty="0">
                <a:solidFill>
                  <a:srgbClr val="212529"/>
                </a:solidFill>
                <a:effectLst/>
                <a:latin typeface="Calibri" panose="020F0502020204030204" pitchFamily="34" charset="0"/>
              </a:rPr>
              <a:t>, a work narrating an eating-and-drinking party in the Roman East under the high Empire. Note that that SWA will refer you back to this assignment.</a:t>
            </a:r>
          </a:p>
          <a:p>
            <a:pPr algn="l">
              <a:buFont typeface="+mj-lt"/>
              <a:buAutoNum type="arabicPeriod"/>
            </a:pPr>
            <a:r>
              <a:rPr lang="en-US" b="0" i="0" dirty="0">
                <a:solidFill>
                  <a:srgbClr val="212529"/>
                </a:solidFill>
                <a:effectLst/>
                <a:latin typeface="Calibri" panose="020F0502020204030204" pitchFamily="34" charset="0"/>
              </a:rPr>
              <a:t>To prepare you for the paper 2 critical-thinking component, a very critical-thinking prompt. To respond properly, please re-read the </a:t>
            </a:r>
            <a:r>
              <a:rPr lang="en-US" b="0" i="0" u="none" strike="noStrike" dirty="0">
                <a:solidFill>
                  <a:srgbClr val="007BFF"/>
                </a:solidFill>
                <a:effectLst/>
                <a:latin typeface="Calibri" panose="020F0502020204030204" pitchFamily="34" charset="0"/>
                <a:hlinkClick r:id="rId4"/>
              </a:rPr>
              <a:t>critical-thinking document</a:t>
            </a:r>
            <a:r>
              <a:rPr lang="en-US" b="0" i="0" dirty="0">
                <a:solidFill>
                  <a:srgbClr val="212529"/>
                </a:solidFill>
                <a:effectLst/>
                <a:latin typeface="Calibri" panose="020F0502020204030204" pitchFamily="34" charset="0"/>
              </a:rPr>
              <a:t>, this site.</a:t>
            </a:r>
            <a:endParaRPr lang="en-US" dirty="0"/>
          </a:p>
        </p:txBody>
      </p:sp>
      <p:sp>
        <p:nvSpPr>
          <p:cNvPr id="4" name="Slide Number Placeholder 3"/>
          <p:cNvSpPr>
            <a:spLocks noGrp="1"/>
          </p:cNvSpPr>
          <p:nvPr>
            <p:ph type="sldNum" sz="quarter" idx="10"/>
          </p:nvPr>
        </p:nvSpPr>
        <p:spPr/>
        <p:txBody>
          <a:bodyPr/>
          <a:lstStyle/>
          <a:p>
            <a:fld id="{69C971FF-EF28-4195-A575-329446EFAA55}" type="slidenum">
              <a:rPr lang="en-US" smtClean="0"/>
              <a:t>5</a:t>
            </a:fld>
            <a:endParaRPr lang="en-US"/>
          </a:p>
        </p:txBody>
      </p:sp>
    </p:spTree>
    <p:extLst>
      <p:ext uri="{BB962C8B-B14F-4D97-AF65-F5344CB8AC3E}">
        <p14:creationId xmlns:p14="http://schemas.microsoft.com/office/powerpoint/2010/main" val="32911469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Alcock</a:t>
            </a:r>
            <a:r>
              <a:rPr lang="en-US" dirty="0"/>
              <a:t> “Power Lunches”:</a:t>
            </a:r>
          </a:p>
          <a:p>
            <a:r>
              <a:rPr lang="en-US" dirty="0"/>
              <a:t>“A key to this hierarchy is the seating plan, with a very clear place of honor next to the host—thus creating a kind of "power corner" privileged with the best views over and out of the room. Every other place at table was graded lower in status, increasingly below the salt. Games of honor and humiliation were played out in conversation as well (with some people not spoken to, nor welcome to speak — the junior faculty phenomenon!); some were visibly given worse food, or less wine, than others. Lying on a couch huddled next to a neighbor, such inequities would be hard to miss—no one ever said the Romans were subtle! All in all, a convivium could be (for some) a pleasant, convivial occasion; for others, the dinner party from hell. In essence, this is all about dinner as hierarchy, as rule making, dinner as creating social alliance and distance, dinner as a diacritical feast.”</a:t>
            </a:r>
          </a:p>
          <a:p>
            <a:r>
              <a:rPr lang="en-US" dirty="0"/>
              <a:t>“How far does this behavior accompany the triclinium form to the east? The ‘Place of honor’ certainly seems to have been adopted at least in some contexts. We see this in the careful organization of views from power corners; a defined best place to lie and look emerges in some examples of eastern triclinia.” (602)</a:t>
            </a:r>
          </a:p>
        </p:txBody>
      </p:sp>
      <p:sp>
        <p:nvSpPr>
          <p:cNvPr id="4" name="Slide Number Placeholder 3"/>
          <p:cNvSpPr>
            <a:spLocks noGrp="1"/>
          </p:cNvSpPr>
          <p:nvPr>
            <p:ph type="sldNum" sz="quarter" idx="5"/>
          </p:nvPr>
        </p:nvSpPr>
        <p:spPr/>
        <p:txBody>
          <a:bodyPr/>
          <a:lstStyle/>
          <a:p>
            <a:fld id="{69C971FF-EF28-4195-A575-329446EFAA55}" type="slidenum">
              <a:rPr lang="en-US" smtClean="0"/>
              <a:t>6</a:t>
            </a:fld>
            <a:endParaRPr lang="en-US"/>
          </a:p>
        </p:txBody>
      </p:sp>
    </p:spTree>
    <p:extLst>
      <p:ext uri="{BB962C8B-B14F-4D97-AF65-F5344CB8AC3E}">
        <p14:creationId xmlns:p14="http://schemas.microsoft.com/office/powerpoint/2010/main" val="20492607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Alcock</a:t>
            </a:r>
            <a:r>
              <a:rPr lang="en-US" dirty="0"/>
              <a:t> “Power Lunches”:</a:t>
            </a:r>
          </a:p>
          <a:p>
            <a:r>
              <a:rPr lang="en-US" dirty="0"/>
              <a:t>“My suspicion is that dinner was simply too essential an arena for the Greek elite either to dodge or to do its own thing in too radical a fashion. In imperial society, dinners served as a central way to meet and deal with peers (Roman and Greek) in an invite-only space, with a shared sense of status membership, of elite rules and understanding, of defined social competition. And this wasn't only useful at home. Proper understanding of the rules of the triclinium provided you with a behavior set with which you could travel the length of the empire and never put a foot wrong.” (603)</a:t>
            </a:r>
          </a:p>
        </p:txBody>
      </p:sp>
      <p:sp>
        <p:nvSpPr>
          <p:cNvPr id="4" name="Slide Number Placeholder 3"/>
          <p:cNvSpPr>
            <a:spLocks noGrp="1"/>
          </p:cNvSpPr>
          <p:nvPr>
            <p:ph type="sldNum" sz="quarter" idx="5"/>
          </p:nvPr>
        </p:nvSpPr>
        <p:spPr/>
        <p:txBody>
          <a:bodyPr/>
          <a:lstStyle/>
          <a:p>
            <a:fld id="{69C971FF-EF28-4195-A575-329446EFAA55}" type="slidenum">
              <a:rPr lang="en-US" smtClean="0"/>
              <a:t>7</a:t>
            </a:fld>
            <a:endParaRPr lang="en-US"/>
          </a:p>
        </p:txBody>
      </p:sp>
    </p:spTree>
    <p:extLst>
      <p:ext uri="{BB962C8B-B14F-4D97-AF65-F5344CB8AC3E}">
        <p14:creationId xmlns:p14="http://schemas.microsoft.com/office/powerpoint/2010/main" val="8320216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Eastern Roman Dining As...</a:t>
            </a:r>
          </a:p>
          <a:p>
            <a:pPr lvl="1"/>
            <a:r>
              <a:rPr lang="en-US" dirty="0"/>
              <a:t>Power-play, social maneuvering</a:t>
            </a:r>
          </a:p>
          <a:p>
            <a:pPr lvl="1"/>
            <a:r>
              <a:rPr lang="en-US" dirty="0"/>
              <a:t>Culture clash (1st BCE – 1st CE, Rome vs. Greece)</a:t>
            </a:r>
          </a:p>
          <a:p>
            <a:pPr lvl="0"/>
            <a:r>
              <a:rPr lang="en-US" dirty="0"/>
              <a:t>“In essence, this is all about dinner as hierarchy, as rule making, dinner as creating social alliance and distance, dinner as a diacritical feast.”</a:t>
            </a:r>
          </a:p>
          <a:p>
            <a:pPr lvl="0"/>
            <a:r>
              <a:rPr lang="en-US" dirty="0"/>
              <a:t>“Military analogies, which recur throughout the Table Talk, quietly suggest that ‘dining in good order’ was something Roman guests, and rulers, expected to happen.”</a:t>
            </a:r>
          </a:p>
          <a:p>
            <a:pPr lvl="0"/>
            <a:r>
              <a:rPr lang="en-US" dirty="0"/>
              <a:t>with regard to story from elder </a:t>
            </a:r>
            <a:r>
              <a:rPr lang="en-US" dirty="0" err="1"/>
              <a:t>seneca</a:t>
            </a:r>
            <a:r>
              <a:rPr lang="en-US" dirty="0"/>
              <a:t> about </a:t>
            </a:r>
            <a:r>
              <a:rPr lang="en-US" dirty="0" err="1"/>
              <a:t>marcus</a:t>
            </a:r>
            <a:r>
              <a:rPr lang="en-US" dirty="0"/>
              <a:t> cicero whipping </a:t>
            </a:r>
            <a:r>
              <a:rPr lang="en-US" dirty="0" err="1"/>
              <a:t>smyrna</a:t>
            </a:r>
            <a:r>
              <a:rPr lang="en-US" dirty="0"/>
              <a:t> sophist:</a:t>
            </a:r>
          </a:p>
          <a:p>
            <a:pPr lvl="0"/>
            <a:r>
              <a:rPr lang="en-US" dirty="0"/>
              <a:t>"We can hope that was not the norm, but there must have been an increasing presence of foreigners at Greek tables, and this need not have been instantly easy — anthropological studies of foodways warn that bad things can happen when different modes of power eating clash. One major disjuncture between Greek and Roman dining is similarly revealed through a misunderstanding: in this case about the gender of just who's coming to dinner. In one of Cicero's </a:t>
            </a:r>
            <a:r>
              <a:rPr lang="en-US" dirty="0" err="1"/>
              <a:t>Verrine</a:t>
            </a:r>
            <a:r>
              <a:rPr lang="en-US" dirty="0"/>
              <a:t> orations, we are told that Verres and his posse are invited to the house of a prominent citizen of the Greek city of Lampsacus, in northwest Asia Minor. The party goes well, so after a bit they decide to drink ‘in the Greek fashion.’ It is not exactly clear what this means, but it probably ratchets up the booze level (the big drinking cups come out). Eventually the Romans ask for the daughter of the house to come in, but her father says no (“it is not the custom of the Greeks that women should recline at the convivium of men”). The matter ends in a brawl, a dead Roman, and the ultimate execution of the Greek host and his son."</a:t>
            </a:r>
          </a:p>
        </p:txBody>
      </p:sp>
      <p:sp>
        <p:nvSpPr>
          <p:cNvPr id="4" name="Slide Number Placeholder 3"/>
          <p:cNvSpPr>
            <a:spLocks noGrp="1"/>
          </p:cNvSpPr>
          <p:nvPr>
            <p:ph type="sldNum" sz="quarter" idx="5"/>
          </p:nvPr>
        </p:nvSpPr>
        <p:spPr/>
        <p:txBody>
          <a:bodyPr/>
          <a:lstStyle/>
          <a:p>
            <a:fld id="{69C971FF-EF28-4195-A575-329446EFAA55}" type="slidenum">
              <a:rPr lang="en-US" smtClean="0"/>
              <a:t>8</a:t>
            </a:fld>
            <a:endParaRPr lang="en-US"/>
          </a:p>
        </p:txBody>
      </p:sp>
    </p:spTree>
    <p:extLst>
      <p:ext uri="{BB962C8B-B14F-4D97-AF65-F5344CB8AC3E}">
        <p14:creationId xmlns:p14="http://schemas.microsoft.com/office/powerpoint/2010/main" val="35722111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C971FF-EF28-4195-A575-329446EFAA55}" type="slidenum">
              <a:rPr lang="en-US" smtClean="0"/>
              <a:t>9</a:t>
            </a:fld>
            <a:endParaRPr lang="en-US"/>
          </a:p>
        </p:txBody>
      </p:sp>
    </p:spTree>
    <p:extLst>
      <p:ext uri="{BB962C8B-B14F-4D97-AF65-F5344CB8AC3E}">
        <p14:creationId xmlns:p14="http://schemas.microsoft.com/office/powerpoint/2010/main" val="33726269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talk about the</a:t>
            </a:r>
            <a:r>
              <a:rPr lang="en-US" baseline="0" dirty="0"/>
              <a:t> classical-archaic Greek symposium? because it sets a baseline for our focus today. The Greek symposium provided the model, the armature around which, multiple works of classical Greek literature were composed, notably, dialogues entitled </a:t>
            </a:r>
            <a:r>
              <a:rPr lang="en-US" i="1" baseline="0" dirty="0"/>
              <a:t>Symposium</a:t>
            </a:r>
            <a:r>
              <a:rPr lang="en-US" i="0" baseline="0" dirty="0"/>
              <a:t> by</a:t>
            </a:r>
            <a:r>
              <a:rPr lang="en-US" baseline="0" dirty="0"/>
              <a:t> Plato and Xenophon. those works were treated as classics by Imperial Greek writers, notably, Plutarch, Lucian, and Athenaeus, themselves authors of symposiastic literature. so, too, the idea of well educated party guests engaging in sophisticated repartee, a kind of showing off of </a:t>
            </a:r>
            <a:r>
              <a:rPr lang="en-US" i="1" baseline="0" dirty="0"/>
              <a:t>paideia</a:t>
            </a:r>
            <a:r>
              <a:rPr lang="en-US" i="0" baseline="0" dirty="0"/>
              <a:t> was </a:t>
            </a:r>
            <a:r>
              <a:rPr lang="en-US" i="0" baseline="0" dirty="0" err="1"/>
              <a:t>complelling</a:t>
            </a:r>
            <a:r>
              <a:rPr lang="en-US" i="0" baseline="0" dirty="0"/>
              <a:t> for elite Greco-Romans of the imperial period.</a:t>
            </a:r>
          </a:p>
          <a:p>
            <a:pPr defTabSz="881390">
              <a:spcAft>
                <a:spcPts val="578"/>
              </a:spcAft>
              <a:defRPr/>
            </a:pPr>
            <a:r>
              <a:rPr lang="en-US" dirty="0"/>
              <a:t>why talk about the</a:t>
            </a:r>
            <a:r>
              <a:rPr lang="en-US" baseline="0" dirty="0"/>
              <a:t> classical-archaic Greek symposium? because it sets a baseline for our focus today. The Greek symposium provided the model, the armature around which, multiple works of classical Greek literature were composed, notably, dialogues entitled </a:t>
            </a:r>
            <a:r>
              <a:rPr lang="en-US" i="1" baseline="0" dirty="0"/>
              <a:t>Symposium</a:t>
            </a:r>
            <a:r>
              <a:rPr lang="en-US" i="0" baseline="0" dirty="0"/>
              <a:t> by</a:t>
            </a:r>
            <a:r>
              <a:rPr lang="en-US" baseline="0" dirty="0"/>
              <a:t> Plato and Xenophon. those works were treated as classics by Imperial Greek writers, notably, Plutarch, Lucian, and Athenaeus, themselves authors of symposiastic literature. so, too, the idea of well educated party guests engaging in sophisticated repartee, a kind of showing off of </a:t>
            </a:r>
            <a:r>
              <a:rPr lang="en-US" i="1" baseline="0" dirty="0"/>
              <a:t>paideia</a:t>
            </a:r>
            <a:r>
              <a:rPr lang="en-US" i="0" baseline="0" dirty="0"/>
              <a:t> was </a:t>
            </a:r>
            <a:r>
              <a:rPr lang="en-US" i="0" baseline="0" dirty="0" err="1"/>
              <a:t>complelling</a:t>
            </a:r>
            <a:r>
              <a:rPr lang="en-US" i="0" baseline="0" dirty="0"/>
              <a:t> for elite Greco-Romans of the imperial period.</a:t>
            </a:r>
            <a:endParaRPr lang="en-US" dirty="0"/>
          </a:p>
        </p:txBody>
      </p:sp>
      <p:sp>
        <p:nvSpPr>
          <p:cNvPr id="4" name="Slide Number Placeholder 3"/>
          <p:cNvSpPr>
            <a:spLocks noGrp="1"/>
          </p:cNvSpPr>
          <p:nvPr>
            <p:ph type="sldNum" sz="quarter" idx="10"/>
          </p:nvPr>
        </p:nvSpPr>
        <p:spPr/>
        <p:txBody>
          <a:bodyPr/>
          <a:lstStyle/>
          <a:p>
            <a:fld id="{69C971FF-EF28-4195-A575-329446EFAA55}" type="slidenum">
              <a:rPr lang="en-US" smtClean="0"/>
              <a:t>10</a:t>
            </a:fld>
            <a:endParaRPr lang="en-US"/>
          </a:p>
        </p:txBody>
      </p:sp>
    </p:spTree>
    <p:extLst>
      <p:ext uri="{BB962C8B-B14F-4D97-AF65-F5344CB8AC3E}">
        <p14:creationId xmlns:p14="http://schemas.microsoft.com/office/powerpoint/2010/main" val="42013665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talk about the</a:t>
            </a:r>
            <a:r>
              <a:rPr lang="en-US" baseline="0" dirty="0"/>
              <a:t> classical-archaic Greek symposium? because it sets a baseline for our focus today. The Greek symposium provided the model, the armature around which, multiple works of classical Greek literature were composed, notably, dialogues entitled </a:t>
            </a:r>
            <a:r>
              <a:rPr lang="en-US" i="1" baseline="0" dirty="0"/>
              <a:t>Symposium</a:t>
            </a:r>
            <a:r>
              <a:rPr lang="en-US" i="0" baseline="0" dirty="0"/>
              <a:t> by</a:t>
            </a:r>
            <a:r>
              <a:rPr lang="en-US" baseline="0" dirty="0"/>
              <a:t> Plato and Xenophon. those works were treated as classics by Imperial Greek writers, notably, Plutarch, Lucian, and Athenaeus, themselves authors of symposiastic literature. so, too, the idea of well educated party guests engaging in sophisticated repartee, a kind of showing off of </a:t>
            </a:r>
            <a:r>
              <a:rPr lang="en-US" i="1" baseline="0" dirty="0"/>
              <a:t>paideia</a:t>
            </a:r>
            <a:r>
              <a:rPr lang="en-US" i="0" baseline="0" dirty="0"/>
              <a:t> was </a:t>
            </a:r>
            <a:r>
              <a:rPr lang="en-US" i="0" baseline="0" dirty="0" err="1"/>
              <a:t>complelling</a:t>
            </a:r>
            <a:r>
              <a:rPr lang="en-US" i="0" baseline="0" dirty="0"/>
              <a:t> for elite Greco-Romans of the imperial period.</a:t>
            </a:r>
            <a:endParaRPr lang="en-US" dirty="0"/>
          </a:p>
        </p:txBody>
      </p:sp>
      <p:sp>
        <p:nvSpPr>
          <p:cNvPr id="4" name="Slide Number Placeholder 3"/>
          <p:cNvSpPr>
            <a:spLocks noGrp="1"/>
          </p:cNvSpPr>
          <p:nvPr>
            <p:ph type="sldNum" sz="quarter" idx="10"/>
          </p:nvPr>
        </p:nvSpPr>
        <p:spPr/>
        <p:txBody>
          <a:bodyPr/>
          <a:lstStyle/>
          <a:p>
            <a:fld id="{69C971FF-EF28-4195-A575-329446EFAA55}" type="slidenum">
              <a:rPr lang="en-US" smtClean="0"/>
              <a:t>11</a:t>
            </a:fld>
            <a:endParaRPr lang="en-US"/>
          </a:p>
        </p:txBody>
      </p:sp>
    </p:spTree>
    <p:extLst>
      <p:ext uri="{BB962C8B-B14F-4D97-AF65-F5344CB8AC3E}">
        <p14:creationId xmlns:p14="http://schemas.microsoft.com/office/powerpoint/2010/main" val="13245615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1" y="0"/>
            <a:ext cx="12184602" cy="6858000"/>
          </a:xfrm>
          <a:prstGeom prst="rect">
            <a:avLst/>
          </a:prstGeom>
        </p:spPr>
      </p:pic>
      <p:sp>
        <p:nvSpPr>
          <p:cNvPr id="10" name="Rectangle 9"/>
          <p:cNvSpPr/>
          <p:nvPr/>
        </p:nvSpPr>
        <p:spPr>
          <a:xfrm>
            <a:off x="-1" y="0"/>
            <a:ext cx="12186713" cy="6858000"/>
          </a:xfrm>
          <a:prstGeom prst="rect">
            <a:avLst/>
          </a:prstGeom>
          <a:solidFill>
            <a:schemeClr val="bg1">
              <a:alpha val="11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1" y="0"/>
            <a:ext cx="12184602" cy="6858000"/>
          </a:xfrm>
          <a:prstGeom prst="rect">
            <a:avLst/>
          </a:prstGeom>
        </p:spPr>
      </p:pic>
      <p:sp>
        <p:nvSpPr>
          <p:cNvPr id="5" name="Rectangle 4"/>
          <p:cNvSpPr/>
          <p:nvPr/>
        </p:nvSpPr>
        <p:spPr>
          <a:xfrm>
            <a:off x="-1" y="0"/>
            <a:ext cx="12186713" cy="6858000"/>
          </a:xfrm>
          <a:prstGeom prst="rect">
            <a:avLst/>
          </a:prstGeom>
          <a:solidFill>
            <a:schemeClr val="bg1">
              <a:alpha val="11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pic>
        <p:nvPicPr>
          <p:cNvPr id="6" name="Picture 5">
            <a:extLst>
              <a:ext uri="{FF2B5EF4-FFF2-40B4-BE49-F238E27FC236}">
                <a16:creationId xmlns:a16="http://schemas.microsoft.com/office/drawing/2014/main" id="{6B40AF0D-5B44-4B75-9D96-9ABB01FA2D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1" y="0"/>
            <a:ext cx="12184602" cy="6858000"/>
          </a:xfrm>
          <a:prstGeom prst="rect">
            <a:avLst/>
          </a:prstGeom>
        </p:spPr>
      </p:pic>
      <p:sp>
        <p:nvSpPr>
          <p:cNvPr id="8" name="Rectangle 7">
            <a:extLst>
              <a:ext uri="{FF2B5EF4-FFF2-40B4-BE49-F238E27FC236}">
                <a16:creationId xmlns:a16="http://schemas.microsoft.com/office/drawing/2014/main" id="{F4253DC7-E1B1-4645-A9C5-59692F4F8209}"/>
              </a:ext>
            </a:extLst>
          </p:cNvPr>
          <p:cNvSpPr/>
          <p:nvPr/>
        </p:nvSpPr>
        <p:spPr>
          <a:xfrm>
            <a:off x="-1" y="0"/>
            <a:ext cx="12186713" cy="6858000"/>
          </a:xfrm>
          <a:prstGeom prst="rect">
            <a:avLst/>
          </a:prstGeom>
          <a:solidFill>
            <a:schemeClr val="bg1">
              <a:alpha val="11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pic>
        <p:nvPicPr>
          <p:cNvPr id="9" name="Picture 8">
            <a:extLst>
              <a:ext uri="{FF2B5EF4-FFF2-40B4-BE49-F238E27FC236}">
                <a16:creationId xmlns:a16="http://schemas.microsoft.com/office/drawing/2014/main" id="{AA864F87-9334-4E05-B36B-D4CEB08D53F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11" y="0"/>
            <a:ext cx="12184602" cy="6858000"/>
          </a:xfrm>
          <a:prstGeom prst="rect">
            <a:avLst/>
          </a:prstGeom>
        </p:spPr>
      </p:pic>
      <p:sp>
        <p:nvSpPr>
          <p:cNvPr id="11" name="Rectangle 10">
            <a:extLst>
              <a:ext uri="{FF2B5EF4-FFF2-40B4-BE49-F238E27FC236}">
                <a16:creationId xmlns:a16="http://schemas.microsoft.com/office/drawing/2014/main" id="{E36C2890-2A71-4B21-B619-53ED66D6943D}"/>
              </a:ext>
            </a:extLst>
          </p:cNvPr>
          <p:cNvSpPr/>
          <p:nvPr userDrawn="1"/>
        </p:nvSpPr>
        <p:spPr>
          <a:xfrm>
            <a:off x="-1" y="0"/>
            <a:ext cx="12186713" cy="6858000"/>
          </a:xfrm>
          <a:prstGeom prst="rect">
            <a:avLst/>
          </a:prstGeom>
          <a:solidFill>
            <a:schemeClr val="bg1">
              <a:alpha val="11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268801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a:defRPr/>
            </a:lvl6pPr>
            <a:lvl7pPr>
              <a:defRPr baseline="0"/>
            </a:lvl7pPr>
            <a:lvl8pPr>
              <a:defRPr baseline="0"/>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a:t>Athletics and agōn</a:t>
            </a:r>
            <a:endParaRPr lang="en-US" dirty="0"/>
          </a:p>
        </p:txBody>
      </p:sp>
      <p:sp>
        <p:nvSpPr>
          <p:cNvPr id="4" name="Date Placeholder 3"/>
          <p:cNvSpPr>
            <a:spLocks noGrp="1"/>
          </p:cNvSpPr>
          <p:nvPr>
            <p:ph type="dt" sz="half" idx="10"/>
          </p:nvPr>
        </p:nvSpPr>
        <p:spPr/>
        <p:txBody>
          <a:bodyPr/>
          <a:lstStyle/>
          <a:p>
            <a:r>
              <a:rPr lang="en-US"/>
              <a:t>9-feb</a:t>
            </a:r>
          </a:p>
        </p:txBody>
      </p:sp>
      <p:sp>
        <p:nvSpPr>
          <p:cNvPr id="6" name="Slide Number Placeholder 5"/>
          <p:cNvSpPr>
            <a:spLocks noGrp="1"/>
          </p:cNvSpPr>
          <p:nvPr>
            <p:ph type="sldNum" sz="quarter" idx="12"/>
          </p:nvPr>
        </p:nvSpPr>
        <p:spPr/>
        <p:txBody>
          <a:bodyPr/>
          <a:lstStyle/>
          <a:p>
            <a:fld id="{F36C87F6-986D-49E6-AF40-1B3A1EE8064D}" type="slidenum">
              <a:rPr lang="en-US" smtClean="0"/>
              <a:t>‹#›</a:t>
            </a:fld>
            <a:endParaRPr lang="en-US"/>
          </a:p>
        </p:txBody>
      </p:sp>
    </p:spTree>
    <p:extLst>
      <p:ext uri="{BB962C8B-B14F-4D97-AF65-F5344CB8AC3E}">
        <p14:creationId xmlns:p14="http://schemas.microsoft.com/office/powerpoint/2010/main" val="1193475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85800"/>
            <a:ext cx="2134315" cy="54864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217613" y="685800"/>
            <a:ext cx="7416138" cy="5486400"/>
          </a:xfrm>
        </p:spPr>
        <p:txBody>
          <a:bodyPr vert="eaVert"/>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a:t>Athletics and agōn</a:t>
            </a:r>
            <a:endParaRPr lang="en-US" dirty="0"/>
          </a:p>
        </p:txBody>
      </p:sp>
      <p:sp>
        <p:nvSpPr>
          <p:cNvPr id="4" name="Date Placeholder 3"/>
          <p:cNvSpPr>
            <a:spLocks noGrp="1"/>
          </p:cNvSpPr>
          <p:nvPr>
            <p:ph type="dt" sz="half" idx="10"/>
          </p:nvPr>
        </p:nvSpPr>
        <p:spPr/>
        <p:txBody>
          <a:bodyPr/>
          <a:lstStyle/>
          <a:p>
            <a:r>
              <a:rPr lang="en-US"/>
              <a:t>9-feb</a:t>
            </a:r>
          </a:p>
        </p:txBody>
      </p:sp>
      <p:sp>
        <p:nvSpPr>
          <p:cNvPr id="6" name="Slide Number Placeholder 5"/>
          <p:cNvSpPr>
            <a:spLocks noGrp="1"/>
          </p:cNvSpPr>
          <p:nvPr>
            <p:ph type="sldNum" sz="quarter" idx="12"/>
          </p:nvPr>
        </p:nvSpPr>
        <p:spPr/>
        <p:txBody>
          <a:bodyPr/>
          <a:lstStyle/>
          <a:p>
            <a:fld id="{F36C87F6-986D-49E6-AF40-1B3A1EE8064D}" type="slidenum">
              <a:rPr lang="en-US" smtClean="0"/>
              <a:t>‹#›</a:t>
            </a:fld>
            <a:endParaRPr lang="en-US"/>
          </a:p>
        </p:txBody>
      </p:sp>
    </p:spTree>
    <p:extLst>
      <p:ext uri="{BB962C8B-B14F-4D97-AF65-F5344CB8AC3E}">
        <p14:creationId xmlns:p14="http://schemas.microsoft.com/office/powerpoint/2010/main" val="1222889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_Title Slide">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1" y="0"/>
            <a:ext cx="12184602" cy="6858000"/>
          </a:xfrm>
          <a:prstGeom prst="rect">
            <a:avLst/>
          </a:prstGeom>
        </p:spPr>
      </p:pic>
      <p:sp>
        <p:nvSpPr>
          <p:cNvPr id="10" name="Rectangle 9"/>
          <p:cNvSpPr/>
          <p:nvPr/>
        </p:nvSpPr>
        <p:spPr>
          <a:xfrm>
            <a:off x="-1" y="0"/>
            <a:ext cx="12186713" cy="6858000"/>
          </a:xfrm>
          <a:prstGeom prst="rect">
            <a:avLst/>
          </a:prstGeom>
          <a:solidFill>
            <a:schemeClr val="bg1">
              <a:alpha val="11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pic>
        <p:nvPicPr>
          <p:cNvPr id="4" name="Picture 3">
            <a:extLst>
              <a:ext uri="{FF2B5EF4-FFF2-40B4-BE49-F238E27FC236}">
                <a16:creationId xmlns:a16="http://schemas.microsoft.com/office/drawing/2014/main" id="{F0ABB30C-6164-4BCE-81E8-F643579C66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11" y="0"/>
            <a:ext cx="12184602" cy="6858000"/>
          </a:xfrm>
          <a:prstGeom prst="rect">
            <a:avLst/>
          </a:prstGeom>
        </p:spPr>
      </p:pic>
      <p:sp>
        <p:nvSpPr>
          <p:cNvPr id="5" name="Rectangle 4">
            <a:extLst>
              <a:ext uri="{FF2B5EF4-FFF2-40B4-BE49-F238E27FC236}">
                <a16:creationId xmlns:a16="http://schemas.microsoft.com/office/drawing/2014/main" id="{5B5E1F8E-5484-45CB-8186-8C2F96BA766C}"/>
              </a:ext>
            </a:extLst>
          </p:cNvPr>
          <p:cNvSpPr/>
          <p:nvPr userDrawn="1"/>
        </p:nvSpPr>
        <p:spPr>
          <a:xfrm>
            <a:off x="-1" y="0"/>
            <a:ext cx="12186713" cy="6858000"/>
          </a:xfrm>
          <a:prstGeom prst="rect">
            <a:avLst/>
          </a:prstGeom>
          <a:solidFill>
            <a:schemeClr val="bg1">
              <a:alpha val="11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512533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_Title Slide">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1" y="0"/>
            <a:ext cx="12184602" cy="6858000"/>
          </a:xfrm>
          <a:prstGeom prst="rect">
            <a:avLst/>
          </a:prstGeom>
        </p:spPr>
      </p:pic>
      <p:sp>
        <p:nvSpPr>
          <p:cNvPr id="10" name="Rectangle 9"/>
          <p:cNvSpPr/>
          <p:nvPr/>
        </p:nvSpPr>
        <p:spPr>
          <a:xfrm>
            <a:off x="-1" y="0"/>
            <a:ext cx="12186713" cy="6858000"/>
          </a:xfrm>
          <a:prstGeom prst="rect">
            <a:avLst/>
          </a:prstGeom>
          <a:solidFill>
            <a:schemeClr val="bg1">
              <a:alpha val="11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473790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11" y="0"/>
            <a:ext cx="12184602" cy="6858000"/>
          </a:xfrm>
          <a:prstGeom prst="rect">
            <a:avLst/>
          </a:prstGeom>
        </p:spPr>
      </p:pic>
      <p:sp>
        <p:nvSpPr>
          <p:cNvPr id="10" name="Rectangle 9"/>
          <p:cNvSpPr/>
          <p:nvPr userDrawn="1"/>
        </p:nvSpPr>
        <p:spPr>
          <a:xfrm>
            <a:off x="-1" y="0"/>
            <a:ext cx="12186713" cy="6858000"/>
          </a:xfrm>
          <a:prstGeom prst="rect">
            <a:avLst/>
          </a:prstGeom>
          <a:solidFill>
            <a:schemeClr val="bg1">
              <a:alpha val="11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925245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gradFill>
            <a:gsLst>
              <a:gs pos="0">
                <a:schemeClr val="accent1">
                  <a:lumMod val="5000"/>
                  <a:lumOff val="95000"/>
                </a:schemeClr>
              </a:gs>
              <a:gs pos="100000">
                <a:schemeClr val="accent1">
                  <a:lumMod val="30000"/>
                  <a:lumOff val="70000"/>
                </a:schemeClr>
              </a:gs>
            </a:gsLst>
            <a:lin ang="10800000" scaled="1"/>
          </a:gradFill>
        </p:spPr>
        <p:txBody>
          <a:bodyPr/>
          <a:lstStyle/>
          <a:p>
            <a:r>
              <a:rPr lang="en-US"/>
              <a:t>Click to edit Master title style</a:t>
            </a:r>
            <a:endParaRPr/>
          </a:p>
        </p:txBody>
      </p:sp>
      <p:sp>
        <p:nvSpPr>
          <p:cNvPr id="3" name="Content Placeholder 2"/>
          <p:cNvSpPr>
            <a:spLocks noGrp="1"/>
          </p:cNvSpPr>
          <p:nvPr>
            <p:ph idx="1" hasCustomPrompt="1"/>
          </p:nvPr>
        </p:nvSpPr>
        <p:spPr/>
        <p:txBody>
          <a:bodyPr/>
          <a:lstStyle>
            <a:lvl1pPr>
              <a:lnSpc>
                <a:spcPct val="114000"/>
              </a:lnSpc>
              <a:defRPr/>
            </a:lvl1pPr>
            <a:lvl2pPr>
              <a:lnSpc>
                <a:spcPct val="114000"/>
              </a:lnSpc>
              <a:defRPr sz="2800"/>
            </a:lvl2pPr>
            <a:lvl3pPr>
              <a:lnSpc>
                <a:spcPct val="114000"/>
              </a:lnSpc>
              <a:defRPr sz="2400"/>
            </a:lvl3pPr>
            <a:lvl4pPr>
              <a:lnSpc>
                <a:spcPct val="114000"/>
              </a:lnSpc>
              <a:defRPr sz="2000"/>
            </a:lvl4pPr>
            <a:lvl5pPr>
              <a:lnSpc>
                <a:spcPct val="114000"/>
              </a:lnSpc>
              <a:defRPr sz="2000"/>
            </a:lvl5pPr>
            <a:lvl6pPr>
              <a:defRPr/>
            </a:lvl6pPr>
            <a:lvl7pPr>
              <a:defRPr baseline="0"/>
            </a:lvl7pPr>
            <a:lvl8pPr>
              <a:defRPr baseline="0"/>
            </a:lvl8pPr>
            <a:lvl9pPr>
              <a:defRPr baseline="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5" name="Footer Placeholder 4"/>
          <p:cNvSpPr>
            <a:spLocks noGrp="1"/>
          </p:cNvSpPr>
          <p:nvPr>
            <p:ph type="ftr" sz="quarter" idx="11"/>
          </p:nvPr>
        </p:nvSpPr>
        <p:spPr/>
        <p:txBody>
          <a:bodyPr/>
          <a:lstStyle/>
          <a:p>
            <a:r>
              <a:rPr lang="en-US"/>
              <a:t>Athletics and agōn</a:t>
            </a:r>
            <a:endParaRPr lang="en-US" dirty="0"/>
          </a:p>
        </p:txBody>
      </p:sp>
      <p:sp>
        <p:nvSpPr>
          <p:cNvPr id="4" name="Date Placeholder 3"/>
          <p:cNvSpPr>
            <a:spLocks noGrp="1"/>
          </p:cNvSpPr>
          <p:nvPr>
            <p:ph type="dt" sz="half" idx="10"/>
          </p:nvPr>
        </p:nvSpPr>
        <p:spPr/>
        <p:txBody>
          <a:bodyPr/>
          <a:lstStyle/>
          <a:p>
            <a:r>
              <a:rPr lang="en-US"/>
              <a:t>9-feb</a:t>
            </a:r>
          </a:p>
        </p:txBody>
      </p:sp>
      <p:sp>
        <p:nvSpPr>
          <p:cNvPr id="6" name="Slide Number Placeholder 5"/>
          <p:cNvSpPr>
            <a:spLocks noGrp="1"/>
          </p:cNvSpPr>
          <p:nvPr>
            <p:ph type="sldNum" sz="quarter" idx="12"/>
          </p:nvPr>
        </p:nvSpPr>
        <p:spPr/>
        <p:txBody>
          <a:bodyPr/>
          <a:lstStyle/>
          <a:p>
            <a:fld id="{F36C87F6-986D-49E6-AF40-1B3A1EE8064D}" type="slidenum">
              <a:rPr lang="en-US" smtClean="0"/>
              <a:t>‹#›</a:t>
            </a:fld>
            <a:endParaRPr lang="en-US"/>
          </a:p>
        </p:txBody>
      </p:sp>
    </p:spTree>
    <p:extLst>
      <p:ext uri="{BB962C8B-B14F-4D97-AF65-F5344CB8AC3E}">
        <p14:creationId xmlns:p14="http://schemas.microsoft.com/office/powerpoint/2010/main" val="1594703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17614" y="2091267"/>
            <a:ext cx="9753600" cy="1354665"/>
          </a:xfrm>
        </p:spPr>
        <p:txBody>
          <a:bodyPr bIns="137160" anchor="b">
            <a:normAutofit/>
          </a:bodyPr>
          <a:lstStyle>
            <a:lvl1pPr algn="l">
              <a:defRPr sz="4400" b="0" cap="none" baseline="0"/>
            </a:lvl1pPr>
          </a:lstStyle>
          <a:p>
            <a:r>
              <a:rPr lang="en-US"/>
              <a:t>Click to edit Master title style</a:t>
            </a:r>
            <a:endParaRPr dirty="0"/>
          </a:p>
        </p:txBody>
      </p:sp>
      <p:sp>
        <p:nvSpPr>
          <p:cNvPr id="3" name="Text Placeholder 2"/>
          <p:cNvSpPr>
            <a:spLocks noGrp="1"/>
          </p:cNvSpPr>
          <p:nvPr>
            <p:ph type="body" idx="1"/>
          </p:nvPr>
        </p:nvSpPr>
        <p:spPr>
          <a:xfrm>
            <a:off x="1213150" y="3742277"/>
            <a:ext cx="9758063" cy="1142999"/>
          </a:xfrm>
        </p:spPr>
        <p:txBody>
          <a:bodyPr anchor="t">
            <a:normAutofit/>
          </a:bodyPr>
          <a:lstStyle>
            <a:lvl1pPr marL="0" indent="0">
              <a:spcBef>
                <a:spcPts val="0"/>
              </a:spcBef>
              <a:buNone/>
              <a:defRPr sz="3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28959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233279" y="1828800"/>
            <a:ext cx="4708734" cy="4343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baseline="0"/>
            </a:lvl7pPr>
            <a:lvl8pPr>
              <a:defRPr sz="1600" baseline="0"/>
            </a:lvl8pPr>
            <a:lvl9pPr>
              <a:defRPr sz="16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62479" y="1828800"/>
            <a:ext cx="4708734" cy="4343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r>
              <a:rPr lang="en-US"/>
              <a:t>Athletics and agōn</a:t>
            </a:r>
            <a:endParaRPr lang="en-US" dirty="0"/>
          </a:p>
        </p:txBody>
      </p:sp>
      <p:sp>
        <p:nvSpPr>
          <p:cNvPr id="5" name="Date Placeholder 4"/>
          <p:cNvSpPr>
            <a:spLocks noGrp="1"/>
          </p:cNvSpPr>
          <p:nvPr>
            <p:ph type="dt" sz="half" idx="10"/>
          </p:nvPr>
        </p:nvSpPr>
        <p:spPr/>
        <p:txBody>
          <a:bodyPr/>
          <a:lstStyle/>
          <a:p>
            <a:r>
              <a:rPr lang="en-US"/>
              <a:t>9-feb</a:t>
            </a:r>
          </a:p>
        </p:txBody>
      </p:sp>
      <p:sp>
        <p:nvSpPr>
          <p:cNvPr id="7" name="Slide Number Placeholder 6"/>
          <p:cNvSpPr>
            <a:spLocks noGrp="1"/>
          </p:cNvSpPr>
          <p:nvPr>
            <p:ph type="sldNum" sz="quarter" idx="12"/>
          </p:nvPr>
        </p:nvSpPr>
        <p:spPr/>
        <p:txBody>
          <a:bodyPr/>
          <a:lstStyle/>
          <a:p>
            <a:fld id="{F36C87F6-986D-49E6-AF40-1B3A1EE8064D}" type="slidenum">
              <a:rPr lang="en-US" smtClean="0"/>
              <a:t>‹#›</a:t>
            </a:fld>
            <a:endParaRPr lang="en-US"/>
          </a:p>
        </p:txBody>
      </p:sp>
      <p:cxnSp>
        <p:nvCxnSpPr>
          <p:cNvPr id="8" name="Straight Connector 7"/>
          <p:cNvCxnSpPr/>
          <p:nvPr/>
        </p:nvCxnSpPr>
        <p:spPr>
          <a:xfrm>
            <a:off x="5942012" y="1828800"/>
            <a:ext cx="0" cy="3962400"/>
          </a:xfrm>
          <a:prstGeom prst="line">
            <a:avLst/>
          </a:prstGeom>
          <a:ln w="22225">
            <a:solidFill>
              <a:srgbClr val="00B0F0">
                <a:alpha val="15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942012" y="1828800"/>
            <a:ext cx="1" cy="2878667"/>
          </a:xfrm>
          <a:prstGeom prst="line">
            <a:avLst/>
          </a:prstGeom>
          <a:ln w="22225">
            <a:solidFill>
              <a:srgbClr val="00B0F0">
                <a:alpha val="15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16EE98A-B801-44B4-A831-520329F6D792}"/>
              </a:ext>
            </a:extLst>
          </p:cNvPr>
          <p:cNvCxnSpPr/>
          <p:nvPr/>
        </p:nvCxnSpPr>
        <p:spPr>
          <a:xfrm>
            <a:off x="5942012" y="1828800"/>
            <a:ext cx="0" cy="3962400"/>
          </a:xfrm>
          <a:prstGeom prst="line">
            <a:avLst/>
          </a:prstGeom>
          <a:ln w="22225">
            <a:solidFill>
              <a:srgbClr val="00B0F0">
                <a:alpha val="15000"/>
              </a:srgb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E3206A0-ED7D-47EB-9567-E7B6FEDBAE7B}"/>
              </a:ext>
            </a:extLst>
          </p:cNvPr>
          <p:cNvCxnSpPr/>
          <p:nvPr userDrawn="1"/>
        </p:nvCxnSpPr>
        <p:spPr>
          <a:xfrm>
            <a:off x="5942012" y="1828800"/>
            <a:ext cx="0" cy="3962400"/>
          </a:xfrm>
          <a:prstGeom prst="line">
            <a:avLst/>
          </a:prstGeom>
          <a:ln w="22225">
            <a:solidFill>
              <a:srgbClr val="00B0F0">
                <a:alpha val="15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05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217614" y="1761744"/>
            <a:ext cx="4709160" cy="838201"/>
          </a:xfrm>
          <a:solidFill>
            <a:schemeClr val="bg2">
              <a:alpha val="15000"/>
            </a:schemeClr>
          </a:solidFill>
        </p:spPr>
        <p:txBody>
          <a:bodyPr anchor="ctr"/>
          <a:lstStyle>
            <a:lvl1pPr marL="0" indent="0">
              <a:spcBef>
                <a:spcPts val="0"/>
              </a:spcBef>
              <a:buNone/>
              <a:defRPr sz="2400" b="0" cap="none" baseline="0">
                <a:solidFill>
                  <a:schemeClr val="tx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17614" y="2743200"/>
            <a:ext cx="4709160" cy="3428999"/>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62054" y="1761744"/>
            <a:ext cx="4709160" cy="838201"/>
          </a:xfrm>
          <a:solidFill>
            <a:schemeClr val="bg2">
              <a:alpha val="15000"/>
            </a:schemeClr>
          </a:solidFill>
        </p:spPr>
        <p:txBody>
          <a:bodyPr anchor="ctr"/>
          <a:lstStyle>
            <a:lvl1pPr marL="0" indent="0">
              <a:spcBef>
                <a:spcPts val="0"/>
              </a:spcBef>
              <a:buNone/>
              <a:defRPr sz="2400" b="0" cap="none" baseline="0">
                <a:solidFill>
                  <a:schemeClr val="tx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2054" y="2743200"/>
            <a:ext cx="4709160" cy="3428999"/>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baseline="0"/>
            </a:lvl8pPr>
            <a:lvl9pPr>
              <a:defRPr sz="14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r>
              <a:rPr lang="en-US"/>
              <a:t>Athletics and agōn</a:t>
            </a:r>
            <a:endParaRPr lang="en-US" dirty="0"/>
          </a:p>
        </p:txBody>
      </p:sp>
      <p:sp>
        <p:nvSpPr>
          <p:cNvPr id="7" name="Date Placeholder 6"/>
          <p:cNvSpPr>
            <a:spLocks noGrp="1"/>
          </p:cNvSpPr>
          <p:nvPr>
            <p:ph type="dt" sz="half" idx="10"/>
          </p:nvPr>
        </p:nvSpPr>
        <p:spPr/>
        <p:txBody>
          <a:bodyPr/>
          <a:lstStyle/>
          <a:p>
            <a:r>
              <a:rPr lang="en-US"/>
              <a:t>9-feb</a:t>
            </a:r>
          </a:p>
        </p:txBody>
      </p:sp>
      <p:sp>
        <p:nvSpPr>
          <p:cNvPr id="9" name="Slide Number Placeholder 8"/>
          <p:cNvSpPr>
            <a:spLocks noGrp="1"/>
          </p:cNvSpPr>
          <p:nvPr>
            <p:ph type="sldNum" sz="quarter" idx="12"/>
          </p:nvPr>
        </p:nvSpPr>
        <p:spPr/>
        <p:txBody>
          <a:bodyPr/>
          <a:lstStyle/>
          <a:p>
            <a:fld id="{F36C87F6-986D-49E6-AF40-1B3A1EE8064D}" type="slidenum">
              <a:rPr lang="en-US" smtClean="0"/>
              <a:t>‹#›</a:t>
            </a:fld>
            <a:endParaRPr lang="en-US"/>
          </a:p>
        </p:txBody>
      </p:sp>
    </p:spTree>
    <p:extLst>
      <p:ext uri="{BB962C8B-B14F-4D97-AF65-F5344CB8AC3E}">
        <p14:creationId xmlns:p14="http://schemas.microsoft.com/office/powerpoint/2010/main" val="2906485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chorCtr="0"/>
          <a:lstStyle>
            <a:lvl1pPr algn="ctr">
              <a:defRPr/>
            </a:lvl1pPr>
          </a:lstStyle>
          <a:p>
            <a:r>
              <a:rPr lang="en-US"/>
              <a:t>Click to edit Master title style</a:t>
            </a:r>
            <a:endParaRPr dirty="0"/>
          </a:p>
        </p:txBody>
      </p:sp>
    </p:spTree>
    <p:extLst>
      <p:ext uri="{BB962C8B-B14F-4D97-AF65-F5344CB8AC3E}">
        <p14:creationId xmlns:p14="http://schemas.microsoft.com/office/powerpoint/2010/main" val="3477730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65034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0" y="0"/>
            <a:ext cx="5180013"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2" name="Title 1"/>
          <p:cNvSpPr>
            <a:spLocks noGrp="1"/>
          </p:cNvSpPr>
          <p:nvPr>
            <p:ph type="title"/>
          </p:nvPr>
        </p:nvSpPr>
        <p:spPr>
          <a:xfrm>
            <a:off x="684213" y="685800"/>
            <a:ext cx="3886200" cy="4038600"/>
          </a:xfrm>
        </p:spPr>
        <p:txBody>
          <a:bodyPr anchor="b">
            <a:noAutofit/>
          </a:bodyPr>
          <a:lstStyle>
            <a:lvl1pPr algn="l">
              <a:defRPr sz="4000" b="0"/>
            </a:lvl1pPr>
          </a:lstStyle>
          <a:p>
            <a:r>
              <a:rPr lang="en-US"/>
              <a:t>Click to edit Master title style</a:t>
            </a:r>
            <a:endParaRPr/>
          </a:p>
        </p:txBody>
      </p:sp>
      <p:sp>
        <p:nvSpPr>
          <p:cNvPr id="3" name="Content Placeholder 2"/>
          <p:cNvSpPr>
            <a:spLocks noGrp="1"/>
          </p:cNvSpPr>
          <p:nvPr>
            <p:ph idx="1"/>
          </p:nvPr>
        </p:nvSpPr>
        <p:spPr>
          <a:xfrm>
            <a:off x="5865814" y="685800"/>
            <a:ext cx="5638800" cy="5486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684213" y="4876800"/>
            <a:ext cx="3886200" cy="1295400"/>
          </a:xfrm>
        </p:spPr>
        <p:txBody>
          <a:bodyPr>
            <a:normAutofit/>
          </a:bodyPr>
          <a:lstStyle>
            <a:lvl1pPr marL="0" indent="0">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Athletics and agōn</a:t>
            </a:r>
            <a:endParaRPr lang="en-US" dirty="0"/>
          </a:p>
        </p:txBody>
      </p:sp>
      <p:sp>
        <p:nvSpPr>
          <p:cNvPr id="5" name="Date Placeholder 4"/>
          <p:cNvSpPr>
            <a:spLocks noGrp="1"/>
          </p:cNvSpPr>
          <p:nvPr>
            <p:ph type="dt" sz="half" idx="10"/>
          </p:nvPr>
        </p:nvSpPr>
        <p:spPr/>
        <p:txBody>
          <a:bodyPr/>
          <a:lstStyle/>
          <a:p>
            <a:r>
              <a:rPr lang="en-US"/>
              <a:t>9-feb</a:t>
            </a:r>
          </a:p>
        </p:txBody>
      </p:sp>
      <p:sp>
        <p:nvSpPr>
          <p:cNvPr id="7" name="Slide Number Placeholder 6"/>
          <p:cNvSpPr>
            <a:spLocks noGrp="1"/>
          </p:cNvSpPr>
          <p:nvPr>
            <p:ph type="sldNum" sz="quarter" idx="12"/>
          </p:nvPr>
        </p:nvSpPr>
        <p:spPr/>
        <p:txBody>
          <a:bodyPr/>
          <a:lstStyle/>
          <a:p>
            <a:fld id="{F36C87F6-986D-49E6-AF40-1B3A1EE8064D}" type="slidenum">
              <a:rPr lang="en-US" smtClean="0"/>
              <a:t>‹#›</a:t>
            </a:fld>
            <a:endParaRPr lang="en-US"/>
          </a:p>
        </p:txBody>
      </p:sp>
    </p:spTree>
    <p:extLst>
      <p:ext uri="{BB962C8B-B14F-4D97-AF65-F5344CB8AC3E}">
        <p14:creationId xmlns:p14="http://schemas.microsoft.com/office/powerpoint/2010/main" val="3777672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0" y="0"/>
            <a:ext cx="5180013"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2" name="Title 1"/>
          <p:cNvSpPr>
            <a:spLocks noGrp="1"/>
          </p:cNvSpPr>
          <p:nvPr>
            <p:ph type="title"/>
          </p:nvPr>
        </p:nvSpPr>
        <p:spPr>
          <a:xfrm>
            <a:off x="684213" y="685800"/>
            <a:ext cx="3886200" cy="4038600"/>
          </a:xfrm>
        </p:spPr>
        <p:txBody>
          <a:bodyPr anchor="b">
            <a:noAutofit/>
          </a:bodyPr>
          <a:lstStyle>
            <a:lvl1pPr algn="l">
              <a:defRPr sz="4000" b="0"/>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5865813" y="685800"/>
            <a:ext cx="5638800" cy="5486400"/>
          </a:xfrm>
          <a:solidFill>
            <a:schemeClr val="bg1">
              <a:lumMod val="95000"/>
            </a:schemeClr>
          </a:solidFill>
          <a:ln w="3175">
            <a:solidFill>
              <a:schemeClr val="bg1">
                <a:lumMod val="75000"/>
              </a:schemeClr>
            </a:solidFill>
            <a:miter lim="800000"/>
          </a:ln>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684213" y="4876800"/>
            <a:ext cx="3886200" cy="1295400"/>
          </a:xfrm>
        </p:spPr>
        <p:txBody>
          <a:bodyPr>
            <a:normAutofit/>
          </a:bodyPr>
          <a:lstStyle>
            <a:lvl1pPr marL="0" indent="0">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Athletics and agōn</a:t>
            </a:r>
            <a:endParaRPr lang="en-US" dirty="0"/>
          </a:p>
        </p:txBody>
      </p:sp>
      <p:sp>
        <p:nvSpPr>
          <p:cNvPr id="5" name="Date Placeholder 4"/>
          <p:cNvSpPr>
            <a:spLocks noGrp="1"/>
          </p:cNvSpPr>
          <p:nvPr>
            <p:ph type="dt" sz="half" idx="10"/>
          </p:nvPr>
        </p:nvSpPr>
        <p:spPr/>
        <p:txBody>
          <a:bodyPr/>
          <a:lstStyle/>
          <a:p>
            <a:r>
              <a:rPr lang="en-US"/>
              <a:t>9-feb</a:t>
            </a:r>
          </a:p>
        </p:txBody>
      </p:sp>
      <p:sp>
        <p:nvSpPr>
          <p:cNvPr id="7" name="Slide Number Placeholder 6"/>
          <p:cNvSpPr>
            <a:spLocks noGrp="1"/>
          </p:cNvSpPr>
          <p:nvPr>
            <p:ph type="sldNum" sz="quarter" idx="12"/>
          </p:nvPr>
        </p:nvSpPr>
        <p:spPr/>
        <p:txBody>
          <a:bodyPr/>
          <a:lstStyle/>
          <a:p>
            <a:fld id="{F36C87F6-986D-49E6-AF40-1B3A1EE8064D}" type="slidenum">
              <a:rPr lang="en-US" smtClean="0"/>
              <a:t>‹#›</a:t>
            </a:fld>
            <a:endParaRPr lang="en-US"/>
          </a:p>
        </p:txBody>
      </p:sp>
    </p:spTree>
    <p:extLst>
      <p:ext uri="{BB962C8B-B14F-4D97-AF65-F5344CB8AC3E}">
        <p14:creationId xmlns:p14="http://schemas.microsoft.com/office/powerpoint/2010/main" val="1848116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7614" y="274638"/>
            <a:ext cx="9753600" cy="1325562"/>
          </a:xfrm>
          <a:prstGeom prst="rect">
            <a:avLst/>
          </a:prstGeom>
          <a:gradFill flip="none" rotWithShape="1">
            <a:gsLst>
              <a:gs pos="0">
                <a:schemeClr val="accent1">
                  <a:lumMod val="5000"/>
                  <a:lumOff val="95000"/>
                </a:schemeClr>
              </a:gs>
              <a:gs pos="100000">
                <a:schemeClr val="accent1">
                  <a:lumMod val="30000"/>
                  <a:lumOff val="70000"/>
                </a:schemeClr>
              </a:gs>
            </a:gsLst>
            <a:lin ang="10800000" scaled="1"/>
            <a:tileRect/>
          </a:gradFill>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217614" y="1828800"/>
            <a:ext cx="9753600" cy="4343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Footer Placeholder 4"/>
          <p:cNvSpPr>
            <a:spLocks noGrp="1"/>
          </p:cNvSpPr>
          <p:nvPr>
            <p:ph type="ftr" sz="quarter" idx="3"/>
          </p:nvPr>
        </p:nvSpPr>
        <p:spPr>
          <a:xfrm>
            <a:off x="1208836" y="6448427"/>
            <a:ext cx="6638176" cy="180974"/>
          </a:xfrm>
          <a:prstGeom prst="rect">
            <a:avLst/>
          </a:prstGeom>
        </p:spPr>
        <p:txBody>
          <a:bodyPr vert="horz" lIns="91440" tIns="45720" rIns="91440" bIns="45720" rtlCol="0" anchor="ctr"/>
          <a:lstStyle>
            <a:lvl1pPr algn="l">
              <a:defRPr sz="1100" cap="none" baseline="0">
                <a:solidFill>
                  <a:schemeClr val="tx1"/>
                </a:solidFill>
              </a:defRPr>
            </a:lvl1pPr>
          </a:lstStyle>
          <a:p>
            <a:r>
              <a:rPr lang="en-US"/>
              <a:t>Athletics and agōn</a:t>
            </a:r>
            <a:endParaRPr lang="en-US" dirty="0"/>
          </a:p>
        </p:txBody>
      </p:sp>
      <p:sp>
        <p:nvSpPr>
          <p:cNvPr id="4" name="Date Placeholder 3"/>
          <p:cNvSpPr>
            <a:spLocks noGrp="1"/>
          </p:cNvSpPr>
          <p:nvPr>
            <p:ph type="dt" sz="half" idx="2"/>
          </p:nvPr>
        </p:nvSpPr>
        <p:spPr>
          <a:xfrm>
            <a:off x="8151812" y="6448427"/>
            <a:ext cx="1396259" cy="180974"/>
          </a:xfrm>
          <a:prstGeom prst="rect">
            <a:avLst/>
          </a:prstGeom>
        </p:spPr>
        <p:txBody>
          <a:bodyPr vert="horz" lIns="91440" tIns="45720" rIns="91440" bIns="45720" rtlCol="0" anchor="ctr"/>
          <a:lstStyle>
            <a:lvl1pPr algn="r">
              <a:defRPr sz="1100">
                <a:solidFill>
                  <a:schemeClr val="tx1"/>
                </a:solidFill>
              </a:defRPr>
            </a:lvl1pPr>
          </a:lstStyle>
          <a:p>
            <a:r>
              <a:rPr lang="en-US"/>
              <a:t>9-feb</a:t>
            </a:r>
          </a:p>
        </p:txBody>
      </p:sp>
      <p:sp>
        <p:nvSpPr>
          <p:cNvPr id="6" name="Slide Number Placeholder 5"/>
          <p:cNvSpPr>
            <a:spLocks noGrp="1"/>
          </p:cNvSpPr>
          <p:nvPr>
            <p:ph type="sldNum" sz="quarter" idx="4"/>
          </p:nvPr>
        </p:nvSpPr>
        <p:spPr>
          <a:xfrm>
            <a:off x="9828212" y="6448427"/>
            <a:ext cx="1143001" cy="180974"/>
          </a:xfrm>
          <a:prstGeom prst="rect">
            <a:avLst/>
          </a:prstGeom>
        </p:spPr>
        <p:txBody>
          <a:bodyPr vert="horz" lIns="91440" tIns="45720" rIns="91440" bIns="45720" rtlCol="0" anchor="ctr"/>
          <a:lstStyle>
            <a:lvl1pPr algn="r">
              <a:defRPr sz="1100">
                <a:solidFill>
                  <a:schemeClr val="tx1"/>
                </a:solidFill>
              </a:defRPr>
            </a:lvl1pPr>
          </a:lstStyle>
          <a:p>
            <a:fld id="{F36C87F6-986D-49E6-AF40-1B3A1EE8064D}" type="slidenum">
              <a:rPr lang="en-US" smtClean="0"/>
              <a:pPr/>
              <a:t>‹#›</a:t>
            </a:fld>
            <a:endParaRPr lang="en-US"/>
          </a:p>
        </p:txBody>
      </p:sp>
    </p:spTree>
    <p:extLst>
      <p:ext uri="{BB962C8B-B14F-4D97-AF65-F5344CB8AC3E}">
        <p14:creationId xmlns:p14="http://schemas.microsoft.com/office/powerpoint/2010/main" val="207569603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49"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4400" kern="1200" cap="none" baseline="0">
          <a:solidFill>
            <a:schemeClr val="tx1">
              <a:lumMod val="50000"/>
            </a:schemeClr>
          </a:solidFill>
          <a:latin typeface="+mj-lt"/>
          <a:ea typeface="+mj-ea"/>
          <a:cs typeface="+mj-cs"/>
        </a:defRPr>
      </a:lvl1pPr>
    </p:titleStyle>
    <p:bodyStyle>
      <a:lvl1pPr marL="274320" indent="-228600" algn="l" defTabSz="914400" rtl="0" eaLnBrk="1" latinLnBrk="0" hangingPunct="1">
        <a:lnSpc>
          <a:spcPct val="114000"/>
        </a:lnSpc>
        <a:spcBef>
          <a:spcPts val="1800"/>
        </a:spcBef>
        <a:buClr>
          <a:schemeClr val="tx1"/>
        </a:buClr>
        <a:buSzPct val="80000"/>
        <a:buFont typeface="Arial" pitchFamily="34" charset="0"/>
        <a:buChar char="•"/>
        <a:defRPr sz="3200" kern="1200">
          <a:solidFill>
            <a:schemeClr val="tx1"/>
          </a:solidFill>
          <a:latin typeface="+mn-lt"/>
          <a:ea typeface="+mn-ea"/>
          <a:cs typeface="+mn-cs"/>
        </a:defRPr>
      </a:lvl1pPr>
      <a:lvl2pPr marL="502920" indent="-228600" algn="l" defTabSz="914400" rtl="0" eaLnBrk="1" latinLnBrk="0" hangingPunct="1">
        <a:lnSpc>
          <a:spcPct val="114000"/>
        </a:lnSpc>
        <a:spcBef>
          <a:spcPts val="1200"/>
        </a:spcBef>
        <a:buClr>
          <a:schemeClr val="tx1"/>
        </a:buClr>
        <a:buSzPct val="80000"/>
        <a:buFont typeface="Arial" pitchFamily="34" charset="0"/>
        <a:buChar char="•"/>
        <a:defRPr sz="2800" kern="1200">
          <a:solidFill>
            <a:schemeClr val="tx1"/>
          </a:solidFill>
          <a:latin typeface="+mn-lt"/>
          <a:ea typeface="+mn-ea"/>
          <a:cs typeface="+mn-cs"/>
        </a:defRPr>
      </a:lvl2pPr>
      <a:lvl3pPr marL="731520" indent="-228600" algn="l" defTabSz="914400" rtl="0" eaLnBrk="1" latinLnBrk="0" hangingPunct="1">
        <a:lnSpc>
          <a:spcPct val="114000"/>
        </a:lnSpc>
        <a:spcBef>
          <a:spcPts val="800"/>
        </a:spcBef>
        <a:buClr>
          <a:schemeClr val="tx1"/>
        </a:buClr>
        <a:buSzPct val="80000"/>
        <a:buFont typeface="Arial" pitchFamily="34" charset="0"/>
        <a:buChar char="•"/>
        <a:defRPr sz="2400" kern="1200">
          <a:solidFill>
            <a:schemeClr val="tx1"/>
          </a:solidFill>
          <a:latin typeface="+mn-lt"/>
          <a:ea typeface="+mn-ea"/>
          <a:cs typeface="+mn-cs"/>
        </a:defRPr>
      </a:lvl3pPr>
      <a:lvl4pPr marL="960120" indent="-228600" algn="l" defTabSz="914400" rtl="0" eaLnBrk="1" latinLnBrk="0" hangingPunct="1">
        <a:lnSpc>
          <a:spcPct val="114000"/>
        </a:lnSpc>
        <a:spcBef>
          <a:spcPts val="600"/>
        </a:spcBef>
        <a:buClr>
          <a:schemeClr val="tx1"/>
        </a:buClr>
        <a:buSzPct val="80000"/>
        <a:buFont typeface="Arial" pitchFamily="34" charset="0"/>
        <a:buChar char="•"/>
        <a:defRPr sz="2000" kern="1200">
          <a:solidFill>
            <a:schemeClr val="tx1"/>
          </a:solidFill>
          <a:latin typeface="+mn-lt"/>
          <a:ea typeface="+mn-ea"/>
          <a:cs typeface="+mn-cs"/>
        </a:defRPr>
      </a:lvl4pPr>
      <a:lvl5pPr marL="1188720" indent="-228600" algn="l" defTabSz="914400" rtl="0" eaLnBrk="1" latinLnBrk="0" hangingPunct="1">
        <a:lnSpc>
          <a:spcPct val="114000"/>
        </a:lnSpc>
        <a:spcBef>
          <a:spcPts val="600"/>
        </a:spcBef>
        <a:buClr>
          <a:schemeClr val="tx1"/>
        </a:buClr>
        <a:buSzPct val="80000"/>
        <a:buFont typeface="Arial" pitchFamily="34" charset="0"/>
        <a:buChar char="•"/>
        <a:defRPr sz="2000" kern="1200">
          <a:solidFill>
            <a:schemeClr val="tx1"/>
          </a:solidFill>
          <a:latin typeface="+mn-lt"/>
          <a:ea typeface="+mn-ea"/>
          <a:cs typeface="+mn-cs"/>
        </a:defRPr>
      </a:lvl5pPr>
      <a:lvl6pPr marL="14173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6pPr>
      <a:lvl7pPr marL="16459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7pPr>
      <a:lvl8pPr marL="18745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8pPr>
      <a:lvl9pPr marL="2103120" indent="-228600" algn="l" defTabSz="914400" rtl="0" eaLnBrk="1" latinLnBrk="0" hangingPunct="1">
        <a:spcBef>
          <a:spcPts val="600"/>
        </a:spcBef>
        <a:buSzPct val="80000"/>
        <a:buFont typeface="Arial"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383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hyperlink" Target="https://muse.jhu.edu/pub/50/article/655800/summary"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hyperlink" Target="https://doi-org.proxy.binghamton.edu/10.1111/j.2041-5370.2016.12019.x"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hyperlink" Target="https://muse-jhu-edu.proxy.binghamton.edu/article/819764"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C163C28-3A3D-492F-AF35-B6063166357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893"/>
            <a:ext cx="12188825" cy="6856214"/>
          </a:xfrm>
          <a:prstGeom prst="rect">
            <a:avLst/>
          </a:prstGeom>
        </p:spPr>
      </p:pic>
      <p:sp>
        <p:nvSpPr>
          <p:cNvPr id="3" name="Title 1"/>
          <p:cNvSpPr txBox="1">
            <a:spLocks noGrp="1"/>
          </p:cNvSpPr>
          <p:nvPr>
            <p:ph type="title" idx="4294967295"/>
          </p:nvPr>
        </p:nvSpPr>
        <p:spPr>
          <a:xfrm>
            <a:off x="2978727" y="5359584"/>
            <a:ext cx="6231370" cy="757130"/>
          </a:xfrm>
          <a:prstGeom prst="rect">
            <a:avLst/>
          </a:prstGeom>
          <a:solidFill>
            <a:srgbClr val="00B0F0">
              <a:alpha val="85000"/>
            </a:srgbClr>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sz="4400" kern="1200" cap="none" baseline="0">
                <a:solidFill>
                  <a:schemeClr val="tx1">
                    <a:lumMod val="50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500" normalizeH="0" baseline="0" noProof="0" dirty="0">
                <a:ln>
                  <a:noFill/>
                </a:ln>
                <a:solidFill>
                  <a:schemeClr val="bg1"/>
                </a:solidFill>
                <a:effectLst/>
                <a:uLnTx/>
                <a:uFillTx/>
                <a:latin typeface="+mj-lt"/>
                <a:ea typeface="+mj-ea"/>
                <a:cs typeface="+mj-cs"/>
              </a:rPr>
              <a:t>Commensality, Agonism, and Sociality in the Roman East</a:t>
            </a:r>
          </a:p>
        </p:txBody>
      </p:sp>
    </p:spTree>
    <p:extLst>
      <p:ext uri="{BB962C8B-B14F-4D97-AF65-F5344CB8AC3E}">
        <p14:creationId xmlns:p14="http://schemas.microsoft.com/office/powerpoint/2010/main" val="708779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217614" y="1828800"/>
            <a:ext cx="9753600" cy="4343400"/>
          </a:xfrm>
        </p:spPr>
        <p:txBody>
          <a:bodyPr/>
          <a:lstStyle/>
          <a:p>
            <a:r>
              <a:rPr lang="en-US" dirty="0"/>
              <a:t>Elite-male dinner-drinking-fellowship</a:t>
            </a:r>
          </a:p>
          <a:p>
            <a:pPr lvl="1"/>
            <a:r>
              <a:rPr lang="en-US" dirty="0"/>
              <a:t>Egalitarian ethos</a:t>
            </a:r>
          </a:p>
          <a:p>
            <a:r>
              <a:rPr lang="en-US" dirty="0"/>
              <a:t>Varied entertainment</a:t>
            </a:r>
          </a:p>
          <a:p>
            <a:pPr lvl="1"/>
            <a:r>
              <a:rPr lang="en-US" dirty="0"/>
              <a:t>Host and guests / outside performers</a:t>
            </a:r>
          </a:p>
          <a:p>
            <a:r>
              <a:rPr lang="en-US" dirty="0"/>
              <a:t>Imaginative escape</a:t>
            </a:r>
          </a:p>
        </p:txBody>
      </p:sp>
      <p:sp>
        <p:nvSpPr>
          <p:cNvPr id="2" name="Title 1"/>
          <p:cNvSpPr>
            <a:spLocks noGrp="1"/>
          </p:cNvSpPr>
          <p:nvPr>
            <p:ph type="title"/>
          </p:nvPr>
        </p:nvSpPr>
        <p:spPr/>
        <p:txBody>
          <a:bodyPr/>
          <a:lstStyle/>
          <a:p>
            <a:r>
              <a:rPr lang="en-US" dirty="0"/>
              <a:t>Greek Symposium </a:t>
            </a:r>
            <a:r>
              <a:rPr lang="en-US" sz="3200" dirty="0"/>
              <a:t>(ca. 800-ca. 300 BCE)</a:t>
            </a:r>
            <a:endParaRPr lang="en-US" dirty="0"/>
          </a:p>
        </p:txBody>
      </p:sp>
    </p:spTree>
    <p:extLst>
      <p:ext uri="{BB962C8B-B14F-4D97-AF65-F5344CB8AC3E}">
        <p14:creationId xmlns:p14="http://schemas.microsoft.com/office/powerpoint/2010/main" val="1778218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fade">
                                      <p:cBhvr>
                                        <p:cTn id="18" dur="500"/>
                                        <p:tgtEl>
                                          <p:spTgt spid="4">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fade">
                                      <p:cBhvr>
                                        <p:cTn id="23"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Greek Symposium </a:t>
            </a:r>
            <a:r>
              <a:rPr lang="en-US" sz="3200" dirty="0"/>
              <a:t>(cont’d)</a:t>
            </a:r>
            <a:endParaRPr lang="en-US" dirty="0"/>
          </a:p>
        </p:txBody>
      </p:sp>
      <p:pic>
        <p:nvPicPr>
          <p:cNvPr id="1026" name="Picture 2" descr="See cap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4413" y="2398421"/>
            <a:ext cx="7620000" cy="28003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284414" y="5381468"/>
            <a:ext cx="7620000" cy="341632"/>
          </a:xfrm>
          <a:prstGeom prst="rect">
            <a:avLst/>
          </a:prstGeom>
          <a:noFill/>
        </p:spPr>
        <p:txBody>
          <a:bodyPr wrap="square" rtlCol="0">
            <a:spAutoFit/>
          </a:bodyPr>
          <a:lstStyle/>
          <a:p>
            <a:pPr algn="ctr">
              <a:lnSpc>
                <a:spcPct val="90000"/>
              </a:lnSpc>
            </a:pPr>
            <a:r>
              <a:rPr lang="en-US" dirty="0"/>
              <a:t>Paestum, Tomb of the Diver. Symposium scene, ca. 470 BCE</a:t>
            </a:r>
          </a:p>
        </p:txBody>
      </p:sp>
    </p:spTree>
    <p:extLst>
      <p:ext uri="{BB962C8B-B14F-4D97-AF65-F5344CB8AC3E}">
        <p14:creationId xmlns:p14="http://schemas.microsoft.com/office/powerpoint/2010/main" val="3907098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Roman </a:t>
            </a:r>
            <a:r>
              <a:rPr lang="en-US" i="1" dirty="0"/>
              <a:t>convivium</a:t>
            </a:r>
            <a:endParaRPr lang="en-US" dirty="0"/>
          </a:p>
        </p:txBody>
      </p:sp>
      <p:sp>
        <p:nvSpPr>
          <p:cNvPr id="7" name="Content Placeholder 6"/>
          <p:cNvSpPr>
            <a:spLocks noGrp="1"/>
          </p:cNvSpPr>
          <p:nvPr>
            <p:ph sz="half" idx="1"/>
          </p:nvPr>
        </p:nvSpPr>
        <p:spPr/>
        <p:txBody>
          <a:bodyPr>
            <a:normAutofit/>
          </a:bodyPr>
          <a:lstStyle/>
          <a:p>
            <a:r>
              <a:rPr lang="en-US" sz="3200" dirty="0"/>
              <a:t>Mixed-gender</a:t>
            </a:r>
          </a:p>
          <a:p>
            <a:r>
              <a:rPr lang="en-US" sz="3200" dirty="0"/>
              <a:t>Hierarchical</a:t>
            </a:r>
          </a:p>
          <a:p>
            <a:pPr lvl="1"/>
            <a:r>
              <a:rPr lang="en-US" sz="2800" dirty="0"/>
              <a:t>Seating, serving, orderly dining</a:t>
            </a:r>
          </a:p>
          <a:p>
            <a:pPr lvl="1"/>
            <a:endParaRPr lang="en-US" sz="2800" dirty="0"/>
          </a:p>
        </p:txBody>
      </p:sp>
      <p:sp>
        <p:nvSpPr>
          <p:cNvPr id="5" name="Content Placeholder 4">
            <a:extLst>
              <a:ext uri="{FF2B5EF4-FFF2-40B4-BE49-F238E27FC236}">
                <a16:creationId xmlns:a16="http://schemas.microsoft.com/office/drawing/2014/main" id="{0E708388-6A44-4AC7-BC9F-8DF10709BE4F}"/>
              </a:ext>
            </a:extLst>
          </p:cNvPr>
          <p:cNvSpPr>
            <a:spLocks noGrp="1"/>
          </p:cNvSpPr>
          <p:nvPr>
            <p:ph sz="half" idx="2"/>
          </p:nvPr>
        </p:nvSpPr>
        <p:spPr/>
        <p:txBody>
          <a:bodyPr>
            <a:normAutofit/>
          </a:bodyPr>
          <a:lstStyle/>
          <a:p>
            <a:r>
              <a:rPr lang="en-US" sz="3200" dirty="0"/>
              <a:t>Social-political…</a:t>
            </a:r>
          </a:p>
          <a:p>
            <a:pPr lvl="1"/>
            <a:r>
              <a:rPr lang="en-US" sz="2800" dirty="0"/>
              <a:t>Networking, maneuvering, competing</a:t>
            </a:r>
          </a:p>
          <a:p>
            <a:pPr lvl="1"/>
            <a:r>
              <a:rPr lang="en-US" sz="2800" dirty="0"/>
              <a:t>Upward mobility</a:t>
            </a:r>
          </a:p>
          <a:p>
            <a:endParaRPr lang="en-US" sz="3200" dirty="0"/>
          </a:p>
        </p:txBody>
      </p:sp>
    </p:spTree>
    <p:extLst>
      <p:ext uri="{BB962C8B-B14F-4D97-AF65-F5344CB8AC3E}">
        <p14:creationId xmlns:p14="http://schemas.microsoft.com/office/powerpoint/2010/main" val="2190472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fade">
                                      <p:cBhvr>
                                        <p:cTn id="15" dur="500"/>
                                        <p:tgtEl>
                                          <p:spTgt spid="7">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fade">
                                      <p:cBhvr>
                                        <p:cTn id="20" dur="500"/>
                                        <p:tgtEl>
                                          <p:spTgt spid="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fade">
                                      <p:cBhvr>
                                        <p:cTn id="25" dur="500"/>
                                        <p:tgtEl>
                                          <p:spTgt spid="5">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xEl>
                                              <p:pRg st="2" end="2"/>
                                            </p:txEl>
                                          </p:spTgt>
                                        </p:tgtEl>
                                        <p:attrNameLst>
                                          <p:attrName>style.visibility</p:attrName>
                                        </p:attrNameLst>
                                      </p:cBhvr>
                                      <p:to>
                                        <p:strVal val="visible"/>
                                      </p:to>
                                    </p:set>
                                    <p:animEffect transition="in" filter="fade">
                                      <p:cBhvr>
                                        <p:cTn id="30"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0118A-BB2B-4DB6-8B21-C2ABFE21171D}"/>
              </a:ext>
            </a:extLst>
          </p:cNvPr>
          <p:cNvSpPr>
            <a:spLocks noGrp="1"/>
          </p:cNvSpPr>
          <p:nvPr>
            <p:ph type="title"/>
          </p:nvPr>
        </p:nvSpPr>
        <p:spPr/>
        <p:txBody>
          <a:bodyPr/>
          <a:lstStyle/>
          <a:p>
            <a:r>
              <a:rPr lang="en-US" dirty="0"/>
              <a:t>Socializing and Upward Mobility?</a:t>
            </a:r>
          </a:p>
        </p:txBody>
      </p:sp>
      <p:sp>
        <p:nvSpPr>
          <p:cNvPr id="3" name="Content Placeholder 2">
            <a:extLst>
              <a:ext uri="{FF2B5EF4-FFF2-40B4-BE49-F238E27FC236}">
                <a16:creationId xmlns:a16="http://schemas.microsoft.com/office/drawing/2014/main" id="{B41E35B0-861C-4404-80FC-6D7A344A490E}"/>
              </a:ext>
            </a:extLst>
          </p:cNvPr>
          <p:cNvSpPr>
            <a:spLocks noGrp="1"/>
          </p:cNvSpPr>
          <p:nvPr>
            <p:ph idx="1"/>
          </p:nvPr>
        </p:nvSpPr>
        <p:spPr/>
        <p:txBody>
          <a:bodyPr>
            <a:normAutofit fontScale="92500" lnSpcReduction="10000"/>
          </a:bodyPr>
          <a:lstStyle/>
          <a:p>
            <a:pPr marL="45720" indent="0">
              <a:buNone/>
            </a:pPr>
            <a:r>
              <a:rPr lang="en-US" dirty="0"/>
              <a:t>John </a:t>
            </a:r>
            <a:r>
              <a:rPr lang="en-US" dirty="0" err="1"/>
              <a:t>D’Arms</a:t>
            </a:r>
            <a:r>
              <a:rPr lang="en-US" dirty="0"/>
              <a:t> on Roman Imperial dinners (but basically valid for the East):</a:t>
            </a:r>
          </a:p>
          <a:p>
            <a:pPr marL="274320" lvl="1" indent="0">
              <a:buNone/>
            </a:pPr>
            <a:r>
              <a:rPr lang="en-US" dirty="0"/>
              <a:t>“Though it would be easy to multiply examples of the negative impact of [social inequality] on Roman convivial customs, we … need to recall that upper class survival depended, especially in the Empire, upon considerable upward mobility.” (Then, an anecdote in Pliny about mid-level elite at a super elite dinner party. </a:t>
            </a:r>
            <a:r>
              <a:rPr lang="en-US" i="1" dirty="0" err="1">
                <a:hlinkClick r:id="rId3"/>
              </a:rPr>
              <a:t>Echos</a:t>
            </a:r>
            <a:r>
              <a:rPr lang="en-US" i="1" dirty="0">
                <a:hlinkClick r:id="rId3"/>
              </a:rPr>
              <a:t> du monde </a:t>
            </a:r>
            <a:r>
              <a:rPr lang="en-US" i="1" dirty="0" err="1">
                <a:hlinkClick r:id="rId3"/>
              </a:rPr>
              <a:t>classique</a:t>
            </a:r>
            <a:r>
              <a:rPr lang="en-US" dirty="0">
                <a:hlinkClick r:id="rId3"/>
              </a:rPr>
              <a:t> 1984</a:t>
            </a:r>
            <a:r>
              <a:rPr lang="en-US" dirty="0"/>
              <a:t>)</a:t>
            </a:r>
          </a:p>
        </p:txBody>
      </p:sp>
    </p:spTree>
    <p:extLst>
      <p:ext uri="{BB962C8B-B14F-4D97-AF65-F5344CB8AC3E}">
        <p14:creationId xmlns:p14="http://schemas.microsoft.com/office/powerpoint/2010/main" val="2752483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Roman </a:t>
            </a:r>
            <a:r>
              <a:rPr lang="en-US" i="1" dirty="0"/>
              <a:t>convivium</a:t>
            </a:r>
            <a:r>
              <a:rPr lang="en-US" dirty="0"/>
              <a:t> </a:t>
            </a:r>
            <a:r>
              <a:rPr lang="en-US" sz="4400" dirty="0"/>
              <a:t>(cont’d)</a:t>
            </a:r>
            <a:endParaRPr lang="en-US" dirty="0"/>
          </a:p>
        </p:txBody>
      </p:sp>
      <p:pic>
        <p:nvPicPr>
          <p:cNvPr id="4" name="Picture 3" descr="See caption"/>
          <p:cNvPicPr>
            <a:picLocks noChangeAspect="1"/>
          </p:cNvPicPr>
          <p:nvPr/>
        </p:nvPicPr>
        <p:blipFill>
          <a:blip r:embed="rId3"/>
          <a:stretch>
            <a:fillRect/>
          </a:stretch>
        </p:blipFill>
        <p:spPr>
          <a:xfrm>
            <a:off x="1216237" y="1876456"/>
            <a:ext cx="5300558" cy="4115727"/>
          </a:xfrm>
          <a:prstGeom prst="rect">
            <a:avLst/>
          </a:prstGeom>
        </p:spPr>
      </p:pic>
      <p:sp>
        <p:nvSpPr>
          <p:cNvPr id="3" name="TextBox 2"/>
          <p:cNvSpPr txBox="1"/>
          <p:nvPr/>
        </p:nvSpPr>
        <p:spPr>
          <a:xfrm>
            <a:off x="2021869" y="6106487"/>
            <a:ext cx="3719288" cy="341632"/>
          </a:xfrm>
          <a:prstGeom prst="rect">
            <a:avLst/>
          </a:prstGeom>
          <a:noFill/>
        </p:spPr>
        <p:txBody>
          <a:bodyPr wrap="none" rtlCol="0" anchor="b" anchorCtr="0">
            <a:spAutoFit/>
          </a:bodyPr>
          <a:lstStyle/>
          <a:p>
            <a:pPr algn="ctr">
              <a:lnSpc>
                <a:spcPct val="90000"/>
              </a:lnSpc>
            </a:pPr>
            <a:r>
              <a:rPr lang="en-US" dirty="0"/>
              <a:t>Roman </a:t>
            </a:r>
            <a:r>
              <a:rPr lang="en-US" i="1" dirty="0" err="1"/>
              <a:t>convivium</a:t>
            </a:r>
            <a:r>
              <a:rPr lang="en-US" dirty="0"/>
              <a:t> in a </a:t>
            </a:r>
            <a:r>
              <a:rPr lang="en-US" i="1" dirty="0"/>
              <a:t>triclinium</a:t>
            </a:r>
          </a:p>
        </p:txBody>
      </p:sp>
      <p:pic>
        <p:nvPicPr>
          <p:cNvPr id="3074" name="Picture 2" descr="See caption">
            <a:extLst>
              <a:ext uri="{FF2B5EF4-FFF2-40B4-BE49-F238E27FC236}">
                <a16:creationId xmlns:a16="http://schemas.microsoft.com/office/drawing/2014/main" id="{CD963254-0922-4CBF-AAE3-EE561D51E53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282"/>
          <a:stretch/>
        </p:blipFill>
        <p:spPr bwMode="auto">
          <a:xfrm>
            <a:off x="7214161" y="1823746"/>
            <a:ext cx="3797469" cy="401189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1D9D6CB-74FF-4248-855A-A7AB13BCA9EC}"/>
              </a:ext>
            </a:extLst>
          </p:cNvPr>
          <p:cNvSpPr txBox="1"/>
          <p:nvPr/>
        </p:nvSpPr>
        <p:spPr>
          <a:xfrm>
            <a:off x="7609117" y="6106487"/>
            <a:ext cx="3007555" cy="341632"/>
          </a:xfrm>
          <a:prstGeom prst="rect">
            <a:avLst/>
          </a:prstGeom>
          <a:noFill/>
        </p:spPr>
        <p:txBody>
          <a:bodyPr wrap="none" rtlCol="0" anchor="b" anchorCtr="0">
            <a:spAutoFit/>
          </a:bodyPr>
          <a:lstStyle/>
          <a:p>
            <a:pPr algn="ctr">
              <a:lnSpc>
                <a:spcPct val="90000"/>
              </a:lnSpc>
            </a:pPr>
            <a:r>
              <a:rPr lang="en-US" dirty="0"/>
              <a:t>Seating, Roman triclinium</a:t>
            </a:r>
          </a:p>
        </p:txBody>
      </p:sp>
    </p:spTree>
    <p:extLst>
      <p:ext uri="{BB962C8B-B14F-4D97-AF65-F5344CB8AC3E}">
        <p14:creationId xmlns:p14="http://schemas.microsoft.com/office/powerpoint/2010/main" val="4015510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Imperial Banqueting, 2</a:t>
            </a:r>
            <a:r>
              <a:rPr lang="en-US" baseline="30000" dirty="0"/>
              <a:t>nd</a:t>
            </a:r>
            <a:r>
              <a:rPr lang="en-US" dirty="0"/>
              <a:t> cent on</a:t>
            </a:r>
          </a:p>
        </p:txBody>
      </p:sp>
      <p:pic>
        <p:nvPicPr>
          <p:cNvPr id="1026" name="Picture 2" descr="See caption">
            <a:extLst>
              <a:ext uri="{FF2B5EF4-FFF2-40B4-BE49-F238E27FC236}">
                <a16:creationId xmlns:a16="http://schemas.microsoft.com/office/drawing/2014/main" id="{6EE4D35E-A0BF-4758-BC87-1807EF5459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7611" y="1866900"/>
            <a:ext cx="4324350" cy="284797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140230" y="5242733"/>
            <a:ext cx="4479111" cy="590931"/>
          </a:xfrm>
          <a:prstGeom prst="rect">
            <a:avLst/>
          </a:prstGeom>
          <a:noFill/>
        </p:spPr>
        <p:txBody>
          <a:bodyPr wrap="square" rtlCol="0" anchor="t" anchorCtr="0">
            <a:spAutoFit/>
          </a:bodyPr>
          <a:lstStyle/>
          <a:p>
            <a:pPr algn="ctr">
              <a:lnSpc>
                <a:spcPct val="90000"/>
              </a:lnSpc>
            </a:pPr>
            <a:r>
              <a:rPr lang="en-US" i="1" dirty="0"/>
              <a:t>Stibadium</a:t>
            </a:r>
            <a:r>
              <a:rPr lang="en-US" dirty="0"/>
              <a:t> reconstruction (</a:t>
            </a:r>
            <a:r>
              <a:rPr lang="en-US" dirty="0">
                <a:hlinkClick r:id="rId4"/>
              </a:rPr>
              <a:t>Stephenson </a:t>
            </a:r>
            <a:r>
              <a:rPr lang="en-US" i="1" dirty="0" err="1">
                <a:hlinkClick r:id="rId4"/>
              </a:rPr>
              <a:t>BICS</a:t>
            </a:r>
            <a:r>
              <a:rPr lang="en-US" dirty="0">
                <a:hlinkClick r:id="rId4"/>
              </a:rPr>
              <a:t> 2016</a:t>
            </a:r>
            <a:r>
              <a:rPr lang="en-US" dirty="0"/>
              <a:t>)</a:t>
            </a:r>
          </a:p>
        </p:txBody>
      </p:sp>
      <p:pic>
        <p:nvPicPr>
          <p:cNvPr id="1028" name="Picture 4" descr="See caption">
            <a:extLst>
              <a:ext uri="{FF2B5EF4-FFF2-40B4-BE49-F238E27FC236}">
                <a16:creationId xmlns:a16="http://schemas.microsoft.com/office/drawing/2014/main" id="{88220400-5203-42DE-A514-4280463353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46863" y="1866900"/>
            <a:ext cx="4324350" cy="290512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9F45FC7-C388-4A81-8AD0-4E439FF4C39F}"/>
              </a:ext>
            </a:extLst>
          </p:cNvPr>
          <p:cNvSpPr txBox="1"/>
          <p:nvPr/>
        </p:nvSpPr>
        <p:spPr>
          <a:xfrm>
            <a:off x="6569482" y="5242732"/>
            <a:ext cx="4479111" cy="590931"/>
          </a:xfrm>
          <a:prstGeom prst="rect">
            <a:avLst/>
          </a:prstGeom>
          <a:noFill/>
        </p:spPr>
        <p:txBody>
          <a:bodyPr wrap="square" rtlCol="0" anchor="t" anchorCtr="0">
            <a:spAutoFit/>
          </a:bodyPr>
          <a:lstStyle/>
          <a:p>
            <a:pPr algn="ctr">
              <a:lnSpc>
                <a:spcPct val="90000"/>
              </a:lnSpc>
            </a:pPr>
            <a:r>
              <a:rPr lang="en-US" i="1" dirty="0"/>
              <a:t>Stibadium</a:t>
            </a:r>
            <a:r>
              <a:rPr lang="en-US" dirty="0"/>
              <a:t> diagram (</a:t>
            </a:r>
            <a:r>
              <a:rPr lang="en-US" dirty="0">
                <a:hlinkClick r:id="rId4"/>
              </a:rPr>
              <a:t>Stephenson </a:t>
            </a:r>
            <a:r>
              <a:rPr lang="en-US" i="1" dirty="0" err="1">
                <a:hlinkClick r:id="rId4"/>
              </a:rPr>
              <a:t>BICS</a:t>
            </a:r>
            <a:r>
              <a:rPr lang="en-US" dirty="0">
                <a:hlinkClick r:id="rId4"/>
              </a:rPr>
              <a:t> 2016</a:t>
            </a:r>
            <a:r>
              <a:rPr lang="en-US" dirty="0"/>
              <a:t>)</a:t>
            </a:r>
          </a:p>
        </p:txBody>
      </p:sp>
    </p:spTree>
    <p:extLst>
      <p:ext uri="{BB962C8B-B14F-4D97-AF65-F5344CB8AC3E}">
        <p14:creationId xmlns:p14="http://schemas.microsoft.com/office/powerpoint/2010/main" val="611555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Getting in the Door</a:t>
            </a:r>
          </a:p>
        </p:txBody>
      </p:sp>
      <p:sp>
        <p:nvSpPr>
          <p:cNvPr id="3" name="Text Placeholder 2"/>
          <p:cNvSpPr>
            <a:spLocks noGrp="1"/>
          </p:cNvSpPr>
          <p:nvPr>
            <p:ph type="body" idx="1"/>
          </p:nvPr>
        </p:nvSpPr>
        <p:spPr/>
        <p:txBody>
          <a:bodyPr>
            <a:normAutofit/>
          </a:bodyPr>
          <a:lstStyle/>
          <a:p>
            <a:r>
              <a:rPr lang="en-US" i="1" dirty="0"/>
              <a:t>Agōn</a:t>
            </a:r>
            <a:r>
              <a:rPr lang="en-US" dirty="0"/>
              <a:t> and </a:t>
            </a:r>
            <a:r>
              <a:rPr lang="en-US" i="1" dirty="0"/>
              <a:t>pathos</a:t>
            </a:r>
            <a:r>
              <a:rPr lang="en-US" dirty="0"/>
              <a:t> in a Greco-Roman Villa</a:t>
            </a:r>
          </a:p>
        </p:txBody>
      </p:sp>
    </p:spTree>
    <p:extLst>
      <p:ext uri="{BB962C8B-B14F-4D97-AF65-F5344CB8AC3E}">
        <p14:creationId xmlns:p14="http://schemas.microsoft.com/office/powerpoint/2010/main" val="2733289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841FDD3-2750-4B4E-A095-357525340E36}"/>
              </a:ext>
            </a:extLst>
          </p:cNvPr>
          <p:cNvSpPr>
            <a:spLocks noGrp="1"/>
          </p:cNvSpPr>
          <p:nvPr>
            <p:ph type="title" idx="4294967295"/>
          </p:nvPr>
        </p:nvSpPr>
        <p:spPr>
          <a:xfrm>
            <a:off x="1217614" y="-1325562"/>
            <a:ext cx="9753600" cy="1325562"/>
          </a:xfrm>
        </p:spPr>
        <p:txBody>
          <a:bodyPr vert="horz" lIns="91440" tIns="45720" rIns="91440" bIns="45720" rtlCol="0" anchor="b">
            <a:normAutofit/>
          </a:bodyPr>
          <a:lstStyle/>
          <a:p>
            <a:r>
              <a:rPr lang="en-US" dirty="0"/>
              <a:t>Map</a:t>
            </a:r>
          </a:p>
        </p:txBody>
      </p:sp>
      <p:grpSp>
        <p:nvGrpSpPr>
          <p:cNvPr id="4" name="Group 3" descr="Map. Greece (with Kefalonia), Aegean, eastern Anatolia">
            <a:extLst>
              <a:ext uri="{FF2B5EF4-FFF2-40B4-BE49-F238E27FC236}">
                <a16:creationId xmlns:a16="http://schemas.microsoft.com/office/drawing/2014/main" id="{347EF157-DB09-4599-B83E-A891C2DA5FF3}"/>
              </a:ext>
            </a:extLst>
          </p:cNvPr>
          <p:cNvGrpSpPr/>
          <p:nvPr/>
        </p:nvGrpSpPr>
        <p:grpSpPr>
          <a:xfrm>
            <a:off x="1209964" y="540769"/>
            <a:ext cx="9266327" cy="5776461"/>
            <a:chOff x="1209964" y="540769"/>
            <a:chExt cx="9266327" cy="5776461"/>
          </a:xfrm>
        </p:grpSpPr>
        <p:pic>
          <p:nvPicPr>
            <p:cNvPr id="2" name="Picture 1"/>
            <p:cNvPicPr>
              <a:picLocks noChangeAspect="1"/>
            </p:cNvPicPr>
            <p:nvPr/>
          </p:nvPicPr>
          <p:blipFill>
            <a:blip r:embed="rId3"/>
            <a:stretch>
              <a:fillRect/>
            </a:stretch>
          </p:blipFill>
          <p:spPr>
            <a:xfrm>
              <a:off x="1712532" y="540769"/>
              <a:ext cx="8763759" cy="5776461"/>
            </a:xfrm>
            <a:prstGeom prst="rect">
              <a:avLst/>
            </a:prstGeom>
          </p:spPr>
        </p:pic>
        <p:sp>
          <p:nvSpPr>
            <p:cNvPr id="3" name="TextBox 2"/>
            <p:cNvSpPr txBox="1"/>
            <p:nvPr/>
          </p:nvSpPr>
          <p:spPr>
            <a:xfrm>
              <a:off x="1209964" y="2918691"/>
              <a:ext cx="1361270" cy="369332"/>
            </a:xfrm>
            <a:prstGeom prst="rect">
              <a:avLst/>
            </a:prstGeom>
            <a:noFill/>
          </p:spPr>
          <p:txBody>
            <a:bodyPr wrap="none" rtlCol="0">
              <a:spAutoFit/>
            </a:bodyPr>
            <a:lstStyle/>
            <a:p>
              <a:pPr>
                <a:lnSpc>
                  <a:spcPct val="90000"/>
                </a:lnSpc>
              </a:pPr>
              <a:r>
                <a:rPr lang="en-US" sz="2000" dirty="0">
                  <a:solidFill>
                    <a:schemeClr val="bg1"/>
                  </a:solidFill>
                </a:rPr>
                <a:t>Kefalonia</a:t>
              </a:r>
            </a:p>
          </p:txBody>
        </p:sp>
        <p:cxnSp>
          <p:nvCxnSpPr>
            <p:cNvPr id="5" name="Straight Arrow Connector 4"/>
            <p:cNvCxnSpPr>
              <a:stCxn id="3" idx="2"/>
            </p:cNvCxnSpPr>
            <p:nvPr/>
          </p:nvCxnSpPr>
          <p:spPr>
            <a:xfrm>
              <a:off x="1890599" y="3288023"/>
              <a:ext cx="1009619" cy="369577"/>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770858" y="4340931"/>
              <a:ext cx="841897" cy="369332"/>
            </a:xfrm>
            <a:prstGeom prst="rect">
              <a:avLst/>
            </a:prstGeom>
            <a:noFill/>
          </p:spPr>
          <p:txBody>
            <a:bodyPr wrap="none" rtlCol="0">
              <a:spAutoFit/>
            </a:bodyPr>
            <a:lstStyle/>
            <a:p>
              <a:pPr>
                <a:lnSpc>
                  <a:spcPct val="90000"/>
                </a:lnSpc>
              </a:pPr>
              <a:r>
                <a:rPr lang="en-US" sz="2000" dirty="0">
                  <a:solidFill>
                    <a:schemeClr val="bg1"/>
                  </a:solidFill>
                </a:rPr>
                <a:t>Skala</a:t>
              </a:r>
            </a:p>
          </p:txBody>
        </p:sp>
        <p:cxnSp>
          <p:nvCxnSpPr>
            <p:cNvPr id="8" name="Straight Arrow Connector 7"/>
            <p:cNvCxnSpPr>
              <a:stCxn id="7" idx="0"/>
            </p:cNvCxnSpPr>
            <p:nvPr/>
          </p:nvCxnSpPr>
          <p:spPr>
            <a:xfrm flipV="1">
              <a:off x="2191807" y="4128655"/>
              <a:ext cx="1059393" cy="212276"/>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66514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Title 3"/>
          <p:cNvSpPr txBox="1">
            <a:spLocks noGrp="1"/>
          </p:cNvSpPr>
          <p:nvPr>
            <p:ph type="title" idx="4294967295"/>
          </p:nvPr>
        </p:nvSpPr>
        <p:spPr>
          <a:xfrm>
            <a:off x="3246518" y="683656"/>
            <a:ext cx="5715000" cy="5909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1"/>
                </a:solidFill>
                <a:effectLst/>
                <a:uLnTx/>
                <a:uFillTx/>
                <a:latin typeface="+mn-lt"/>
                <a:ea typeface="+mn-ea"/>
                <a:cs typeface="+mn-cs"/>
              </a:rPr>
              <a:t>Skala villa, circa 200 CE</a:t>
            </a:r>
          </a:p>
        </p:txBody>
      </p:sp>
      <p:pic>
        <p:nvPicPr>
          <p:cNvPr id="1028" name="Picture 4" descr="See cap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402" y="1962826"/>
            <a:ext cx="5020582" cy="352110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9FB0EF9-0EB4-45F9-8240-81091A898965}"/>
              </a:ext>
            </a:extLst>
          </p:cNvPr>
          <p:cNvSpPr txBox="1"/>
          <p:nvPr/>
        </p:nvSpPr>
        <p:spPr>
          <a:xfrm>
            <a:off x="1752956" y="5916009"/>
            <a:ext cx="1928734" cy="341632"/>
          </a:xfrm>
          <a:prstGeom prst="rect">
            <a:avLst/>
          </a:prstGeom>
          <a:noFill/>
        </p:spPr>
        <p:txBody>
          <a:bodyPr wrap="none" rtlCol="0" anchor="b" anchorCtr="0">
            <a:spAutoFit/>
          </a:bodyPr>
          <a:lstStyle/>
          <a:p>
            <a:pPr algn="ctr">
              <a:lnSpc>
                <a:spcPct val="90000"/>
              </a:lnSpc>
            </a:pPr>
            <a:r>
              <a:rPr lang="en-US" dirty="0">
                <a:solidFill>
                  <a:schemeClr val="bg1"/>
                </a:solidFill>
              </a:rPr>
              <a:t>Skala Villa, plan</a:t>
            </a:r>
          </a:p>
        </p:txBody>
      </p:sp>
      <p:pic>
        <p:nvPicPr>
          <p:cNvPr id="1026" name="Picture 2" descr="See cap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3386" y="1962826"/>
            <a:ext cx="5715000" cy="38195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2759E84-8017-418F-A9CE-7C4FB3D64845}"/>
              </a:ext>
            </a:extLst>
          </p:cNvPr>
          <p:cNvSpPr txBox="1"/>
          <p:nvPr/>
        </p:nvSpPr>
        <p:spPr>
          <a:xfrm>
            <a:off x="7754512" y="5916009"/>
            <a:ext cx="2784737" cy="341632"/>
          </a:xfrm>
          <a:prstGeom prst="rect">
            <a:avLst/>
          </a:prstGeom>
          <a:noFill/>
        </p:spPr>
        <p:txBody>
          <a:bodyPr wrap="none" rtlCol="0" anchor="b" anchorCtr="0">
            <a:spAutoFit/>
          </a:bodyPr>
          <a:lstStyle/>
          <a:p>
            <a:pPr algn="ctr">
              <a:lnSpc>
                <a:spcPct val="90000"/>
              </a:lnSpc>
            </a:pPr>
            <a:r>
              <a:rPr lang="en-US" dirty="0">
                <a:solidFill>
                  <a:schemeClr val="bg1"/>
                </a:solidFill>
              </a:rPr>
              <a:t>Skala Villa, photograph</a:t>
            </a:r>
          </a:p>
        </p:txBody>
      </p:sp>
    </p:spTree>
    <p:extLst>
      <p:ext uri="{BB962C8B-B14F-4D97-AF65-F5344CB8AC3E}">
        <p14:creationId xmlns:p14="http://schemas.microsoft.com/office/powerpoint/2010/main" val="1995204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0F7DC589-4557-40A8-9DAE-5D77C0954679}"/>
              </a:ext>
            </a:extLst>
          </p:cNvPr>
          <p:cNvSpPr>
            <a:spLocks noGrp="1"/>
          </p:cNvSpPr>
          <p:nvPr>
            <p:ph type="title" idx="4294967295"/>
          </p:nvPr>
        </p:nvSpPr>
        <p:spPr>
          <a:xfrm>
            <a:off x="1217614" y="-1325562"/>
            <a:ext cx="9753600" cy="1325562"/>
          </a:xfrm>
        </p:spPr>
        <p:txBody>
          <a:bodyPr vert="horz" lIns="91440" tIns="45720" rIns="91440" bIns="45720" rtlCol="0" anchor="b">
            <a:normAutofit/>
          </a:bodyPr>
          <a:lstStyle/>
          <a:p>
            <a:r>
              <a:rPr lang="en-US" dirty="0"/>
              <a:t>Skala Villa Mosaics</a:t>
            </a:r>
          </a:p>
        </p:txBody>
      </p:sp>
      <p:pic>
        <p:nvPicPr>
          <p:cNvPr id="2" name="Picture 1" descr="See capti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9961" y="324423"/>
            <a:ext cx="4218171" cy="5523345"/>
          </a:xfrm>
          <a:prstGeom prst="rect">
            <a:avLst/>
          </a:prstGeom>
        </p:spPr>
      </p:pic>
      <p:sp>
        <p:nvSpPr>
          <p:cNvPr id="7" name="TextBox 6"/>
          <p:cNvSpPr txBox="1"/>
          <p:nvPr/>
        </p:nvSpPr>
        <p:spPr>
          <a:xfrm>
            <a:off x="452045" y="6023878"/>
            <a:ext cx="5234125" cy="590931"/>
          </a:xfrm>
          <a:prstGeom prst="rect">
            <a:avLst/>
          </a:prstGeom>
          <a:noFill/>
        </p:spPr>
        <p:txBody>
          <a:bodyPr wrap="none" rtlCol="0" anchor="t" anchorCtr="0">
            <a:spAutoFit/>
          </a:bodyPr>
          <a:lstStyle/>
          <a:p>
            <a:pPr algn="ctr">
              <a:lnSpc>
                <a:spcPct val="90000"/>
              </a:lnSpc>
            </a:pPr>
            <a:r>
              <a:rPr lang="en-US" dirty="0">
                <a:solidFill>
                  <a:schemeClr val="bg1"/>
                </a:solidFill>
              </a:rPr>
              <a:t>Sketch, Skala villa entry mosaic</a:t>
            </a:r>
            <a:br>
              <a:rPr lang="en-US" dirty="0">
                <a:solidFill>
                  <a:schemeClr val="bg1"/>
                </a:solidFill>
              </a:rPr>
            </a:br>
            <a:r>
              <a:rPr lang="en-US" dirty="0">
                <a:solidFill>
                  <a:schemeClr val="bg1"/>
                </a:solidFill>
              </a:rPr>
              <a:t>(early 3</a:t>
            </a:r>
            <a:r>
              <a:rPr lang="en-US" baseline="30000" dirty="0">
                <a:solidFill>
                  <a:schemeClr val="bg1"/>
                </a:solidFill>
              </a:rPr>
              <a:t>rd</a:t>
            </a:r>
            <a:r>
              <a:rPr lang="en-US" dirty="0">
                <a:solidFill>
                  <a:schemeClr val="bg1"/>
                </a:solidFill>
              </a:rPr>
              <a:t> cent CE, see </a:t>
            </a:r>
            <a:r>
              <a:rPr lang="en-US" sz="1800" dirty="0">
                <a:hlinkClick r:id="rId4"/>
              </a:rPr>
              <a:t>Scholtz </a:t>
            </a:r>
            <a:r>
              <a:rPr lang="en-US" sz="1800" i="1" dirty="0">
                <a:hlinkClick r:id="rId4"/>
              </a:rPr>
              <a:t>TAPA</a:t>
            </a:r>
            <a:r>
              <a:rPr lang="en-US" sz="1800" dirty="0">
                <a:hlinkClick r:id="rId4"/>
              </a:rPr>
              <a:t> 151 2021</a:t>
            </a:r>
            <a:r>
              <a:rPr lang="en-US" dirty="0">
                <a:solidFill>
                  <a:schemeClr val="bg1"/>
                </a:solidFill>
              </a:rPr>
              <a:t>)</a:t>
            </a:r>
            <a:endParaRPr lang="en-US" i="1" dirty="0">
              <a:solidFill>
                <a:schemeClr val="bg1"/>
              </a:solidFill>
            </a:endParaRPr>
          </a:p>
        </p:txBody>
      </p:sp>
      <p:pic>
        <p:nvPicPr>
          <p:cNvPr id="9" name="Picture 8" descr="sEE CAPTION">
            <a:extLst>
              <a:ext uri="{FF2B5EF4-FFF2-40B4-BE49-F238E27FC236}">
                <a16:creationId xmlns:a16="http://schemas.microsoft.com/office/drawing/2014/main" id="{EE81C48B-891D-41B8-82ED-0717B82ADB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19224" y="324423"/>
            <a:ext cx="3561241" cy="5485301"/>
          </a:xfrm>
          <a:prstGeom prst="rect">
            <a:avLst/>
          </a:prstGeom>
        </p:spPr>
      </p:pic>
      <p:sp>
        <p:nvSpPr>
          <p:cNvPr id="8" name="TextBox 7"/>
          <p:cNvSpPr txBox="1"/>
          <p:nvPr/>
        </p:nvSpPr>
        <p:spPr>
          <a:xfrm>
            <a:off x="6768684" y="6023878"/>
            <a:ext cx="4062331" cy="341632"/>
          </a:xfrm>
          <a:prstGeom prst="rect">
            <a:avLst/>
          </a:prstGeom>
          <a:noFill/>
        </p:spPr>
        <p:txBody>
          <a:bodyPr wrap="none" rtlCol="0" anchor="t" anchorCtr="0">
            <a:spAutoFit/>
          </a:bodyPr>
          <a:lstStyle/>
          <a:p>
            <a:pPr algn="ctr">
              <a:lnSpc>
                <a:spcPct val="90000"/>
              </a:lnSpc>
            </a:pPr>
            <a:r>
              <a:rPr lang="en-US" dirty="0">
                <a:solidFill>
                  <a:schemeClr val="bg1"/>
                </a:solidFill>
              </a:rPr>
              <a:t>Sketch, Skala villa triclinium mosaic</a:t>
            </a:r>
          </a:p>
        </p:txBody>
      </p:sp>
    </p:spTree>
    <p:extLst>
      <p:ext uri="{BB962C8B-B14F-4D97-AF65-F5344CB8AC3E}">
        <p14:creationId xmlns:p14="http://schemas.microsoft.com/office/powerpoint/2010/main" val="918851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3" name="Picture 2" descr="See caption">
            <a:extLst>
              <a:ext uri="{FF2B5EF4-FFF2-40B4-BE49-F238E27FC236}">
                <a16:creationId xmlns:a16="http://schemas.microsoft.com/office/drawing/2014/main" id="{A61A0228-9A60-413B-8F87-59479C4B3C60}"/>
              </a:ext>
            </a:extLst>
          </p:cNvPr>
          <p:cNvPicPr>
            <a:picLocks noChangeAspect="1"/>
          </p:cNvPicPr>
          <p:nvPr/>
        </p:nvPicPr>
        <p:blipFill>
          <a:blip r:embed="rId2"/>
          <a:stretch>
            <a:fillRect/>
          </a:stretch>
        </p:blipFill>
        <p:spPr>
          <a:xfrm>
            <a:off x="0" y="893"/>
            <a:ext cx="12188825" cy="6856214"/>
          </a:xfrm>
          <a:prstGeom prst="rect">
            <a:avLst/>
          </a:prstGeom>
        </p:spPr>
      </p:pic>
      <p:sp>
        <p:nvSpPr>
          <p:cNvPr id="4" name="TextBox 3">
            <a:extLst>
              <a:ext uri="{FF2B5EF4-FFF2-40B4-BE49-F238E27FC236}">
                <a16:creationId xmlns:a16="http://schemas.microsoft.com/office/drawing/2014/main" id="{C5A7FB93-C852-4672-A2B2-EBA2C6DBD820}"/>
              </a:ext>
            </a:extLst>
          </p:cNvPr>
          <p:cNvSpPr txBox="1"/>
          <p:nvPr/>
        </p:nvSpPr>
        <p:spPr>
          <a:xfrm>
            <a:off x="3519903" y="6044012"/>
            <a:ext cx="1422184" cy="341632"/>
          </a:xfrm>
          <a:prstGeom prst="rect">
            <a:avLst/>
          </a:prstGeom>
          <a:noFill/>
        </p:spPr>
        <p:txBody>
          <a:bodyPr wrap="none" rtlCol="0" anchor="b" anchorCtr="0">
            <a:spAutoFit/>
          </a:bodyPr>
          <a:lstStyle/>
          <a:p>
            <a:pPr algn="ctr">
              <a:lnSpc>
                <a:spcPct val="90000"/>
              </a:lnSpc>
            </a:pPr>
            <a:r>
              <a:rPr lang="en-US" dirty="0" err="1"/>
              <a:t>zxzxzxzzxzxz</a:t>
            </a:r>
            <a:endParaRPr lang="en-US" dirty="0"/>
          </a:p>
        </p:txBody>
      </p:sp>
      <p:sp>
        <p:nvSpPr>
          <p:cNvPr id="5" name="Title 1">
            <a:extLst>
              <a:ext uri="{FF2B5EF4-FFF2-40B4-BE49-F238E27FC236}">
                <a16:creationId xmlns:a16="http://schemas.microsoft.com/office/drawing/2014/main" id="{BEB4C22A-C6DD-43B4-9EE6-5AC93B5F05BB}"/>
              </a:ext>
            </a:extLst>
          </p:cNvPr>
          <p:cNvSpPr txBox="1">
            <a:spLocks noGrp="1"/>
          </p:cNvSpPr>
          <p:nvPr>
            <p:ph type="title" idx="4294967295"/>
          </p:nvPr>
        </p:nvSpPr>
        <p:spPr>
          <a:xfrm>
            <a:off x="2572131" y="5137984"/>
            <a:ext cx="7044563" cy="923330"/>
          </a:xfrm>
          <a:prstGeom prst="rect">
            <a:avLst/>
          </a:prstGeom>
          <a:solidFill>
            <a:srgbClr val="00B0F0">
              <a:alpha val="90000"/>
            </a:srgbClr>
          </a:solid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lvl1pPr algn="l" defTabSz="914400" rtl="0" eaLnBrk="1" latinLnBrk="0" hangingPunct="1">
              <a:lnSpc>
                <a:spcPct val="90000"/>
              </a:lnSpc>
              <a:spcBef>
                <a:spcPct val="0"/>
              </a:spcBef>
              <a:buNone/>
              <a:defRPr sz="4400" kern="1200" cap="none" baseline="0">
                <a:solidFill>
                  <a:schemeClr val="tx1">
                    <a:lumMod val="50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1" u="none" strike="noStrike" kern="1200" cap="none" spc="500" normalizeH="0" baseline="0" noProof="1">
                <a:ln>
                  <a:noFill/>
                </a:ln>
                <a:solidFill>
                  <a:schemeClr val="bg1"/>
                </a:solidFill>
                <a:effectLst/>
                <a:uLnTx/>
                <a:uFillTx/>
                <a:latin typeface="+mj-lt"/>
                <a:ea typeface="+mj-ea"/>
                <a:cs typeface="+mj-cs"/>
              </a:rPr>
              <a:t>Asarōtos oikos</a:t>
            </a:r>
            <a:r>
              <a:rPr kumimoji="0" lang="en-US" sz="2000" b="0" i="0" u="none" strike="noStrike" kern="1200" cap="none" spc="500" normalizeH="0" baseline="0" noProof="0" dirty="0">
                <a:ln>
                  <a:noFill/>
                </a:ln>
                <a:solidFill>
                  <a:schemeClr val="bg1"/>
                </a:solidFill>
                <a:effectLst/>
                <a:uLnTx/>
                <a:uFillTx/>
                <a:latin typeface="+mj-lt"/>
                <a:ea typeface="+mj-ea"/>
                <a:cs typeface="+mj-cs"/>
              </a:rPr>
              <a:t>, “</a:t>
            </a:r>
            <a:r>
              <a:rPr kumimoji="0" lang="en-US" sz="2000" b="0" i="0" u="none" strike="noStrike" kern="1200" cap="none" spc="500" normalizeH="0" baseline="0" noProof="1">
                <a:ln>
                  <a:noFill/>
                </a:ln>
                <a:solidFill>
                  <a:schemeClr val="bg1"/>
                </a:solidFill>
                <a:effectLst/>
                <a:uLnTx/>
                <a:uFillTx/>
                <a:latin typeface="+mj-lt"/>
                <a:ea typeface="+mj-ea"/>
                <a:cs typeface="+mj-cs"/>
              </a:rPr>
              <a:t>unswept</a:t>
            </a:r>
            <a:r>
              <a:rPr kumimoji="0" lang="en-US" sz="2000" b="0" i="0" u="none" strike="noStrike" kern="1200" cap="none" spc="500" normalizeH="0" baseline="0" noProof="0" dirty="0">
                <a:ln>
                  <a:noFill/>
                </a:ln>
                <a:solidFill>
                  <a:schemeClr val="bg1"/>
                </a:solidFill>
                <a:effectLst/>
                <a:uLnTx/>
                <a:uFillTx/>
                <a:latin typeface="+mj-lt"/>
                <a:ea typeface="+mj-ea"/>
                <a:cs typeface="+mj-cs"/>
              </a:rPr>
              <a:t> banquet hall,” with semi-circular </a:t>
            </a:r>
            <a:r>
              <a:rPr kumimoji="0" lang="en-US" sz="2000" b="0" i="1" u="none" strike="noStrike" kern="1200" cap="none" spc="500" normalizeH="0" baseline="0" noProof="0" dirty="0">
                <a:ln>
                  <a:noFill/>
                </a:ln>
                <a:solidFill>
                  <a:schemeClr val="bg1"/>
                </a:solidFill>
                <a:effectLst/>
                <a:uLnTx/>
                <a:uFillTx/>
                <a:latin typeface="+mj-lt"/>
                <a:ea typeface="+mj-ea"/>
                <a:cs typeface="+mj-cs"/>
              </a:rPr>
              <a:t>stibadium</a:t>
            </a:r>
            <a:r>
              <a:rPr kumimoji="0" lang="en-US" sz="2000" b="0" i="0" u="none" strike="noStrike" kern="1200" cap="none" spc="500" normalizeH="0" baseline="0" noProof="0" dirty="0">
                <a:ln>
                  <a:noFill/>
                </a:ln>
                <a:solidFill>
                  <a:schemeClr val="bg1"/>
                </a:solidFill>
                <a:effectLst/>
                <a:uLnTx/>
                <a:uFillTx/>
                <a:latin typeface="+mj-lt"/>
                <a:ea typeface="+mj-ea"/>
                <a:cs typeface="+mj-cs"/>
              </a:rPr>
              <a:t>. Roman East, fifth cent. CE (?)</a:t>
            </a:r>
          </a:p>
        </p:txBody>
      </p:sp>
    </p:spTree>
    <p:extLst>
      <p:ext uri="{BB962C8B-B14F-4D97-AF65-F5344CB8AC3E}">
        <p14:creationId xmlns:p14="http://schemas.microsoft.com/office/powerpoint/2010/main" val="2494511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DB5C8-2C4C-4D71-9457-1FCA0B79B1DB}"/>
              </a:ext>
            </a:extLst>
          </p:cNvPr>
          <p:cNvSpPr>
            <a:spLocks noGrp="1"/>
          </p:cNvSpPr>
          <p:nvPr>
            <p:ph type="title"/>
          </p:nvPr>
        </p:nvSpPr>
        <p:spPr/>
        <p:txBody>
          <a:bodyPr/>
          <a:lstStyle/>
          <a:p>
            <a:r>
              <a:rPr lang="en-US" dirty="0"/>
              <a:t>Reminders…</a:t>
            </a:r>
          </a:p>
        </p:txBody>
      </p:sp>
      <p:sp>
        <p:nvSpPr>
          <p:cNvPr id="3" name="Content Placeholder 2">
            <a:extLst>
              <a:ext uri="{FF2B5EF4-FFF2-40B4-BE49-F238E27FC236}">
                <a16:creationId xmlns:a16="http://schemas.microsoft.com/office/drawing/2014/main" id="{098776FD-707A-408E-AE3D-44BEFD082F34}"/>
              </a:ext>
            </a:extLst>
          </p:cNvPr>
          <p:cNvSpPr>
            <a:spLocks noGrp="1"/>
          </p:cNvSpPr>
          <p:nvPr>
            <p:ph idx="1"/>
          </p:nvPr>
        </p:nvSpPr>
        <p:spPr/>
        <p:txBody>
          <a:bodyPr>
            <a:normAutofit fontScale="92500" lnSpcReduction="10000"/>
          </a:bodyPr>
          <a:lstStyle/>
          <a:p>
            <a:r>
              <a:rPr lang="en-US" dirty="0"/>
              <a:t>Quiz 2</a:t>
            </a:r>
          </a:p>
          <a:p>
            <a:pPr lvl="1"/>
            <a:r>
              <a:rPr lang="en-US" dirty="0"/>
              <a:t>Wed 29-Apr</a:t>
            </a:r>
          </a:p>
          <a:p>
            <a:r>
              <a:rPr lang="en-US" dirty="0"/>
              <a:t>Paper 2 due</a:t>
            </a:r>
          </a:p>
          <a:p>
            <a:pPr lvl="1"/>
            <a:r>
              <a:rPr lang="en-US" dirty="0"/>
              <a:t>Tuesday, 12-May via Brightspace &gt; “Assignments” upload portal</a:t>
            </a:r>
          </a:p>
          <a:p>
            <a:r>
              <a:rPr lang="en-US" dirty="0"/>
              <a:t>Evaluation portal open (Brightspace)</a:t>
            </a:r>
          </a:p>
          <a:p>
            <a:r>
              <a:rPr lang="en-US" dirty="0"/>
              <a:t>No class Wed, 6-May</a:t>
            </a:r>
          </a:p>
        </p:txBody>
      </p:sp>
    </p:spTree>
    <p:extLst>
      <p:ext uri="{BB962C8B-B14F-4D97-AF65-F5344CB8AC3E}">
        <p14:creationId xmlns:p14="http://schemas.microsoft.com/office/powerpoint/2010/main" val="3377204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sp>
        <p:nvSpPr>
          <p:cNvPr id="3" name="Content Placeholder 2"/>
          <p:cNvSpPr>
            <a:spLocks noGrp="1"/>
          </p:cNvSpPr>
          <p:nvPr>
            <p:ph idx="1"/>
          </p:nvPr>
        </p:nvSpPr>
        <p:spPr/>
        <p:txBody>
          <a:bodyPr>
            <a:normAutofit/>
          </a:bodyPr>
          <a:lstStyle/>
          <a:p>
            <a:pPr lvl="0"/>
            <a:r>
              <a:rPr lang="en-US" dirty="0"/>
              <a:t>Discussion</a:t>
            </a:r>
          </a:p>
          <a:p>
            <a:pPr lvl="1"/>
            <a:r>
              <a:rPr lang="en-US" dirty="0"/>
              <a:t>Reflections on Today’s Reading</a:t>
            </a:r>
          </a:p>
          <a:p>
            <a:pPr lvl="0"/>
            <a:r>
              <a:rPr lang="en-US" dirty="0"/>
              <a:t>Quick and Dirty Overview</a:t>
            </a:r>
          </a:p>
          <a:p>
            <a:pPr lvl="1"/>
            <a:r>
              <a:rPr lang="en-US" dirty="0"/>
              <a:t>Hosting and “Guesting,” Greco-Roman Style</a:t>
            </a:r>
          </a:p>
          <a:p>
            <a:pPr lvl="0"/>
            <a:r>
              <a:rPr lang="en-US" dirty="0"/>
              <a:t>Getting in the Door</a:t>
            </a:r>
          </a:p>
          <a:p>
            <a:pPr lvl="1"/>
            <a:r>
              <a:rPr lang="en-US" i="1" dirty="0"/>
              <a:t>Agōn</a:t>
            </a:r>
            <a:r>
              <a:rPr lang="en-US" dirty="0"/>
              <a:t> and </a:t>
            </a:r>
            <a:r>
              <a:rPr lang="en-US" i="1" dirty="0"/>
              <a:t>pathos</a:t>
            </a:r>
            <a:r>
              <a:rPr lang="en-US" dirty="0"/>
              <a:t> in a Greco-Roman Villa</a:t>
            </a:r>
          </a:p>
        </p:txBody>
      </p:sp>
    </p:spTree>
    <p:extLst>
      <p:ext uri="{BB962C8B-B14F-4D97-AF65-F5344CB8AC3E}">
        <p14:creationId xmlns:p14="http://schemas.microsoft.com/office/powerpoint/2010/main" val="1581757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Discussion</a:t>
            </a:r>
          </a:p>
        </p:txBody>
      </p:sp>
      <p:sp>
        <p:nvSpPr>
          <p:cNvPr id="3" name="Text Placeholder 2"/>
          <p:cNvSpPr>
            <a:spLocks noGrp="1"/>
          </p:cNvSpPr>
          <p:nvPr>
            <p:ph type="body" idx="1"/>
          </p:nvPr>
        </p:nvSpPr>
        <p:spPr/>
        <p:txBody>
          <a:bodyPr/>
          <a:lstStyle/>
          <a:p>
            <a:r>
              <a:rPr lang="en-US" dirty="0"/>
              <a:t>Reflections on Today’s Reading</a:t>
            </a:r>
          </a:p>
        </p:txBody>
      </p:sp>
      <p:sp>
        <p:nvSpPr>
          <p:cNvPr id="4" name="TextBox 3">
            <a:extLst>
              <a:ext uri="{FF2B5EF4-FFF2-40B4-BE49-F238E27FC236}">
                <a16:creationId xmlns:a16="http://schemas.microsoft.com/office/drawing/2014/main" id="{854C089F-4003-4F8A-BB51-6D42F8A34270}"/>
              </a:ext>
            </a:extLst>
          </p:cNvPr>
          <p:cNvSpPr txBox="1"/>
          <p:nvPr/>
        </p:nvSpPr>
        <p:spPr>
          <a:xfrm>
            <a:off x="1331913" y="5060764"/>
            <a:ext cx="9639299" cy="715089"/>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nchor="t" anchorCtr="0">
            <a:spAutoFit/>
          </a:bodyPr>
          <a:lstStyle/>
          <a:p>
            <a:pPr marL="463550" indent="-463550">
              <a:lnSpc>
                <a:spcPct val="90000"/>
              </a:lnSpc>
            </a:pPr>
            <a:r>
              <a:rPr lang="en-US" sz="2000" dirty="0" err="1"/>
              <a:t>Alcock</a:t>
            </a:r>
            <a:r>
              <a:rPr lang="en-US" sz="2000" dirty="0"/>
              <a:t>, Susan E. "Power Lunches in the Eastern Roman Empire." </a:t>
            </a:r>
            <a:r>
              <a:rPr lang="en-US" sz="2000" i="1" dirty="0"/>
              <a:t>Michigan Quarterly Review</a:t>
            </a:r>
            <a:r>
              <a:rPr lang="en-US" sz="2000" dirty="0"/>
              <a:t> 42.4 (2003): 591-606.</a:t>
            </a:r>
          </a:p>
        </p:txBody>
      </p:sp>
    </p:spTree>
    <p:extLst>
      <p:ext uri="{BB962C8B-B14F-4D97-AF65-F5344CB8AC3E}">
        <p14:creationId xmlns:p14="http://schemas.microsoft.com/office/powerpoint/2010/main" val="83202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6623C-CC72-40E2-8F2D-C5BE76C0E127}"/>
              </a:ext>
            </a:extLst>
          </p:cNvPr>
          <p:cNvSpPr>
            <a:spLocks noGrp="1"/>
          </p:cNvSpPr>
          <p:nvPr>
            <p:ph type="title"/>
          </p:nvPr>
        </p:nvSpPr>
        <p:spPr>
          <a:xfrm>
            <a:off x="1217614" y="274638"/>
            <a:ext cx="9753600" cy="1325562"/>
          </a:xfrm>
        </p:spPr>
        <p:txBody>
          <a:bodyPr/>
          <a:lstStyle/>
          <a:p>
            <a:r>
              <a:rPr lang="en-US" dirty="0" err="1"/>
              <a:t>Alcock</a:t>
            </a:r>
            <a:r>
              <a:rPr lang="en-US" dirty="0"/>
              <a:t> on Hierarchies at Table 1</a:t>
            </a:r>
          </a:p>
        </p:txBody>
      </p:sp>
      <p:sp>
        <p:nvSpPr>
          <p:cNvPr id="3" name="Content Placeholder 2">
            <a:extLst>
              <a:ext uri="{FF2B5EF4-FFF2-40B4-BE49-F238E27FC236}">
                <a16:creationId xmlns:a16="http://schemas.microsoft.com/office/drawing/2014/main" id="{F74CDB64-5AA8-4AF8-B3EF-D735C6EBDF55}"/>
              </a:ext>
            </a:extLst>
          </p:cNvPr>
          <p:cNvSpPr>
            <a:spLocks noGrp="1"/>
          </p:cNvSpPr>
          <p:nvPr>
            <p:ph idx="1"/>
          </p:nvPr>
        </p:nvSpPr>
        <p:spPr>
          <a:xfrm>
            <a:off x="1217614" y="1828800"/>
            <a:ext cx="9753600" cy="4343400"/>
          </a:xfrm>
        </p:spPr>
        <p:txBody>
          <a:bodyPr>
            <a:noAutofit/>
          </a:bodyPr>
          <a:lstStyle/>
          <a:p>
            <a:pPr marL="45720" indent="0">
              <a:buNone/>
            </a:pPr>
            <a:r>
              <a:rPr lang="en-US" dirty="0"/>
              <a:t>“A key to this hierarchy is the seating plan, with a very clear place of honor next to the host…. Every other place at table was graded lower in status, increasingly below the salt.”</a:t>
            </a:r>
          </a:p>
          <a:p>
            <a:pPr marL="45720" indent="0">
              <a:buNone/>
            </a:pPr>
            <a:r>
              <a:rPr lang="en-US" dirty="0"/>
              <a:t>“The ‘Place of honor’ certainly seems to have been adopted at least in some [Greek] contexts.” (“Power Lunches” 602)</a:t>
            </a:r>
          </a:p>
        </p:txBody>
      </p:sp>
    </p:spTree>
    <p:extLst>
      <p:ext uri="{BB962C8B-B14F-4D97-AF65-F5344CB8AC3E}">
        <p14:creationId xmlns:p14="http://schemas.microsoft.com/office/powerpoint/2010/main" val="2689443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6623C-CC72-40E2-8F2D-C5BE76C0E127}"/>
              </a:ext>
            </a:extLst>
          </p:cNvPr>
          <p:cNvSpPr>
            <a:spLocks noGrp="1"/>
          </p:cNvSpPr>
          <p:nvPr>
            <p:ph type="title"/>
          </p:nvPr>
        </p:nvSpPr>
        <p:spPr>
          <a:xfrm>
            <a:off x="1217614" y="274638"/>
            <a:ext cx="9753600" cy="1325562"/>
          </a:xfrm>
        </p:spPr>
        <p:txBody>
          <a:bodyPr/>
          <a:lstStyle/>
          <a:p>
            <a:r>
              <a:rPr lang="en-US" dirty="0" err="1"/>
              <a:t>Alcock</a:t>
            </a:r>
            <a:r>
              <a:rPr lang="en-US" dirty="0"/>
              <a:t> on Hierarchies at Table 2</a:t>
            </a:r>
          </a:p>
        </p:txBody>
      </p:sp>
      <p:sp>
        <p:nvSpPr>
          <p:cNvPr id="3" name="Content Placeholder 2">
            <a:extLst>
              <a:ext uri="{FF2B5EF4-FFF2-40B4-BE49-F238E27FC236}">
                <a16:creationId xmlns:a16="http://schemas.microsoft.com/office/drawing/2014/main" id="{F74CDB64-5AA8-4AF8-B3EF-D735C6EBDF55}"/>
              </a:ext>
            </a:extLst>
          </p:cNvPr>
          <p:cNvSpPr>
            <a:spLocks noGrp="1"/>
          </p:cNvSpPr>
          <p:nvPr>
            <p:ph idx="1"/>
          </p:nvPr>
        </p:nvSpPr>
        <p:spPr>
          <a:xfrm>
            <a:off x="1217614" y="1828800"/>
            <a:ext cx="9753600" cy="4343400"/>
          </a:xfrm>
        </p:spPr>
        <p:txBody>
          <a:bodyPr>
            <a:noAutofit/>
          </a:bodyPr>
          <a:lstStyle/>
          <a:p>
            <a:pPr marL="45720" indent="0">
              <a:buNone/>
            </a:pPr>
            <a:r>
              <a:rPr lang="en-US" dirty="0"/>
              <a:t>“In imperial society, dinners served as a central way to meet and deal with peers (Roman and Greek) in an invite-only space, with a shared sense of status membership, of elite rules and understanding, of defined social competition.” (“Power Lunches” 603)</a:t>
            </a:r>
          </a:p>
        </p:txBody>
      </p:sp>
    </p:spTree>
    <p:extLst>
      <p:ext uri="{BB962C8B-B14F-4D97-AF65-F5344CB8AC3E}">
        <p14:creationId xmlns:p14="http://schemas.microsoft.com/office/powerpoint/2010/main" val="1246571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EF5EA-202F-4FC8-A12E-05C0E26D7549}"/>
              </a:ext>
            </a:extLst>
          </p:cNvPr>
          <p:cNvSpPr>
            <a:spLocks noGrp="1"/>
          </p:cNvSpPr>
          <p:nvPr>
            <p:ph type="title"/>
          </p:nvPr>
        </p:nvSpPr>
        <p:spPr/>
        <p:txBody>
          <a:bodyPr/>
          <a:lstStyle/>
          <a:p>
            <a:r>
              <a:rPr lang="en-US" dirty="0"/>
              <a:t>SWA Prompt: Two Parts</a:t>
            </a:r>
          </a:p>
        </p:txBody>
      </p:sp>
      <p:sp>
        <p:nvSpPr>
          <p:cNvPr id="3" name="Content Placeholder 2">
            <a:extLst>
              <a:ext uri="{FF2B5EF4-FFF2-40B4-BE49-F238E27FC236}">
                <a16:creationId xmlns:a16="http://schemas.microsoft.com/office/drawing/2014/main" id="{4D89B2EB-5A9A-4B41-9609-C6877C248E30}"/>
              </a:ext>
            </a:extLst>
          </p:cNvPr>
          <p:cNvSpPr>
            <a:spLocks noGrp="1"/>
          </p:cNvSpPr>
          <p:nvPr>
            <p:ph idx="1"/>
          </p:nvPr>
        </p:nvSpPr>
        <p:spPr/>
        <p:txBody>
          <a:bodyPr/>
          <a:lstStyle/>
          <a:p>
            <a:pPr marL="560070" indent="-514350">
              <a:buFont typeface="+mj-lt"/>
              <a:buAutoNum type="arabicPeriod"/>
            </a:pPr>
            <a:r>
              <a:rPr lang="en-US" dirty="0"/>
              <a:t>What are </a:t>
            </a:r>
            <a:r>
              <a:rPr lang="en-US" dirty="0" err="1"/>
              <a:t>Alcock’s</a:t>
            </a:r>
            <a:r>
              <a:rPr lang="en-US" dirty="0"/>
              <a:t> main points?</a:t>
            </a:r>
          </a:p>
          <a:p>
            <a:pPr marL="560070" indent="-514350">
              <a:buFont typeface="+mj-lt"/>
              <a:buAutoNum type="arabicPeriod"/>
            </a:pPr>
            <a:r>
              <a:rPr lang="en-US" dirty="0"/>
              <a:t>Even if you're not an expert in the field, what kind of feedback for the author might you have with regard to argumentation, evidence, documentation?</a:t>
            </a:r>
          </a:p>
        </p:txBody>
      </p:sp>
    </p:spTree>
    <p:extLst>
      <p:ext uri="{BB962C8B-B14F-4D97-AF65-F5344CB8AC3E}">
        <p14:creationId xmlns:p14="http://schemas.microsoft.com/office/powerpoint/2010/main" val="4054798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Quick and Dirty Overview</a:t>
            </a:r>
          </a:p>
        </p:txBody>
      </p:sp>
      <p:sp>
        <p:nvSpPr>
          <p:cNvPr id="3" name="Text Placeholder 2"/>
          <p:cNvSpPr>
            <a:spLocks noGrp="1"/>
          </p:cNvSpPr>
          <p:nvPr>
            <p:ph type="body" idx="1"/>
          </p:nvPr>
        </p:nvSpPr>
        <p:spPr/>
        <p:txBody>
          <a:bodyPr/>
          <a:lstStyle/>
          <a:p>
            <a:r>
              <a:rPr lang="en-US" dirty="0"/>
              <a:t>Hosting and “Guesting,” Greco-Roman Style</a:t>
            </a:r>
          </a:p>
        </p:txBody>
      </p:sp>
    </p:spTree>
    <p:extLst>
      <p:ext uri="{BB962C8B-B14F-4D97-AF65-F5344CB8AC3E}">
        <p14:creationId xmlns:p14="http://schemas.microsoft.com/office/powerpoint/2010/main" val="2103945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rfg">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sz="2400"/>
        </a:defPPr>
      </a:lstStyle>
      <a:style>
        <a:lnRef idx="2">
          <a:schemeClr val="dk1">
            <a:shade val="50000"/>
          </a:schemeClr>
        </a:lnRef>
        <a:fillRef idx="1">
          <a:schemeClr val="dk1"/>
        </a:fillRef>
        <a:effectRef idx="0">
          <a:schemeClr val="dk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nchor="b" anchorCtr="0">
        <a:spAutoFit/>
      </a:bodyPr>
      <a:lstStyle>
        <a:defPPr algn="ctr">
          <a:lnSpc>
            <a:spcPct val="90000"/>
          </a:lnSpc>
          <a:defRPr dirty="0" smtClean="0"/>
        </a:defPPr>
      </a:lstStyle>
    </a:txDef>
  </a:objectDefaults>
  <a:extraClrSchemeLst/>
  <a:extLst>
    <a:ext uri="{05A4C25C-085E-4340-85A3-A5531E510DB2}">
      <thm15:themeFamily xmlns:thm15="http://schemas.microsoft.com/office/thememl/2012/main" name="rfg_template.potx" id="{076DD235-00A9-4DBA-B3ED-31054D324487}" vid="{D99F8447-0817-4691-A7D5-EE3341976636}"/>
    </a:ext>
  </a:extLst>
</a:theme>
</file>

<file path=ppt/theme/theme2.xml><?xml version="1.0" encoding="utf-8"?>
<a:theme xmlns:a="http://schemas.openxmlformats.org/drawingml/2006/main" name="Office Theme">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rfg_template_2026-03-10</Template>
  <TotalTime>241</TotalTime>
  <Words>2280</Words>
  <Application>Microsoft Office PowerPoint</Application>
  <PresentationFormat>Custom</PresentationFormat>
  <Paragraphs>113</Paragraphs>
  <Slides>19</Slides>
  <Notes>17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Century Gothic</vt:lpstr>
      <vt:lpstr>rfg</vt:lpstr>
      <vt:lpstr>Commensality, Agonism, and Sociality in the Roman East</vt:lpstr>
      <vt:lpstr>Asarōtos oikos, “unswept banquet hall,” with semi-circular stibadium. Roman East, fifth cent. CE (?)</vt:lpstr>
      <vt:lpstr>Reminders…</vt:lpstr>
      <vt:lpstr>Agenda</vt:lpstr>
      <vt:lpstr>Discussion</vt:lpstr>
      <vt:lpstr>Alcock on Hierarchies at Table 1</vt:lpstr>
      <vt:lpstr>Alcock on Hierarchies at Table 2</vt:lpstr>
      <vt:lpstr>SWA Prompt: Two Parts</vt:lpstr>
      <vt:lpstr>Quick and Dirty Overview</vt:lpstr>
      <vt:lpstr>Greek Symposium (ca. 800-ca. 300 BCE)</vt:lpstr>
      <vt:lpstr>Greek Symposium (cont’d)</vt:lpstr>
      <vt:lpstr>Roman convivium</vt:lpstr>
      <vt:lpstr>Socializing and Upward Mobility?</vt:lpstr>
      <vt:lpstr>Roman convivium (cont’d)</vt:lpstr>
      <vt:lpstr>Imperial Banqueting, 2nd cent on</vt:lpstr>
      <vt:lpstr>Getting in the Door</vt:lpstr>
      <vt:lpstr>Map</vt:lpstr>
      <vt:lpstr>Skala villa, circa 200 CE</vt:lpstr>
      <vt:lpstr>Skala Villa Mosaics</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Scholtz</dc:creator>
  <cp:lastModifiedBy>Andrew Scholtz</cp:lastModifiedBy>
  <cp:revision>45</cp:revision>
  <cp:lastPrinted>2026-04-27T15:15:18Z</cp:lastPrinted>
  <dcterms:created xsi:type="dcterms:W3CDTF">2026-04-27T01:05:05Z</dcterms:created>
  <dcterms:modified xsi:type="dcterms:W3CDTF">2026-04-27T20:19:16Z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0x010100AA3F7D94069FF64A86F7DFF56D60E3BE</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