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0"/>
  </p:notesMasterIdLst>
  <p:handoutMasterIdLst>
    <p:handoutMasterId r:id="rId11"/>
  </p:handoutMasterIdLst>
  <p:sldIdLst>
    <p:sldId id="256" r:id="rId2"/>
    <p:sldId id="257" r:id="rId3"/>
    <p:sldId id="263" r:id="rId4"/>
    <p:sldId id="258" r:id="rId5"/>
    <p:sldId id="259" r:id="rId6"/>
    <p:sldId id="260" r:id="rId7"/>
    <p:sldId id="261" r:id="rId8"/>
    <p:sldId id="262" r:id="rId9"/>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p15:clr>
            <a:srgbClr val="A4A3A4"/>
          </p15:clr>
        </p15:guide>
        <p15:guide id="4" pos="6911"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6323" autoAdjust="0"/>
  </p:normalViewPr>
  <p:slideViewPr>
    <p:cSldViewPr snapToGrid="0">
      <p:cViewPr varScale="1">
        <p:scale>
          <a:sx n="109" d="100"/>
          <a:sy n="109" d="100"/>
        </p:scale>
        <p:origin x="480" y="108"/>
      </p:cViewPr>
      <p:guideLst>
        <p:guide orient="horz" pos="2160"/>
        <p:guide pos="6911"/>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79" d="100"/>
          <a:sy n="79" d="100"/>
        </p:scale>
        <p:origin x="382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128FCA9C-FF92-4024-BDEC-A6D3B663DC09}" type="datetimeFigureOut">
              <a:rPr lang="en-US"/>
              <a:t>4/29/2026</a:t>
            </a:fld>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72AB877-E7B1-4681-847E-D0918612832B}" type="datetimeFigureOut">
              <a:rPr lang="en-US"/>
              <a:t>4/29/2026</a:t>
            </a:fld>
            <a:endParaRPr/>
          </a:p>
        </p:txBody>
      </p:sp>
      <p:sp>
        <p:nvSpPr>
          <p:cNvPr id="4" name="Slide Image Placeholder 3"/>
          <p:cNvSpPr>
            <a:spLocks noGrp="1" noRot="1" noChangeAspect="1"/>
          </p:cNvSpPr>
          <p:nvPr>
            <p:ph type="sldImg" idx="2"/>
          </p:nvPr>
        </p:nvSpPr>
        <p:spPr>
          <a:xfrm>
            <a:off x="1814513" y="719138"/>
            <a:ext cx="3686175" cy="2073275"/>
          </a:xfrm>
          <a:prstGeom prst="rect">
            <a:avLst/>
          </a:prstGeom>
          <a:noFill/>
          <a:ln w="12700">
            <a:solidFill>
              <a:prstClr val="black"/>
            </a:solidFill>
          </a:ln>
        </p:spPr>
        <p:txBody>
          <a:bodyPr vert="horz" lIns="96653" tIns="48327" rIns="96653" bIns="48327" rtlCol="0" anchor="ctr"/>
          <a:lstStyle/>
          <a:p>
            <a:endParaRPr/>
          </a:p>
        </p:txBody>
      </p:sp>
      <p:sp>
        <p:nvSpPr>
          <p:cNvPr id="5" name="Notes Placeholder 4"/>
          <p:cNvSpPr>
            <a:spLocks noGrp="1"/>
          </p:cNvSpPr>
          <p:nvPr>
            <p:ph type="body" sz="quarter" idx="3"/>
          </p:nvPr>
        </p:nvSpPr>
        <p:spPr>
          <a:xfrm>
            <a:off x="731520" y="3031339"/>
            <a:ext cx="5852160" cy="5849771"/>
          </a:xfrm>
          <a:prstGeom prst="rect">
            <a:avLst/>
          </a:prstGeom>
        </p:spPr>
        <p:txBody>
          <a:bodyPr vert="horz" lIns="96653" tIns="48327" rIns="96653" bIns="48327"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9144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3716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18288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382751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really about a symposium?</a:t>
            </a:r>
          </a:p>
        </p:txBody>
      </p:sp>
      <p:sp>
        <p:nvSpPr>
          <p:cNvPr id="4" name="Slide Number Placeholder 3"/>
          <p:cNvSpPr>
            <a:spLocks noGrp="1"/>
          </p:cNvSpPr>
          <p:nvPr>
            <p:ph type="sldNum" sz="quarter" idx="5"/>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207833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202903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268289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mostly question #4: “And how do these reflect, or react, to the fact of empire?”</a:t>
            </a:r>
          </a:p>
          <a:p>
            <a:r>
              <a:rPr lang="en-US" dirty="0"/>
              <a:t>on elite eastern dining as occasions featuring power displays and networking, but also as negotiating the </a:t>
            </a:r>
            <a:r>
              <a:rPr lang="en-US" dirty="0" err="1"/>
              <a:t>rome</a:t>
            </a:r>
            <a:r>
              <a:rPr lang="en-US" dirty="0"/>
              <a:t>/</a:t>
            </a:r>
            <a:r>
              <a:rPr lang="en-US" dirty="0" err="1"/>
              <a:t>greece</a:t>
            </a:r>
            <a:r>
              <a:rPr lang="en-US" dirty="0"/>
              <a:t> nexus. not simply a smoothly unproblematic adoption of roman customs; rather, a dialogue and dialectic establishing cultural distinctiveness within the </a:t>
            </a:r>
            <a:r>
              <a:rPr lang="en-US" dirty="0" err="1"/>
              <a:t>rome</a:t>
            </a:r>
            <a:r>
              <a:rPr lang="en-US" dirty="0"/>
              <a:t>/east power differential.</a:t>
            </a:r>
          </a:p>
          <a:p>
            <a:r>
              <a:rPr lang="en-US" dirty="0"/>
              <a:t>"power lunch" as "power plays around the table.“</a:t>
            </a:r>
          </a:p>
          <a:p>
            <a:r>
              <a:rPr lang="en-US" dirty="0"/>
              <a:t>food "invests, and creates, our social distinctions, our gender differentiations, our political alliances, our religious affiliations, our constructions of self and other"</a:t>
            </a:r>
          </a:p>
        </p:txBody>
      </p:sp>
      <p:sp>
        <p:nvSpPr>
          <p:cNvPr id="4" name="Slide Number Placeholder 3"/>
          <p:cNvSpPr>
            <a:spLocks noGrp="1"/>
          </p:cNvSpPr>
          <p:nvPr>
            <p:ph type="sldNum" sz="quarter" idx="5"/>
          </p:nvPr>
        </p:nvSpPr>
        <p:spPr/>
        <p:txBody>
          <a:bodyPr/>
          <a:lstStyle/>
          <a:p>
            <a:fld id="{69C971FF-EF28-4195-A575-329446EFAA55}" type="slidenum">
              <a:rPr lang="en-US" smtClean="0"/>
              <a:pPr/>
              <a:t>5</a:t>
            </a:fld>
            <a:endParaRPr lang="en-US"/>
          </a:p>
        </p:txBody>
      </p:sp>
      <p:sp>
        <p:nvSpPr>
          <p:cNvPr id="7" name="Slide Image Placeholder 6">
            <a:extLst>
              <a:ext uri="{FF2B5EF4-FFF2-40B4-BE49-F238E27FC236}">
                <a16:creationId xmlns:a16="http://schemas.microsoft.com/office/drawing/2014/main" id="{6F27DB74-780F-4F1A-9082-E16E2E606B42}"/>
              </a:ext>
            </a:extLst>
          </p:cNvPr>
          <p:cNvSpPr>
            <a:spLocks noGrp="1" noRot="1" noChangeAspect="1"/>
          </p:cNvSpPr>
          <p:nvPr>
            <p:ph type="sldImg"/>
          </p:nvPr>
        </p:nvSpPr>
        <p:spPr/>
      </p:sp>
    </p:spTree>
    <p:extLst>
      <p:ext uri="{BB962C8B-B14F-4D97-AF65-F5344CB8AC3E}">
        <p14:creationId xmlns:p14="http://schemas.microsoft.com/office/powerpoint/2010/main" val="409878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foods mentioned by </a:t>
            </a:r>
            <a:r>
              <a:rPr lang="en-US" dirty="0" err="1"/>
              <a:t>alcock</a:t>
            </a:r>
            <a:r>
              <a:rPr lang="en-US" dirty="0"/>
              <a:t> remind us of the menu for Aristaenetus’ dinner, also of the dinner mosaic with which we began last class — think of those big turkey-like fowls being served and wielded by hand in the mosaic and the “the so-called ‘complete dinner’ was brought in for us, a single bird for each guest, with boar’s flesh, hare meat, fish cooked in a tagine, sesame cakes, and various dessert nibbles“ (549).</a:t>
            </a:r>
          </a:p>
          <a:p>
            <a:r>
              <a:rPr lang="en-US" dirty="0"/>
              <a:t>515. seating arrangements:</a:t>
            </a:r>
          </a:p>
          <a:p>
            <a:r>
              <a:rPr lang="en-US" dirty="0"/>
              <a:t>“The women occupied the whole of the couch situated to the right of the entrance, since they were not few in number; among them was the bride, very carefully veiled, and surrounded by women; the rest of the company took the wall opposite the door, each according to his seniority (</a:t>
            </a:r>
            <a:r>
              <a:rPr lang="en-US" dirty="0" err="1"/>
              <a:t>ὡς</a:t>
            </a:r>
            <a:r>
              <a:rPr lang="en-US" dirty="0"/>
              <a:t> </a:t>
            </a:r>
            <a:r>
              <a:rPr lang="en-US" dirty="0" err="1"/>
              <a:t>ἕκ</a:t>
            </a:r>
            <a:r>
              <a:rPr lang="en-US" dirty="0"/>
              <a:t>αστος ἀξίας εἶχε). grumbling over seating ranking.” possibly the most roman thing about this party?</a:t>
            </a:r>
          </a:p>
          <a:p>
            <a:r>
              <a:rPr lang="en-US" dirty="0"/>
              <a:t>the issue of order in the dining room acc to </a:t>
            </a:r>
            <a:r>
              <a:rPr lang="en-US" dirty="0" err="1"/>
              <a:t>alcock</a:t>
            </a:r>
            <a:r>
              <a:rPr lang="en-US" dirty="0"/>
              <a:t> was central to roman concerns.</a:t>
            </a:r>
          </a:p>
          <a:p>
            <a:r>
              <a:rPr lang="en-US" dirty="0"/>
              <a:t>529. "Alcidamas flew into a rage (and it had long been obvious that he envied the jester’s success and the way he was holding the symposium’s attention), threw off his cloak, and challenged him to a no-holds-barred wrestling match, and said that if not, he would strike him with his staff. So the unfortunate </a:t>
            </a:r>
            <a:r>
              <a:rPr lang="en-US" dirty="0" err="1"/>
              <a:t>Satyrion</a:t>
            </a:r>
            <a:r>
              <a:rPr lang="en-US" dirty="0"/>
              <a:t> (that was the jester’s name) got up and started wrestling with him. And the business was quite delightful, a philosopher squaring up against a jester and beating and being beaten in turn."</a:t>
            </a:r>
          </a:p>
          <a:p>
            <a:r>
              <a:rPr lang="el-GR" dirty="0" err="1"/>
              <a:t>ἀγανακτήσας</a:t>
            </a:r>
            <a:r>
              <a:rPr lang="el-GR" dirty="0"/>
              <a:t> </a:t>
            </a:r>
            <a:r>
              <a:rPr lang="el-GR" dirty="0" err="1"/>
              <a:t>ἐκεῖνος</a:t>
            </a:r>
            <a:r>
              <a:rPr lang="el-GR" dirty="0"/>
              <a:t>—</a:t>
            </a:r>
            <a:r>
              <a:rPr lang="el-GR" dirty="0" err="1"/>
              <a:t>καὶ</a:t>
            </a:r>
            <a:r>
              <a:rPr lang="el-GR" dirty="0"/>
              <a:t> πάλαι </a:t>
            </a:r>
            <a:r>
              <a:rPr lang="el-GR" dirty="0" err="1"/>
              <a:t>δὲ</a:t>
            </a:r>
            <a:r>
              <a:rPr lang="el-GR" dirty="0"/>
              <a:t> </a:t>
            </a:r>
            <a:r>
              <a:rPr lang="el-GR" dirty="0" err="1"/>
              <a:t>δῆλος</a:t>
            </a:r>
            <a:r>
              <a:rPr lang="el-GR" dirty="0"/>
              <a:t> </a:t>
            </a:r>
            <a:r>
              <a:rPr lang="el-GR" dirty="0" err="1"/>
              <a:t>ἦν</a:t>
            </a:r>
            <a:r>
              <a:rPr lang="el-GR" dirty="0"/>
              <a:t> </a:t>
            </a:r>
            <a:r>
              <a:rPr lang="el-GR" dirty="0" err="1"/>
              <a:t>φθονῶν</a:t>
            </a:r>
            <a:r>
              <a:rPr lang="el-GR" dirty="0"/>
              <a:t> </a:t>
            </a:r>
            <a:r>
              <a:rPr lang="el-GR" dirty="0" err="1"/>
              <a:t>αὐτῷ</a:t>
            </a:r>
            <a:r>
              <a:rPr lang="el-GR" dirty="0"/>
              <a:t> </a:t>
            </a:r>
            <a:r>
              <a:rPr lang="el-GR" dirty="0" err="1"/>
              <a:t>εὐδοκιμοῦντι</a:t>
            </a:r>
            <a:r>
              <a:rPr lang="el-GR" dirty="0"/>
              <a:t> </a:t>
            </a:r>
            <a:r>
              <a:rPr lang="el-GR" dirty="0" err="1"/>
              <a:t>καὶ</a:t>
            </a:r>
            <a:r>
              <a:rPr lang="el-GR" dirty="0"/>
              <a:t> </a:t>
            </a:r>
            <a:r>
              <a:rPr lang="el-GR" dirty="0" err="1"/>
              <a:t>κατέχοντι</a:t>
            </a:r>
            <a:r>
              <a:rPr lang="el-GR" dirty="0"/>
              <a:t> </a:t>
            </a:r>
            <a:r>
              <a:rPr lang="el-GR" dirty="0" err="1"/>
              <a:t>τὸ</a:t>
            </a:r>
            <a:r>
              <a:rPr lang="el-GR" dirty="0"/>
              <a:t> </a:t>
            </a:r>
            <a:r>
              <a:rPr lang="el-GR" dirty="0" err="1"/>
              <a:t>συμπόσιον</a:t>
            </a:r>
            <a:r>
              <a:rPr lang="el-GR" dirty="0"/>
              <a:t>—</a:t>
            </a:r>
            <a:r>
              <a:rPr lang="el-GR" dirty="0" err="1"/>
              <a:t>ἀπορρίψας</a:t>
            </a:r>
            <a:r>
              <a:rPr lang="el-GR" dirty="0"/>
              <a:t> </a:t>
            </a:r>
            <a:r>
              <a:rPr lang="el-GR" dirty="0" err="1"/>
              <a:t>τὸν</a:t>
            </a:r>
            <a:r>
              <a:rPr lang="el-GR" dirty="0"/>
              <a:t> </a:t>
            </a:r>
            <a:r>
              <a:rPr lang="el-GR" dirty="0" err="1"/>
              <a:t>τρίβωνα</a:t>
            </a:r>
            <a:r>
              <a:rPr lang="el-GR" dirty="0"/>
              <a:t> </a:t>
            </a:r>
            <a:r>
              <a:rPr lang="el-GR" dirty="0" err="1"/>
              <a:t>προὐκαλεῖτό</a:t>
            </a:r>
            <a:r>
              <a:rPr lang="el-GR" dirty="0"/>
              <a:t> </a:t>
            </a:r>
            <a:r>
              <a:rPr lang="el-GR" dirty="0" err="1"/>
              <a:t>οἱ</a:t>
            </a:r>
            <a:r>
              <a:rPr lang="el-GR" dirty="0"/>
              <a:t> </a:t>
            </a:r>
            <a:r>
              <a:rPr lang="el-GR" dirty="0" err="1"/>
              <a:t>παγκρατιάζειν</a:t>
            </a:r>
            <a:r>
              <a:rPr lang="el-GR" dirty="0"/>
              <a:t>, </a:t>
            </a:r>
            <a:r>
              <a:rPr lang="el-GR" dirty="0" err="1"/>
              <a:t>εἰ</a:t>
            </a:r>
            <a:r>
              <a:rPr lang="el-GR" dirty="0"/>
              <a:t> </a:t>
            </a:r>
            <a:r>
              <a:rPr lang="el-GR" dirty="0" err="1"/>
              <a:t>δὲ</a:t>
            </a:r>
            <a:r>
              <a:rPr lang="el-GR" dirty="0"/>
              <a:t> </a:t>
            </a:r>
            <a:r>
              <a:rPr lang="el-GR" dirty="0" err="1"/>
              <a:t>μή</a:t>
            </a:r>
            <a:r>
              <a:rPr lang="el-GR" dirty="0"/>
              <a:t>, </a:t>
            </a:r>
            <a:r>
              <a:rPr lang="el-GR" dirty="0" err="1"/>
              <a:t>κατοίσειν</a:t>
            </a:r>
            <a:r>
              <a:rPr lang="el-GR" dirty="0"/>
              <a:t> </a:t>
            </a:r>
            <a:r>
              <a:rPr lang="el-GR" dirty="0" err="1"/>
              <a:t>αὐτοῦ</a:t>
            </a:r>
            <a:r>
              <a:rPr lang="el-GR" dirty="0"/>
              <a:t> </a:t>
            </a:r>
            <a:r>
              <a:rPr lang="el-GR" dirty="0" err="1"/>
              <a:t>ἔφη</a:t>
            </a:r>
            <a:r>
              <a:rPr lang="el-GR" dirty="0"/>
              <a:t> </a:t>
            </a:r>
            <a:r>
              <a:rPr lang="el-GR" dirty="0" err="1"/>
              <a:t>τὴν</a:t>
            </a:r>
            <a:r>
              <a:rPr lang="el-GR" dirty="0"/>
              <a:t> </a:t>
            </a:r>
            <a:r>
              <a:rPr lang="el-GR" dirty="0" err="1"/>
              <a:t>βακτηρίαν</a:t>
            </a:r>
            <a:r>
              <a:rPr lang="el-GR" dirty="0"/>
              <a:t>. </a:t>
            </a:r>
            <a:r>
              <a:rPr lang="el-GR" dirty="0" err="1"/>
              <a:t>οὕτω</a:t>
            </a:r>
            <a:r>
              <a:rPr lang="el-GR" dirty="0"/>
              <a:t> </a:t>
            </a:r>
            <a:r>
              <a:rPr lang="el-GR" dirty="0" err="1"/>
              <a:t>δὴ</a:t>
            </a:r>
            <a:r>
              <a:rPr lang="el-GR" dirty="0"/>
              <a:t> ὁ κακοδαίμων </a:t>
            </a:r>
            <a:r>
              <a:rPr lang="el-GR" dirty="0" err="1"/>
              <a:t>Σατυρίων</a:t>
            </a:r>
            <a:r>
              <a:rPr lang="el-GR" dirty="0"/>
              <a:t>—</a:t>
            </a:r>
            <a:r>
              <a:rPr lang="el-GR" dirty="0" err="1"/>
              <a:t>τοῦτο</a:t>
            </a:r>
            <a:r>
              <a:rPr lang="el-GR" dirty="0"/>
              <a:t> </a:t>
            </a:r>
            <a:r>
              <a:rPr lang="el-GR" dirty="0" err="1"/>
              <a:t>γὰρ</a:t>
            </a:r>
            <a:r>
              <a:rPr lang="el-GR" dirty="0"/>
              <a:t> ὁ </a:t>
            </a:r>
            <a:r>
              <a:rPr lang="el-GR" dirty="0" err="1"/>
              <a:t>γελωτοποιὸς</a:t>
            </a:r>
            <a:r>
              <a:rPr lang="el-GR" dirty="0"/>
              <a:t> </a:t>
            </a:r>
            <a:r>
              <a:rPr lang="el-GR" dirty="0" err="1"/>
              <a:t>ἐκαλεῖτο</a:t>
            </a:r>
            <a:r>
              <a:rPr lang="el-GR" dirty="0"/>
              <a:t>—</a:t>
            </a:r>
            <a:r>
              <a:rPr lang="el-GR" dirty="0" err="1"/>
              <a:t>συστὰς</a:t>
            </a:r>
            <a:r>
              <a:rPr lang="el-GR" dirty="0"/>
              <a:t> </a:t>
            </a:r>
            <a:r>
              <a:rPr lang="el-GR" dirty="0" err="1"/>
              <a:t>ἐπαγκρατίαζε</a:t>
            </a:r>
            <a:r>
              <a:rPr lang="el-GR" dirty="0"/>
              <a:t>. </a:t>
            </a:r>
            <a:r>
              <a:rPr lang="el-GR" dirty="0" err="1"/>
              <a:t>καὶ</a:t>
            </a:r>
            <a:r>
              <a:rPr lang="el-GR" dirty="0"/>
              <a:t> </a:t>
            </a:r>
            <a:r>
              <a:rPr lang="el-GR" dirty="0" err="1"/>
              <a:t>τὸ</a:t>
            </a:r>
            <a:r>
              <a:rPr lang="el-GR" dirty="0"/>
              <a:t> </a:t>
            </a:r>
            <a:r>
              <a:rPr lang="el-GR" dirty="0" err="1"/>
              <a:t>πρᾶγμα</a:t>
            </a:r>
            <a:r>
              <a:rPr lang="el-GR" dirty="0"/>
              <a:t> </a:t>
            </a:r>
            <a:r>
              <a:rPr lang="el-GR" dirty="0" err="1"/>
              <a:t>ὑπερήδιστον</a:t>
            </a:r>
            <a:r>
              <a:rPr lang="el-GR" dirty="0"/>
              <a:t> </a:t>
            </a:r>
            <a:r>
              <a:rPr lang="el-GR" dirty="0" err="1"/>
              <a:t>ἦν</a:t>
            </a:r>
            <a:r>
              <a:rPr lang="el-GR" dirty="0"/>
              <a:t>, φιλόσοφος </a:t>
            </a:r>
            <a:r>
              <a:rPr lang="el-GR" dirty="0" err="1"/>
              <a:t>ἀνὴρ</a:t>
            </a:r>
            <a:r>
              <a:rPr lang="el-GR" dirty="0"/>
              <a:t> </a:t>
            </a:r>
            <a:r>
              <a:rPr lang="el-GR" dirty="0" err="1"/>
              <a:t>γελωτοποιῷ</a:t>
            </a:r>
            <a:r>
              <a:rPr lang="el-GR" dirty="0"/>
              <a:t> </a:t>
            </a:r>
            <a:r>
              <a:rPr lang="el-GR" dirty="0" err="1"/>
              <a:t>ἀνταιρόμενος</a:t>
            </a:r>
            <a:r>
              <a:rPr lang="el-GR" dirty="0"/>
              <a:t> </a:t>
            </a:r>
            <a:r>
              <a:rPr lang="el-GR" dirty="0" err="1"/>
              <a:t>καὶ</a:t>
            </a:r>
            <a:r>
              <a:rPr lang="el-GR" dirty="0"/>
              <a:t> </a:t>
            </a:r>
            <a:r>
              <a:rPr lang="el-GR" dirty="0" err="1"/>
              <a:t>παίων</a:t>
            </a:r>
            <a:r>
              <a:rPr lang="el-GR" dirty="0"/>
              <a:t> </a:t>
            </a:r>
            <a:r>
              <a:rPr lang="el-GR" dirty="0" err="1"/>
              <a:t>καὶ</a:t>
            </a:r>
            <a:r>
              <a:rPr lang="el-GR" dirty="0"/>
              <a:t> </a:t>
            </a:r>
            <a:r>
              <a:rPr lang="el-GR" dirty="0" err="1"/>
              <a:t>παιόμενος</a:t>
            </a:r>
            <a:r>
              <a:rPr lang="el-GR" dirty="0"/>
              <a:t> </a:t>
            </a:r>
            <a:r>
              <a:rPr lang="el-GR" dirty="0" err="1"/>
              <a:t>ἐν</a:t>
            </a:r>
            <a:r>
              <a:rPr lang="el-GR" dirty="0"/>
              <a:t> </a:t>
            </a:r>
            <a:r>
              <a:rPr lang="el-GR" dirty="0" err="1"/>
              <a:t>τῷ</a:t>
            </a:r>
            <a:r>
              <a:rPr lang="el-GR" dirty="0"/>
              <a:t> μέρει.</a:t>
            </a:r>
            <a:endParaRPr lang="en-US" dirty="0"/>
          </a:p>
          <a:p>
            <a:r>
              <a:rPr lang="en-US" dirty="0"/>
              <a:t>but the issue of competition and discontents in the dining room, though not exclusively a Greek one, nevertheless connects with Greek concerns. </a:t>
            </a:r>
            <a:r>
              <a:rPr lang="en-US" dirty="0" err="1"/>
              <a:t>alcock</a:t>
            </a:r>
            <a:r>
              <a:rPr lang="en-US" dirty="0"/>
              <a:t> isn’t focused on that, though competition and social dining are mentioned.</a:t>
            </a:r>
          </a:p>
          <a:p>
            <a:r>
              <a:rPr lang="en-US" dirty="0"/>
              <a:t>Lucian’s main concern seems to be the hypocrisy of intellectuals claiming a special relation with virtue (aretē), one of the four cardinal qualities of the Celsus commemorated at Ephesus (along with wisdom, knowledge, and intelligence).</a:t>
            </a:r>
          </a:p>
          <a:p>
            <a:pPr lvl="0"/>
            <a:r>
              <a:rPr lang="en-US" dirty="0"/>
              <a:t>The parading of quotations gets at the theme of paideia.</a:t>
            </a:r>
          </a:p>
          <a:p>
            <a:r>
              <a:rPr lang="en-US" dirty="0"/>
              <a:t>543. “Then it occurred to me to wonder whether that popular saying might not be true after all, that education leads away from true reason those who keep their eyes fixed only on books and the ideas in them.”</a:t>
            </a:r>
          </a:p>
          <a:p>
            <a:r>
              <a:rPr lang="en-US" dirty="0"/>
              <a:t>these intellectuals remind us of parasites looking for handouts, especially </a:t>
            </a:r>
            <a:r>
              <a:rPr lang="en-US" dirty="0" err="1"/>
              <a:t>Hetoemocles</a:t>
            </a:r>
            <a:r>
              <a:rPr lang="en-US" dirty="0"/>
              <a:t>, who had yet better invites than this one. this kind of satire goes at least as far back as Eupolis’ kolakes, satirizing </a:t>
            </a:r>
            <a:r>
              <a:rPr lang="en-US" dirty="0" err="1"/>
              <a:t>callias</a:t>
            </a:r>
            <a:r>
              <a:rPr lang="en-US" dirty="0"/>
              <a:t> as cultivator of sophists; </a:t>
            </a:r>
            <a:r>
              <a:rPr lang="en-US" dirty="0" err="1"/>
              <a:t>callias</a:t>
            </a:r>
            <a:r>
              <a:rPr lang="en-US" dirty="0"/>
              <a:t> also hosts Xenophon’s symposium, to which Socrates as an intellectual brings cachet.</a:t>
            </a:r>
          </a:p>
          <a:p>
            <a:r>
              <a:rPr lang="en-US" dirty="0"/>
              <a:t>this is ultimately about paideia and Greek, not Greco-ɍ</a:t>
            </a:r>
            <a:r>
              <a:rPr lang="en-US" dirty="0" err="1"/>
              <a:t>oman</a:t>
            </a:r>
            <a:r>
              <a:rPr lang="en-US" dirty="0"/>
              <a:t>, identity. philosophical discourse satirized not as agōn but as eris, “strife”</a:t>
            </a:r>
          </a:p>
        </p:txBody>
      </p:sp>
      <p:sp>
        <p:nvSpPr>
          <p:cNvPr id="4" name="Slide Number Placeholder 3"/>
          <p:cNvSpPr>
            <a:spLocks noGrp="1"/>
          </p:cNvSpPr>
          <p:nvPr>
            <p:ph type="sldNum" sz="quarter" idx="5"/>
          </p:nvPr>
        </p:nvSpPr>
        <p:spPr/>
        <p:txBody>
          <a:bodyPr/>
          <a:lstStyle/>
          <a:p>
            <a:fld id="{69C971FF-EF28-4195-A575-329446EFAA55}" type="slidenum">
              <a:rPr lang="en-US" smtClean="0"/>
              <a:pPr/>
              <a:t>6</a:t>
            </a:fld>
            <a:endParaRPr lang="en-US"/>
          </a:p>
        </p:txBody>
      </p:sp>
      <p:sp>
        <p:nvSpPr>
          <p:cNvPr id="7" name="Slide Image Placeholder 6">
            <a:extLst>
              <a:ext uri="{FF2B5EF4-FFF2-40B4-BE49-F238E27FC236}">
                <a16:creationId xmlns:a16="http://schemas.microsoft.com/office/drawing/2014/main" id="{4E4BE757-775B-4336-A0BD-8279DC5726A8}"/>
              </a:ext>
            </a:extLst>
          </p:cNvPr>
          <p:cNvSpPr>
            <a:spLocks noGrp="1" noRot="1" noChangeAspect="1"/>
          </p:cNvSpPr>
          <p:nvPr>
            <p:ph type="sldImg"/>
          </p:nvPr>
        </p:nvSpPr>
        <p:spPr/>
      </p:sp>
    </p:spTree>
    <p:extLst>
      <p:ext uri="{BB962C8B-B14F-4D97-AF65-F5344CB8AC3E}">
        <p14:creationId xmlns:p14="http://schemas.microsoft.com/office/powerpoint/2010/main" val="3346369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379404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1045968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6B40AF0D-5B44-4B75-9D96-9ABB01FA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8" name="Rectangle 7">
            <a:extLst>
              <a:ext uri="{FF2B5EF4-FFF2-40B4-BE49-F238E27FC236}">
                <a16:creationId xmlns:a16="http://schemas.microsoft.com/office/drawing/2014/main" id="{F4253DC7-E1B1-4645-A9C5-59692F4F8209}"/>
              </a:ext>
            </a:extLst>
          </p:cNvPr>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AA864F87-9334-4E05-B36B-D4CEB08D5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1" name="Rectangle 10">
            <a:extLst>
              <a:ext uri="{FF2B5EF4-FFF2-40B4-BE49-F238E27FC236}">
                <a16:creationId xmlns:a16="http://schemas.microsoft.com/office/drawing/2014/main" id="{E36C2890-2A71-4B21-B619-53ED66D6943D}"/>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880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934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228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F0ABB30C-6164-4BCE-81E8-F643579C6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a:extLst>
              <a:ext uri="{FF2B5EF4-FFF2-40B4-BE49-F238E27FC236}">
                <a16:creationId xmlns:a16="http://schemas.microsoft.com/office/drawing/2014/main" id="{5B5E1F8E-5484-45CB-8186-8C2F96BA766C}"/>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1253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37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100000">
                <a:schemeClr val="accent1">
                  <a:lumMod val="30000"/>
                  <a:lumOff val="70000"/>
                </a:schemeClr>
              </a:gs>
            </a:gsLst>
            <a:lin ang="10800000" scaled="1"/>
          </a:gradFill>
        </p:spPr>
        <p:txBody>
          <a:bodyPr/>
          <a:lstStyle/>
          <a:p>
            <a:r>
              <a:rPr lang="en-US"/>
              <a:t>Click to edit Master title style</a:t>
            </a:r>
            <a:endParaRPr/>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5947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150" y="3742277"/>
            <a:ext cx="9758063"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89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cxnSp>
        <p:nvCxnSpPr>
          <p:cNvPr id="8" name="Straight Connector 7"/>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2012" y="1828800"/>
            <a:ext cx="1" cy="2878667"/>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6EE98A-B801-44B4-A831-520329F6D792}"/>
              </a:ext>
            </a:extLst>
          </p:cNvPr>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3206A0-ED7D-47EB-9567-E7B6FEDBAE7B}"/>
              </a:ext>
            </a:extLst>
          </p:cNvPr>
          <p:cNvCxnSpPr/>
          <p:nvPr userDrawn="1"/>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Athletics and agōn</a:t>
            </a:r>
            <a:endParaRPr lang="en-US" dirty="0"/>
          </a:p>
        </p:txBody>
      </p:sp>
      <p:sp>
        <p:nvSpPr>
          <p:cNvPr id="7" name="Date Placeholder 6"/>
          <p:cNvSpPr>
            <a:spLocks noGrp="1"/>
          </p:cNvSpPr>
          <p:nvPr>
            <p:ph type="dt" sz="half" idx="10"/>
          </p:nvPr>
        </p:nvSpPr>
        <p:spPr/>
        <p:txBody>
          <a:bodyPr/>
          <a:lstStyle/>
          <a:p>
            <a:r>
              <a:rPr lang="en-US"/>
              <a:t>9-feb</a:t>
            </a:r>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906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34777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7767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8481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a:gradFill flip="none" rotWithShape="1">
            <a:gsLst>
              <a:gs pos="0">
                <a:schemeClr val="accent1">
                  <a:lumMod val="5000"/>
                  <a:lumOff val="95000"/>
                </a:schemeClr>
              </a:gs>
              <a:gs pos="100000">
                <a:schemeClr val="accent1">
                  <a:lumMod val="30000"/>
                  <a:lumOff val="70000"/>
                </a:schemeClr>
              </a:gs>
            </a:gsLst>
            <a:lin ang="10800000" scaled="1"/>
            <a:tileRect/>
          </a:gradFill>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a:t>Athletics and agōn</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r>
              <a:rPr lang="en-US"/>
              <a:t>9-feb</a:t>
            </a: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20756960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4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openclipart.org/detail/10170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bingdev.binghamton.edu/ascholtz/ams365/paper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8" name="Picture 7" descr="See caption">
            <a:extLst>
              <a:ext uri="{FF2B5EF4-FFF2-40B4-BE49-F238E27FC236}">
                <a16:creationId xmlns:a16="http://schemas.microsoft.com/office/drawing/2014/main" id="{99E1529D-93A2-4DF1-85F8-2C0C06DB1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 y="0"/>
            <a:ext cx="12186982" cy="6858000"/>
          </a:xfrm>
          <a:prstGeom prst="rect">
            <a:avLst/>
          </a:prstGeom>
        </p:spPr>
      </p:pic>
      <p:sp>
        <p:nvSpPr>
          <p:cNvPr id="6" name="Title 1">
            <a:extLst>
              <a:ext uri="{FF2B5EF4-FFF2-40B4-BE49-F238E27FC236}">
                <a16:creationId xmlns:a16="http://schemas.microsoft.com/office/drawing/2014/main" id="{3D5F0E98-1182-4D8C-A50B-2ECBB519F0A6}"/>
              </a:ext>
            </a:extLst>
          </p:cNvPr>
          <p:cNvSpPr txBox="1">
            <a:spLocks noGrp="1"/>
          </p:cNvSpPr>
          <p:nvPr>
            <p:ph type="title" idx="4294967295"/>
          </p:nvPr>
        </p:nvSpPr>
        <p:spPr>
          <a:xfrm>
            <a:off x="5768788" y="336126"/>
            <a:ext cx="5955910" cy="978729"/>
          </a:xfrm>
          <a:prstGeom prst="rect">
            <a:avLst/>
          </a:prstGeom>
          <a:solidFill>
            <a:srgbClr val="00B0F0">
              <a:alpha val="50000"/>
            </a:srgb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500" normalizeH="0" baseline="0" noProof="0" dirty="0">
                <a:ln>
                  <a:noFill/>
                </a:ln>
                <a:solidFill>
                  <a:schemeClr val="bg1"/>
                </a:solidFill>
                <a:effectLst/>
                <a:uLnTx/>
                <a:uFillTx/>
                <a:latin typeface="+mj-lt"/>
                <a:ea typeface="+mj-ea"/>
                <a:cs typeface="+mj-cs"/>
              </a:rPr>
              <a:t>Agōn</a:t>
            </a:r>
            <a:r>
              <a:rPr kumimoji="0" lang="en-US" sz="3200" b="1" i="0" u="none" strike="noStrike" kern="1200" cap="none" spc="500" normalizeH="0" baseline="0" noProof="0" dirty="0">
                <a:ln>
                  <a:noFill/>
                </a:ln>
                <a:solidFill>
                  <a:schemeClr val="bg1"/>
                </a:solidFill>
                <a:effectLst/>
                <a:uLnTx/>
                <a:uFillTx/>
                <a:latin typeface="+mj-lt"/>
                <a:ea typeface="+mj-ea"/>
                <a:cs typeface="+mj-cs"/>
              </a:rPr>
              <a:t> Gone Haywire in Lucian’s </a:t>
            </a:r>
            <a:r>
              <a:rPr kumimoji="0" lang="en-US" sz="3200" b="1" i="1" u="none" strike="noStrike" kern="1200" cap="none" spc="500" normalizeH="0" baseline="0" noProof="0" dirty="0">
                <a:ln>
                  <a:noFill/>
                </a:ln>
                <a:solidFill>
                  <a:schemeClr val="bg1"/>
                </a:solidFill>
                <a:effectLst/>
                <a:uLnTx/>
                <a:uFillTx/>
                <a:latin typeface="+mj-lt"/>
                <a:ea typeface="+mj-ea"/>
                <a:cs typeface="+mj-cs"/>
              </a:rPr>
              <a:t>Symposium</a:t>
            </a:r>
          </a:p>
        </p:txBody>
      </p:sp>
      <p:sp>
        <p:nvSpPr>
          <p:cNvPr id="2" name="TextBox 1">
            <a:extLst>
              <a:ext uri="{FF2B5EF4-FFF2-40B4-BE49-F238E27FC236}">
                <a16:creationId xmlns:a16="http://schemas.microsoft.com/office/drawing/2014/main" id="{6DEB274E-0866-401F-B87F-4DD1A7F9BF04}"/>
              </a:ext>
            </a:extLst>
          </p:cNvPr>
          <p:cNvSpPr txBox="1"/>
          <p:nvPr/>
        </p:nvSpPr>
        <p:spPr>
          <a:xfrm>
            <a:off x="286870" y="6314662"/>
            <a:ext cx="6890028" cy="341632"/>
          </a:xfrm>
          <a:prstGeom prst="rect">
            <a:avLst/>
          </a:prstGeom>
          <a:solidFill>
            <a:schemeClr val="tx2">
              <a:alpha val="50000"/>
            </a:schemeClr>
          </a:solidFill>
        </p:spPr>
        <p:txBody>
          <a:bodyPr wrap="none" rtlCol="0" anchor="b" anchorCtr="0">
            <a:spAutoFit/>
          </a:bodyPr>
          <a:lstStyle/>
          <a:p>
            <a:pPr>
              <a:lnSpc>
                <a:spcPct val="90000"/>
              </a:lnSpc>
            </a:pPr>
            <a:r>
              <a:rPr lang="en-US" i="1" dirty="0">
                <a:solidFill>
                  <a:schemeClr val="bg1"/>
                </a:solidFill>
              </a:rPr>
              <a:t>Battle of the Lapiths and the Centaurs</a:t>
            </a:r>
            <a:r>
              <a:rPr lang="en-US" dirty="0">
                <a:solidFill>
                  <a:schemeClr val="bg1"/>
                </a:solidFill>
              </a:rPr>
              <a:t>. Luca Giordano, 1682</a:t>
            </a:r>
          </a:p>
        </p:txBody>
      </p:sp>
    </p:spTree>
    <p:extLst>
      <p:ext uri="{BB962C8B-B14F-4D97-AF65-F5344CB8AC3E}">
        <p14:creationId xmlns:p14="http://schemas.microsoft.com/office/powerpoint/2010/main" val="19843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C072-A0D2-434F-97B0-013567C582C9}"/>
              </a:ext>
            </a:extLst>
          </p:cNvPr>
          <p:cNvSpPr>
            <a:spLocks noGrp="1"/>
          </p:cNvSpPr>
          <p:nvPr>
            <p:ph type="title"/>
          </p:nvPr>
        </p:nvSpPr>
        <p:spPr/>
        <p:txBody>
          <a:bodyPr/>
          <a:lstStyle/>
          <a:p>
            <a:r>
              <a:rPr lang="en-US" dirty="0"/>
              <a:t>Warm-Up Question</a:t>
            </a:r>
          </a:p>
        </p:txBody>
      </p:sp>
      <p:sp>
        <p:nvSpPr>
          <p:cNvPr id="3" name="Text Placeholder 2">
            <a:extLst>
              <a:ext uri="{FF2B5EF4-FFF2-40B4-BE49-F238E27FC236}">
                <a16:creationId xmlns:a16="http://schemas.microsoft.com/office/drawing/2014/main" id="{D7C49371-76C4-48C7-8569-85C2A8CCE652}"/>
              </a:ext>
            </a:extLst>
          </p:cNvPr>
          <p:cNvSpPr>
            <a:spLocks noGrp="1"/>
          </p:cNvSpPr>
          <p:nvPr>
            <p:ph idx="1"/>
          </p:nvPr>
        </p:nvSpPr>
        <p:spPr>
          <a:xfrm>
            <a:off x="1217614" y="1828800"/>
            <a:ext cx="5789856" cy="4343400"/>
          </a:xfrm>
        </p:spPr>
        <p:txBody>
          <a:bodyPr/>
          <a:lstStyle/>
          <a:p>
            <a:pPr marL="45720" indent="0">
              <a:buNone/>
            </a:pPr>
            <a:r>
              <a:rPr lang="en-US" dirty="0"/>
              <a:t>What is Lucian’s </a:t>
            </a:r>
            <a:r>
              <a:rPr lang="en-US" i="1" dirty="0"/>
              <a:t>Symposium</a:t>
            </a:r>
            <a:r>
              <a:rPr lang="en-US" dirty="0"/>
              <a:t> About?</a:t>
            </a:r>
          </a:p>
        </p:txBody>
      </p:sp>
      <p:pic>
        <p:nvPicPr>
          <p:cNvPr id="1026" name="Picture 2">
            <a:extLst>
              <a:ext uri="{FF2B5EF4-FFF2-40B4-BE49-F238E27FC236}">
                <a16:creationId xmlns:a16="http://schemas.microsoft.com/office/drawing/2014/main" id="{FD37A454-3A1F-4ED4-AD90-0AE3848F195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311" y="1828800"/>
            <a:ext cx="3940900" cy="284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40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AFD5-9C7B-4E36-BC1D-554855FE9C6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2F4E5E3-D373-4F1F-A812-0BA9035E7D65}"/>
              </a:ext>
            </a:extLst>
          </p:cNvPr>
          <p:cNvSpPr>
            <a:spLocks noGrp="1"/>
          </p:cNvSpPr>
          <p:nvPr>
            <p:ph idx="1"/>
          </p:nvPr>
        </p:nvSpPr>
        <p:spPr/>
        <p:txBody>
          <a:bodyPr/>
          <a:lstStyle/>
          <a:p>
            <a:pPr lvl="0"/>
            <a:r>
              <a:rPr lang="en-US" dirty="0"/>
              <a:t>Discussion</a:t>
            </a:r>
          </a:p>
          <a:p>
            <a:pPr lvl="1"/>
            <a:r>
              <a:rPr lang="en-US" dirty="0" err="1"/>
              <a:t>Alcock</a:t>
            </a:r>
            <a:r>
              <a:rPr lang="en-US" dirty="0"/>
              <a:t> as Lens? (Lucian’ </a:t>
            </a:r>
            <a:r>
              <a:rPr lang="en-US" i="1" dirty="0"/>
              <a:t>Symposium</a:t>
            </a:r>
            <a:r>
              <a:rPr lang="en-US" dirty="0"/>
              <a:t>)</a:t>
            </a:r>
          </a:p>
          <a:p>
            <a:pPr lvl="0"/>
            <a:r>
              <a:rPr lang="en-US" dirty="0"/>
              <a:t>Class Experiment</a:t>
            </a:r>
          </a:p>
          <a:p>
            <a:pPr lvl="1"/>
            <a:r>
              <a:rPr lang="en-US" dirty="0"/>
              <a:t>Let’s Write a Paper!</a:t>
            </a:r>
          </a:p>
        </p:txBody>
      </p:sp>
    </p:spTree>
    <p:extLst>
      <p:ext uri="{BB962C8B-B14F-4D97-AF65-F5344CB8AC3E}">
        <p14:creationId xmlns:p14="http://schemas.microsoft.com/office/powerpoint/2010/main" val="335492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D7BC-769B-4AB7-BC3F-94982F94D9D3}"/>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5F935331-0E95-459C-ADF1-EEE97097E965}"/>
              </a:ext>
            </a:extLst>
          </p:cNvPr>
          <p:cNvSpPr>
            <a:spLocks noGrp="1"/>
          </p:cNvSpPr>
          <p:nvPr>
            <p:ph type="body" idx="1"/>
          </p:nvPr>
        </p:nvSpPr>
        <p:spPr/>
        <p:txBody>
          <a:bodyPr/>
          <a:lstStyle/>
          <a:p>
            <a:r>
              <a:rPr lang="en-US" dirty="0" err="1"/>
              <a:t>Alcock</a:t>
            </a:r>
            <a:r>
              <a:rPr lang="en-US" dirty="0"/>
              <a:t> as Lens? (Lucian’ </a:t>
            </a:r>
            <a:r>
              <a:rPr lang="en-US" i="1" dirty="0"/>
              <a:t>Symposium</a:t>
            </a:r>
            <a:r>
              <a:rPr lang="en-US" dirty="0"/>
              <a:t>)</a:t>
            </a:r>
          </a:p>
        </p:txBody>
      </p:sp>
      <p:sp>
        <p:nvSpPr>
          <p:cNvPr id="4" name="TextBox 3">
            <a:extLst>
              <a:ext uri="{FF2B5EF4-FFF2-40B4-BE49-F238E27FC236}">
                <a16:creationId xmlns:a16="http://schemas.microsoft.com/office/drawing/2014/main" id="{C0C70FAD-4939-432F-A3B9-BB03CD3ABD1B}"/>
              </a:ext>
            </a:extLst>
          </p:cNvPr>
          <p:cNvSpPr txBox="1"/>
          <p:nvPr/>
        </p:nvSpPr>
        <p:spPr>
          <a:xfrm>
            <a:off x="1331913" y="5060764"/>
            <a:ext cx="9639299"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t" anchorCtr="0">
            <a:spAutoFit/>
          </a:bodyPr>
          <a:lstStyle/>
          <a:p>
            <a:pPr marL="463550" indent="-463550">
              <a:lnSpc>
                <a:spcPct val="90000"/>
              </a:lnSpc>
            </a:pPr>
            <a:r>
              <a:rPr lang="en-US" sz="2000" dirty="0" err="1"/>
              <a:t>Alcock</a:t>
            </a:r>
            <a:r>
              <a:rPr lang="en-US" sz="2000" dirty="0"/>
              <a:t>, Susan E. "Power Lunches in the Eastern Roman Empire." </a:t>
            </a:r>
            <a:r>
              <a:rPr lang="en-US" sz="2000" i="1" dirty="0"/>
              <a:t>Michigan Quarterly Review</a:t>
            </a:r>
            <a:r>
              <a:rPr lang="en-US" sz="2000" dirty="0"/>
              <a:t> 42.4 (2003): 591-606.</a:t>
            </a:r>
          </a:p>
        </p:txBody>
      </p:sp>
    </p:spTree>
    <p:extLst>
      <p:ext uri="{BB962C8B-B14F-4D97-AF65-F5344CB8AC3E}">
        <p14:creationId xmlns:p14="http://schemas.microsoft.com/office/powerpoint/2010/main" val="65351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3CEB-FF8D-4031-A830-18FB68DB8727}"/>
              </a:ext>
            </a:extLst>
          </p:cNvPr>
          <p:cNvSpPr>
            <a:spLocks noGrp="1"/>
          </p:cNvSpPr>
          <p:nvPr>
            <p:ph type="title"/>
          </p:nvPr>
        </p:nvSpPr>
        <p:spPr/>
        <p:txBody>
          <a:bodyPr/>
          <a:lstStyle/>
          <a:p>
            <a:r>
              <a:rPr lang="en-US" dirty="0"/>
              <a:t>Brief Review…</a:t>
            </a:r>
          </a:p>
        </p:txBody>
      </p:sp>
      <p:sp>
        <p:nvSpPr>
          <p:cNvPr id="3" name="Content Placeholder 2">
            <a:extLst>
              <a:ext uri="{FF2B5EF4-FFF2-40B4-BE49-F238E27FC236}">
                <a16:creationId xmlns:a16="http://schemas.microsoft.com/office/drawing/2014/main" id="{4831247A-8788-41AF-94CF-1CAD0F318F83}"/>
              </a:ext>
            </a:extLst>
          </p:cNvPr>
          <p:cNvSpPr>
            <a:spLocks noGrp="1"/>
          </p:cNvSpPr>
          <p:nvPr>
            <p:ph idx="1"/>
          </p:nvPr>
        </p:nvSpPr>
        <p:spPr/>
        <p:txBody>
          <a:bodyPr/>
          <a:lstStyle/>
          <a:p>
            <a:pPr marL="45720" indent="0">
              <a:buNone/>
            </a:pPr>
            <a:r>
              <a:rPr lang="en-US" dirty="0"/>
              <a:t>“Three questions: What would </a:t>
            </a:r>
            <a:r>
              <a:rPr lang="en-US" dirty="0" err="1"/>
              <a:t>Damianus</a:t>
            </a:r>
            <a:r>
              <a:rPr lang="en-US" dirty="0"/>
              <a:t> eat? With whom would </a:t>
            </a:r>
            <a:r>
              <a:rPr lang="en-US" dirty="0" err="1"/>
              <a:t>Damianus</a:t>
            </a:r>
            <a:r>
              <a:rPr lang="en-US" dirty="0"/>
              <a:t> eat? And how, in what setting, would </a:t>
            </a:r>
            <a:r>
              <a:rPr lang="en-US" dirty="0" err="1"/>
              <a:t>Damianus</a:t>
            </a:r>
            <a:r>
              <a:rPr lang="en-US" dirty="0"/>
              <a:t> eat? And how do these reflect, or react, to the fact of empire?” (p. 594)</a:t>
            </a:r>
          </a:p>
        </p:txBody>
      </p:sp>
      <p:sp>
        <p:nvSpPr>
          <p:cNvPr id="4" name="TextBox 3">
            <a:extLst>
              <a:ext uri="{FF2B5EF4-FFF2-40B4-BE49-F238E27FC236}">
                <a16:creationId xmlns:a16="http://schemas.microsoft.com/office/drawing/2014/main" id="{630911D5-E47E-4A13-B689-A030A40C5967}"/>
              </a:ext>
            </a:extLst>
          </p:cNvPr>
          <p:cNvSpPr txBox="1"/>
          <p:nvPr/>
        </p:nvSpPr>
        <p:spPr>
          <a:xfrm>
            <a:off x="1331913" y="5060764"/>
            <a:ext cx="9639299"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t" anchorCtr="0">
            <a:spAutoFit/>
          </a:bodyPr>
          <a:lstStyle/>
          <a:p>
            <a:pPr marL="463550" indent="-463550">
              <a:lnSpc>
                <a:spcPct val="90000"/>
              </a:lnSpc>
            </a:pPr>
            <a:r>
              <a:rPr lang="en-US" sz="2000" dirty="0" err="1"/>
              <a:t>Alcock</a:t>
            </a:r>
            <a:r>
              <a:rPr lang="en-US" sz="2000" dirty="0"/>
              <a:t>, Susan E. "Power Lunches in the Eastern Roman Empire." </a:t>
            </a:r>
            <a:r>
              <a:rPr lang="en-US" sz="2000" i="1" dirty="0"/>
              <a:t>Michigan Quarterly Review</a:t>
            </a:r>
            <a:r>
              <a:rPr lang="en-US" sz="2000" dirty="0"/>
              <a:t> 42.4 (2003): 591-606.</a:t>
            </a:r>
          </a:p>
        </p:txBody>
      </p:sp>
    </p:spTree>
    <p:extLst>
      <p:ext uri="{BB962C8B-B14F-4D97-AF65-F5344CB8AC3E}">
        <p14:creationId xmlns:p14="http://schemas.microsoft.com/office/powerpoint/2010/main" val="141865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2B6AD-D92B-464D-90F8-D97AA7BDB92E}"/>
              </a:ext>
            </a:extLst>
          </p:cNvPr>
          <p:cNvSpPr>
            <a:spLocks noGrp="1"/>
          </p:cNvSpPr>
          <p:nvPr>
            <p:ph type="title"/>
          </p:nvPr>
        </p:nvSpPr>
        <p:spPr/>
        <p:txBody>
          <a:bodyPr/>
          <a:lstStyle/>
          <a:p>
            <a:r>
              <a:rPr lang="en-US" dirty="0"/>
              <a:t>SWA Prompt</a:t>
            </a:r>
          </a:p>
        </p:txBody>
      </p:sp>
      <p:sp>
        <p:nvSpPr>
          <p:cNvPr id="3" name="Content Placeholder 2">
            <a:extLst>
              <a:ext uri="{FF2B5EF4-FFF2-40B4-BE49-F238E27FC236}">
                <a16:creationId xmlns:a16="http://schemas.microsoft.com/office/drawing/2014/main" id="{A374B151-4A3F-4824-A2A6-02079F19E5F0}"/>
              </a:ext>
            </a:extLst>
          </p:cNvPr>
          <p:cNvSpPr>
            <a:spLocks noGrp="1"/>
          </p:cNvSpPr>
          <p:nvPr>
            <p:ph idx="1"/>
          </p:nvPr>
        </p:nvSpPr>
        <p:spPr/>
        <p:txBody>
          <a:bodyPr>
            <a:normAutofit/>
          </a:bodyPr>
          <a:lstStyle/>
          <a:p>
            <a:pPr marL="45720" indent="0">
              <a:buNone/>
            </a:pPr>
            <a:r>
              <a:rPr lang="en-US" dirty="0"/>
              <a:t>How useful is </a:t>
            </a:r>
            <a:r>
              <a:rPr lang="en-US" dirty="0" err="1"/>
              <a:t>Alcock’s</a:t>
            </a:r>
            <a:r>
              <a:rPr lang="en-US" dirty="0"/>
              <a:t> “Power Lunches” as a guide to Lucian’s </a:t>
            </a:r>
            <a:r>
              <a:rPr lang="en-US" i="1" dirty="0"/>
              <a:t>Symposium</a:t>
            </a:r>
            <a:r>
              <a:rPr lang="en-US" dirty="0"/>
              <a:t>, especially in regard to themes of identity, status/class, and contest? What insights does the article yield in relation to the Lucian reading? Are there ways that Lucian poses challenges to </a:t>
            </a:r>
            <a:r>
              <a:rPr lang="en-US" dirty="0" err="1"/>
              <a:t>Alcock’s</a:t>
            </a:r>
            <a:r>
              <a:rPr lang="en-US" dirty="0"/>
              <a:t> argument?”</a:t>
            </a:r>
          </a:p>
        </p:txBody>
      </p:sp>
    </p:spTree>
    <p:extLst>
      <p:ext uri="{BB962C8B-B14F-4D97-AF65-F5344CB8AC3E}">
        <p14:creationId xmlns:p14="http://schemas.microsoft.com/office/powerpoint/2010/main" val="171826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FA09-3185-48D0-A2DD-5522763AFD38}"/>
              </a:ext>
            </a:extLst>
          </p:cNvPr>
          <p:cNvSpPr>
            <a:spLocks noGrp="1"/>
          </p:cNvSpPr>
          <p:nvPr>
            <p:ph type="title"/>
          </p:nvPr>
        </p:nvSpPr>
        <p:spPr/>
        <p:txBody>
          <a:bodyPr/>
          <a:lstStyle/>
          <a:p>
            <a:r>
              <a:rPr lang="en-US" dirty="0"/>
              <a:t>Class Experiment</a:t>
            </a:r>
          </a:p>
        </p:txBody>
      </p:sp>
      <p:sp>
        <p:nvSpPr>
          <p:cNvPr id="3" name="Text Placeholder 2">
            <a:extLst>
              <a:ext uri="{FF2B5EF4-FFF2-40B4-BE49-F238E27FC236}">
                <a16:creationId xmlns:a16="http://schemas.microsoft.com/office/drawing/2014/main" id="{271CAD2C-F209-4D8F-9736-379818D206F6}"/>
              </a:ext>
            </a:extLst>
          </p:cNvPr>
          <p:cNvSpPr>
            <a:spLocks noGrp="1"/>
          </p:cNvSpPr>
          <p:nvPr>
            <p:ph type="body" idx="1"/>
          </p:nvPr>
        </p:nvSpPr>
        <p:spPr/>
        <p:txBody>
          <a:bodyPr/>
          <a:lstStyle/>
          <a:p>
            <a:r>
              <a:rPr lang="en-US" dirty="0"/>
              <a:t>Let’s Write a Paper!</a:t>
            </a:r>
          </a:p>
        </p:txBody>
      </p:sp>
      <p:pic>
        <p:nvPicPr>
          <p:cNvPr id="5" name="Picture 4">
            <a:extLst>
              <a:ext uri="{FF2B5EF4-FFF2-40B4-BE49-F238E27FC236}">
                <a16:creationId xmlns:a16="http://schemas.microsoft.com/office/drawing/2014/main" id="{BBA2D554-3E3D-43C2-80C7-5417661D7C5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56783" y="1206587"/>
            <a:ext cx="4087724" cy="4087724"/>
          </a:xfrm>
          <a:prstGeom prst="rect">
            <a:avLst/>
          </a:prstGeom>
        </p:spPr>
      </p:pic>
    </p:spTree>
    <p:extLst>
      <p:ext uri="{BB962C8B-B14F-4D97-AF65-F5344CB8AC3E}">
        <p14:creationId xmlns:p14="http://schemas.microsoft.com/office/powerpoint/2010/main" val="372914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54F49-D81B-419E-8629-EF0CEBA4A44F}"/>
              </a:ext>
            </a:extLst>
          </p:cNvPr>
          <p:cNvSpPr>
            <a:spLocks noGrp="1"/>
          </p:cNvSpPr>
          <p:nvPr>
            <p:ph type="title"/>
          </p:nvPr>
        </p:nvSpPr>
        <p:spPr>
          <a:xfrm>
            <a:off x="1217614" y="274638"/>
            <a:ext cx="9753600" cy="1325562"/>
          </a:xfrm>
        </p:spPr>
        <p:txBody>
          <a:bodyPr/>
          <a:lstStyle/>
          <a:p>
            <a:r>
              <a:rPr lang="en-US" dirty="0"/>
              <a:t>“</a:t>
            </a:r>
            <a:r>
              <a:rPr lang="en-US" i="1" dirty="0"/>
              <a:t>Agōn</a:t>
            </a:r>
            <a:r>
              <a:rPr lang="en-US" dirty="0"/>
              <a:t> in Lucian’s </a:t>
            </a:r>
            <a:r>
              <a:rPr lang="en-US" i="1" dirty="0"/>
              <a:t>Symposium</a:t>
            </a:r>
            <a:r>
              <a:rPr lang="en-US" dirty="0"/>
              <a:t>”</a:t>
            </a:r>
          </a:p>
        </p:txBody>
      </p:sp>
      <p:sp>
        <p:nvSpPr>
          <p:cNvPr id="3" name="Content Placeholder 2">
            <a:extLst>
              <a:ext uri="{FF2B5EF4-FFF2-40B4-BE49-F238E27FC236}">
                <a16:creationId xmlns:a16="http://schemas.microsoft.com/office/drawing/2014/main" id="{B606BEA8-FB0D-42BC-B8C4-8101F3A44542}"/>
              </a:ext>
            </a:extLst>
          </p:cNvPr>
          <p:cNvSpPr>
            <a:spLocks noGrp="1"/>
          </p:cNvSpPr>
          <p:nvPr>
            <p:ph idx="1"/>
          </p:nvPr>
        </p:nvSpPr>
        <p:spPr>
          <a:xfrm>
            <a:off x="1217614" y="1828800"/>
            <a:ext cx="9753600" cy="4343400"/>
          </a:xfrm>
        </p:spPr>
        <p:txBody>
          <a:bodyPr>
            <a:normAutofit/>
          </a:bodyPr>
          <a:lstStyle/>
          <a:p>
            <a:pPr marL="560070" indent="-514350">
              <a:buFont typeface="+mj-lt"/>
              <a:buAutoNum type="arabicPeriod"/>
            </a:pPr>
            <a:r>
              <a:rPr lang="en-US" dirty="0"/>
              <a:t>Groups to write simultaneously…</a:t>
            </a:r>
          </a:p>
          <a:p>
            <a:pPr marL="788670" lvl="1" indent="-514350">
              <a:buFont typeface="+mj-lt"/>
              <a:buAutoNum type="alphaLcParenR"/>
            </a:pPr>
            <a:r>
              <a:rPr lang="en-US" dirty="0"/>
              <a:t>Intro (topic, question, thesis, approach).</a:t>
            </a:r>
          </a:p>
          <a:p>
            <a:pPr marL="788670" lvl="1" indent="-514350">
              <a:buFont typeface="+mj-lt"/>
              <a:buAutoNum type="alphaLcParenR"/>
            </a:pPr>
            <a:r>
              <a:rPr lang="en-US" dirty="0"/>
              <a:t>Body (argumentation, evidence, documentation).</a:t>
            </a:r>
          </a:p>
          <a:p>
            <a:pPr marL="788670" lvl="1" indent="-514350">
              <a:buFont typeface="+mj-lt"/>
              <a:buAutoNum type="alphaLcParenR"/>
            </a:pPr>
            <a:r>
              <a:rPr lang="en-US" dirty="0"/>
              <a:t>Conclusion (recap findings, further reflection).</a:t>
            </a:r>
          </a:p>
          <a:p>
            <a:pPr marL="560070" indent="-514350">
              <a:buFont typeface="+mj-lt"/>
              <a:buAutoNum type="arabicPeriod"/>
            </a:pPr>
            <a:r>
              <a:rPr lang="en-US" dirty="0"/>
              <a:t>Share orally with class. Match-up results.</a:t>
            </a:r>
          </a:p>
          <a:p>
            <a:pPr marL="573088" indent="-528638">
              <a:buFont typeface="Wingdings" panose="05000000000000000000" pitchFamily="2" charset="2"/>
              <a:buChar char="Ø"/>
            </a:pPr>
            <a:r>
              <a:rPr lang="en-US" dirty="0"/>
              <a:t>More @ </a:t>
            </a:r>
            <a:r>
              <a:rPr lang="en-US" dirty="0" err="1">
                <a:hlinkClick r:id="rId3"/>
              </a:rPr>
              <a:t>bingdev</a:t>
            </a:r>
            <a:r>
              <a:rPr lang="en-US" dirty="0">
                <a:hlinkClick r:id="rId3"/>
              </a:rPr>
              <a:t> papers page</a:t>
            </a:r>
            <a:r>
              <a:rPr lang="en-US" dirty="0"/>
              <a:t>.</a:t>
            </a:r>
          </a:p>
        </p:txBody>
      </p:sp>
    </p:spTree>
    <p:extLst>
      <p:ext uri="{BB962C8B-B14F-4D97-AF65-F5344CB8AC3E}">
        <p14:creationId xmlns:p14="http://schemas.microsoft.com/office/powerpoint/2010/main" val="91212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fg">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b" anchorCtr="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rfg_template.potx" id="{076DD235-00A9-4DBA-B3ED-31054D324487}" vid="{D99F8447-0817-4691-A7D5-EE3341976636}"/>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rfg_template_2026-03-10</Template>
  <TotalTime>219</TotalTime>
  <Words>962</Words>
  <Application>Microsoft Office PowerPoint</Application>
  <PresentationFormat>Custom</PresentationFormat>
  <Paragraphs>51</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vt:lpstr>
      <vt:lpstr>rfg</vt:lpstr>
      <vt:lpstr>Agōn Gone Haywire in Lucian’s Symposium</vt:lpstr>
      <vt:lpstr>Warm-Up Question</vt:lpstr>
      <vt:lpstr>Agenda</vt:lpstr>
      <vt:lpstr>Discussion</vt:lpstr>
      <vt:lpstr>Brief Review…</vt:lpstr>
      <vt:lpstr>SWA Prompt</vt:lpstr>
      <vt:lpstr>Class Experiment</vt:lpstr>
      <vt:lpstr>“Agōn in Lucian’s Symposium”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Scholtz</dc:creator>
  <cp:lastModifiedBy>Andrew Scholtz</cp:lastModifiedBy>
  <cp:revision>33</cp:revision>
  <cp:lastPrinted>2026-04-29T14:29:45Z</cp:lastPrinted>
  <dcterms:created xsi:type="dcterms:W3CDTF">2026-04-28T17:47:36Z</dcterms:created>
  <dcterms:modified xsi:type="dcterms:W3CDTF">2026-04-29T14:57:36Z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