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9" r:id="rId3"/>
    <p:sldId id="321" r:id="rId4"/>
    <p:sldId id="323" r:id="rId5"/>
    <p:sldId id="314" r:id="rId6"/>
    <p:sldId id="315" r:id="rId7"/>
    <p:sldId id="318" r:id="rId8"/>
    <p:sldId id="322" r:id="rId9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6911" userDrawn="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4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97457" autoAdjust="0"/>
  </p:normalViewPr>
  <p:slideViewPr>
    <p:cSldViewPr snapToGrid="0">
      <p:cViewPr varScale="1">
        <p:scale>
          <a:sx n="105" d="100"/>
          <a:sy n="105" d="100"/>
        </p:scale>
        <p:origin x="378" y="108"/>
      </p:cViewPr>
      <p:guideLst>
        <p:guide pos="6911"/>
        <p:guide orient="horz" pos="2160"/>
        <p:guide pos="4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285" y="3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5/4/2026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5/4/2026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14513" y="719138"/>
            <a:ext cx="3686175" cy="207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3031339"/>
            <a:ext cx="5852160" cy="5849771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Which is more important? To get a good grade in this course? Or to leverage this course to get a good job (or any job)?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Whether you’re talking about the second-sophistic or our world, here and now, it’s all about self-presentation and interacting.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experience with my senior undergrad music theory teacher.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2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0AF0D-5B44-4B75-9D96-9ABB01FA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253DC7-E1B1-4645-A9C5-59692F4F8209}"/>
              </a:ext>
            </a:extLst>
          </p:cNvPr>
          <p:cNvSpPr/>
          <p:nvPr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864F87-9334-4E05-B36B-D4CEB08D5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6C2890-2A71-4B21-B619-53ED66D6943D}"/>
              </a:ext>
            </a:extLst>
          </p:cNvPr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688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 and agōn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9-feb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 and agōn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9-feb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BB30C-6164-4BCE-81E8-F643579C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5E1F8E-5484-45CB-8186-8C2F96BA766C}"/>
              </a:ext>
            </a:extLst>
          </p:cNvPr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125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737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" y="0"/>
            <a:ext cx="1218460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6713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 and agōn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9-feb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114299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9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 and agōn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9-feb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2012" y="1828800"/>
            <a:ext cx="1" cy="2878667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6EE98A-B801-44B4-A831-520329F6D792}"/>
              </a:ext>
            </a:extLst>
          </p:cNvPr>
          <p:cNvCxnSpPr/>
          <p:nvPr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206A0-ED7D-47EB-9567-E7B6FEDBAE7B}"/>
              </a:ext>
            </a:extLst>
          </p:cNvPr>
          <p:cNvCxnSpPr/>
          <p:nvPr userDrawn="1"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 and agōn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9-feb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7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 and agōn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9-feb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 and agōn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9-feb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Athletics and agōn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9-feb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9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4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14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4000"/>
        </a:lnSpc>
        <a:spcBef>
          <a:spcPts val="12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14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XZQ5DfSAAc?si=Hi4yTl3DkP-AZe8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sco.com/research-starters/economics/zero-sum-ga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6/04/15/business/ai-jobs-human-work.html?smid=url-sha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23/01/03/opinion/college-learning-students-success.html?smid=url-sha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free-vector/beach-holiday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2CD95C-B399-429A-9162-8D530FBE8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485416" y="526336"/>
            <a:ext cx="9115263" cy="128301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D7FD87-920D-48BD-BB05-6A265E5628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82206" y="623077"/>
            <a:ext cx="8921682" cy="1089529"/>
          </a:xfrm>
          <a:prstGeom prst="rect">
            <a:avLst/>
          </a:prstGeom>
          <a:solidFill>
            <a:srgbClr val="00B0F0">
              <a:alpha val="57000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none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Race for Glory, Final Summing Up:</a:t>
            </a:r>
            <a:b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Have We Learned?</a:t>
            </a:r>
          </a:p>
        </p:txBody>
      </p:sp>
    </p:spTree>
    <p:extLst>
      <p:ext uri="{BB962C8B-B14F-4D97-AF65-F5344CB8AC3E}">
        <p14:creationId xmlns:p14="http://schemas.microsoft.com/office/powerpoint/2010/main" val="19843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CFDE-A008-46B4-849E-DEB59721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859A-A88D-4E4D-9C18-B784BD324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Final Clip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5760E1C9-B4BF-4343-9B74-A3C6A4E77BA2}"/>
              </a:ext>
            </a:extLst>
          </p:cNvPr>
          <p:cNvSpPr txBox="1"/>
          <p:nvPr/>
        </p:nvSpPr>
        <p:spPr>
          <a:xfrm>
            <a:off x="1213150" y="4620789"/>
            <a:ext cx="6064481" cy="3416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https://youtu.be/OXZQ5DfSAAc?si=Hi4yTl3DkP-AZe88</a:t>
            </a:r>
          </a:p>
        </p:txBody>
      </p:sp>
    </p:spTree>
    <p:extLst>
      <p:ext uri="{BB962C8B-B14F-4D97-AF65-F5344CB8AC3E}">
        <p14:creationId xmlns:p14="http://schemas.microsoft.com/office/powerpoint/2010/main" val="32362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D7E97D-171D-4791-B598-97F8C66C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38" y="274638"/>
            <a:ext cx="6220839" cy="132556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Race for Glory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67531-9C3C-46F2-9B9C-8FBA4741F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38" y="1828800"/>
            <a:ext cx="6220839" cy="4343400"/>
          </a:xfrm>
          <a:noFill/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Are we, were Greeks under the Empire, naïve about…</a:t>
            </a:r>
          </a:p>
          <a:p>
            <a:pPr lvl="1"/>
            <a:r>
              <a:rPr lang="en-US" dirty="0"/>
              <a:t>What it takes to win</a:t>
            </a:r>
          </a:p>
          <a:p>
            <a:pPr lvl="1"/>
            <a:r>
              <a:rPr lang="en-US" dirty="0"/>
              <a:t>Who deserves to win?</a:t>
            </a:r>
          </a:p>
          <a:p>
            <a:pPr lvl="1"/>
            <a:r>
              <a:rPr lang="en-US" i="1" dirty="0" err="1"/>
              <a:t>agōn</a:t>
            </a:r>
            <a:r>
              <a:rPr lang="en-US" dirty="0" err="1"/>
              <a:t>’s</a:t>
            </a:r>
            <a:r>
              <a:rPr lang="en-US" dirty="0"/>
              <a:t> downside?</a:t>
            </a:r>
            <a:endParaRPr lang="en-US" i="1" dirty="0"/>
          </a:p>
        </p:txBody>
      </p:sp>
      <p:pic>
        <p:nvPicPr>
          <p:cNvPr id="5" name="Picture 2" descr="I, Tonya (film, 2018) poster image">
            <a:extLst>
              <a:ext uri="{FF2B5EF4-FFF2-40B4-BE49-F238E27FC236}">
                <a16:creationId xmlns:a16="http://schemas.microsoft.com/office/drawing/2014/main" id="{36FA0346-4F5D-4F7A-A5F4-B06552E2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5464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BB9C-1D04-4A8F-AB6B-A2AEF953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C06F2-7982-44FD-B686-12BE2720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5" y="1828800"/>
            <a:ext cx="6202932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Zero-sum game:</a:t>
            </a:r>
          </a:p>
          <a:p>
            <a:pPr lvl="1"/>
            <a:r>
              <a:rPr lang="en-US" dirty="0"/>
              <a:t>“… competitive interactions where one party's gain is directly offset by another party's loss” (</a:t>
            </a:r>
            <a:r>
              <a:rPr lang="en-US" dirty="0" err="1">
                <a:hlinkClick r:id="rId2"/>
              </a:rPr>
              <a:t>Ebsco</a:t>
            </a:r>
            <a:r>
              <a:rPr lang="en-US" dirty="0">
                <a:hlinkClick r:id="rId2"/>
              </a:rPr>
              <a:t> on “Zero Sum Game”</a:t>
            </a:r>
            <a:r>
              <a:rPr lang="en-US" dirty="0"/>
              <a:t>)</a:t>
            </a:r>
          </a:p>
          <a:p>
            <a:r>
              <a:rPr lang="en-US" dirty="0"/>
              <a:t>Is all </a:t>
            </a:r>
            <a:r>
              <a:rPr lang="en-US" i="1" dirty="0"/>
              <a:t>agōn</a:t>
            </a:r>
            <a:r>
              <a:rPr lang="en-US" dirty="0"/>
              <a:t> zero-sum?</a:t>
            </a:r>
          </a:p>
          <a:p>
            <a:r>
              <a:rPr lang="en-US" dirty="0"/>
              <a:t>Is zero-sum </a:t>
            </a:r>
            <a:r>
              <a:rPr lang="en-US" i="1" dirty="0"/>
              <a:t>agōn</a:t>
            </a:r>
            <a:r>
              <a:rPr lang="en-US" dirty="0"/>
              <a:t> always a liability?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818D7-BD6A-4640-BFF9-5D85603FA500}"/>
              </a:ext>
            </a:extLst>
          </p:cNvPr>
          <p:cNvSpPr txBox="1"/>
          <p:nvPr/>
        </p:nvSpPr>
        <p:spPr>
          <a:xfrm>
            <a:off x="7420544" y="1828800"/>
            <a:ext cx="3550666" cy="448706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27013" indent="-227013">
              <a:lnSpc>
                <a:spcPct val="110000"/>
              </a:lnSpc>
              <a:spcAft>
                <a:spcPts val="1200"/>
              </a:spcAft>
            </a:pPr>
            <a:r>
              <a:rPr lang="en-US" dirty="0" err="1"/>
              <a:t>Chinoy</a:t>
            </a:r>
            <a:r>
              <a:rPr lang="en-US" dirty="0"/>
              <a:t>, Sahil, et al. “Zero-Sum Thinking and the Roots of US Political Differences.” </a:t>
            </a:r>
            <a:r>
              <a:rPr lang="en-US" i="1" dirty="0"/>
              <a:t>American Economic Review</a:t>
            </a:r>
            <a:r>
              <a:rPr lang="en-US" dirty="0"/>
              <a:t> 116.3 (2026): 1052–1096.</a:t>
            </a:r>
          </a:p>
          <a:p>
            <a:pPr marL="227013" indent="-227013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Chun, J. S., H. </a:t>
            </a:r>
            <a:r>
              <a:rPr lang="en-US" dirty="0" err="1"/>
              <a:t>Kakkar</a:t>
            </a:r>
            <a:r>
              <a:rPr lang="en-US" dirty="0"/>
              <a:t>, and A. C. Kay. “How Watching Sports Shapes Zero-Sum Thinking: Correlational, Experimental, and Longitudinal Evidence.” </a:t>
            </a:r>
            <a:r>
              <a:rPr lang="en-US" i="1" dirty="0"/>
              <a:t>Journal of Personality and Social Psychology</a:t>
            </a:r>
            <a:r>
              <a:rPr lang="en-US" dirty="0"/>
              <a:t>  (2026): forthcoming.</a:t>
            </a:r>
          </a:p>
        </p:txBody>
      </p:sp>
    </p:spTree>
    <p:extLst>
      <p:ext uri="{BB962C8B-B14F-4D97-AF65-F5344CB8AC3E}">
        <p14:creationId xmlns:p14="http://schemas.microsoft.com/office/powerpoint/2010/main" val="11540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77A5-51CE-4C8E-BED0-08093C67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</p:spPr>
        <p:txBody>
          <a:bodyPr>
            <a:normAutofit fontScale="90000"/>
          </a:bodyPr>
          <a:lstStyle/>
          <a:p>
            <a:r>
              <a:rPr lang="en-US" dirty="0"/>
              <a:t>A Course Like This — Value Added?!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D96C5-DAA4-4263-9C1A-B4740DEB5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1142999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NYT</a:t>
            </a:r>
            <a:r>
              <a:rPr lang="en-US" dirty="0"/>
              <a:t> Headlines</a:t>
            </a:r>
          </a:p>
        </p:txBody>
      </p:sp>
    </p:spTree>
    <p:extLst>
      <p:ext uri="{BB962C8B-B14F-4D97-AF65-F5344CB8AC3E}">
        <p14:creationId xmlns:p14="http://schemas.microsoft.com/office/powerpoint/2010/main" val="10657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58BF-8C28-4AC8-B314-BA1B8625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Rhetoric and Career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07C1A-E83C-4218-A4B2-1425964A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6174588" cy="4343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“That Meeting You Hate May Keep A.I. From Stealing Your Job”</a:t>
            </a:r>
          </a:p>
          <a:p>
            <a:pPr marL="274320" lvl="1" indent="0">
              <a:buNone/>
            </a:pPr>
            <a:r>
              <a:rPr lang="en-US" dirty="0"/>
              <a:t>“As artificial intelligence makes many tasks easier, the human work of cajoling, arm-twisting and reassuring appears to be rising in importance” </a:t>
            </a:r>
            <a:r>
              <a:rPr lang="en-US" sz="2200" dirty="0"/>
              <a:t>(</a:t>
            </a:r>
            <a:r>
              <a:rPr lang="en-US" sz="2200" i="1" dirty="0">
                <a:hlinkClick r:id="rId3"/>
              </a:rPr>
              <a:t>NYT</a:t>
            </a:r>
            <a:r>
              <a:rPr lang="en-US" sz="2200" dirty="0">
                <a:hlinkClick r:id="rId3"/>
              </a:rPr>
              <a:t> 14-Apr 2026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1026" name="Picture 2" descr="See caption">
            <a:extLst>
              <a:ext uri="{FF2B5EF4-FFF2-40B4-BE49-F238E27FC236}">
                <a16:creationId xmlns:a16="http://schemas.microsoft.com/office/drawing/2014/main" id="{2D5BC2EF-B79C-4B5E-BB01-860772E49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68" y="1828800"/>
            <a:ext cx="3191343" cy="33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0D883-3B7B-4FEA-A770-2BBACAF2AC22}"/>
              </a:ext>
            </a:extLst>
          </p:cNvPr>
          <p:cNvSpPr txBox="1"/>
          <p:nvPr/>
        </p:nvSpPr>
        <p:spPr>
          <a:xfrm>
            <a:off x="7869357" y="5240988"/>
            <a:ext cx="3012364" cy="3416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Graphic, </a:t>
            </a:r>
            <a:r>
              <a:rPr lang="en-US" i="1" dirty="0"/>
              <a:t>NYT</a:t>
            </a:r>
            <a:r>
              <a:rPr lang="en-US" dirty="0"/>
              <a:t> 14-Apr 2026</a:t>
            </a:r>
          </a:p>
        </p:txBody>
      </p:sp>
    </p:spTree>
    <p:extLst>
      <p:ext uri="{BB962C8B-B14F-4D97-AF65-F5344CB8AC3E}">
        <p14:creationId xmlns:p14="http://schemas.microsoft.com/office/powerpoint/2010/main" val="36134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ed emoji">
            <a:extLst>
              <a:ext uri="{FF2B5EF4-FFF2-40B4-BE49-F238E27FC236}">
                <a16:creationId xmlns:a16="http://schemas.microsoft.com/office/drawing/2014/main" id="{6C12BF50-C1EE-4FDF-8538-A6B657200A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06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60D84-540A-45BD-BB53-B770CC70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Boring!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6AA1-9DCE-4D72-A55E-5041DC5E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3" y="1828800"/>
            <a:ext cx="7086599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“The Key to Success in College Is So Simple, It’s Almost Never Mentioned”</a:t>
            </a:r>
          </a:p>
          <a:p>
            <a:pPr marL="274320" lvl="1" indent="0">
              <a:buNone/>
            </a:pPr>
            <a:r>
              <a:rPr lang="en-US" dirty="0"/>
              <a:t>“The willingness to learn [is] a belief that every class offers something worthwhile, even if you don’t know in advance what that something is.” (</a:t>
            </a:r>
            <a:r>
              <a:rPr lang="en-US" i="1" dirty="0">
                <a:hlinkClick r:id="rId4"/>
              </a:rPr>
              <a:t>NYT</a:t>
            </a:r>
            <a:r>
              <a:rPr lang="en-US" dirty="0">
                <a:hlinkClick r:id="rId4"/>
              </a:rPr>
              <a:t> 3-Jan 2023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DF7F8-4B18-467F-9867-8E8082947E0E}"/>
              </a:ext>
            </a:extLst>
          </p:cNvPr>
          <p:cNvSpPr txBox="1"/>
          <p:nvPr/>
        </p:nvSpPr>
        <p:spPr>
          <a:xfrm>
            <a:off x="8650388" y="4982571"/>
            <a:ext cx="1988045" cy="3416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Self-explanatory</a:t>
            </a:r>
          </a:p>
        </p:txBody>
      </p:sp>
    </p:spTree>
    <p:extLst>
      <p:ext uri="{BB962C8B-B14F-4D97-AF65-F5344CB8AC3E}">
        <p14:creationId xmlns:p14="http://schemas.microsoft.com/office/powerpoint/2010/main" val="42895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B6549E-FC7F-4B91-A3BF-4E3B4A34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7472" y="0"/>
            <a:ext cx="107138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293364-1A4E-43C8-A621-46133007D7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4552" y="610370"/>
            <a:ext cx="8659743" cy="7571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an Awesome Summer!</a:t>
            </a:r>
          </a:p>
        </p:txBody>
      </p:sp>
    </p:spTree>
    <p:extLst>
      <p:ext uri="{BB962C8B-B14F-4D97-AF65-F5344CB8AC3E}">
        <p14:creationId xmlns:p14="http://schemas.microsoft.com/office/powerpoint/2010/main" val="42093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fg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b" anchorCtr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fg_template.potx" id="{076DD235-00A9-4DBA-B3ED-31054D324487}" vid="{D99F8447-0817-4691-A7D5-EE334197663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rfg_template_2026-03-10</Template>
  <TotalTime>113</TotalTime>
  <Words>360</Words>
  <Application>Microsoft Office PowerPoint</Application>
  <PresentationFormat>Custom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rfg</vt:lpstr>
      <vt:lpstr>Race for Glory, Final Summing Up: What Have We Learned?</vt:lpstr>
      <vt:lpstr>First, …</vt:lpstr>
      <vt:lpstr>The Race for Glory</vt:lpstr>
      <vt:lpstr>Zero-Sum Competition</vt:lpstr>
      <vt:lpstr>A Course Like This — Value Added?!</vt:lpstr>
      <vt:lpstr>Rhetoric and Career</vt:lpstr>
      <vt:lpstr>So Boring!</vt:lpstr>
      <vt:lpstr>Have an Awesome Summer!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Scholtz</dc:creator>
  <cp:lastModifiedBy>Andrew Scholtz</cp:lastModifiedBy>
  <cp:revision>22</cp:revision>
  <cp:lastPrinted>2026-03-09T14:39:56Z</cp:lastPrinted>
  <dcterms:created xsi:type="dcterms:W3CDTF">2026-04-27T03:45:17Z</dcterms:created>
  <dcterms:modified xsi:type="dcterms:W3CDTF">2026-05-04T15:09:59Z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