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67" r:id="rId3"/>
    <p:sldId id="270" r:id="rId4"/>
    <p:sldId id="271" r:id="rId5"/>
    <p:sldId id="272" r:id="rId6"/>
    <p:sldId id="275" r:id="rId7"/>
    <p:sldId id="273" r:id="rId8"/>
    <p:sldId id="276" r:id="rId9"/>
    <p:sldId id="274" r:id="rId10"/>
    <p:sldId id="277" r:id="rId11"/>
    <p:sldId id="279" r:id="rId12"/>
    <p:sldId id="284" r:id="rId13"/>
    <p:sldId id="285" r:id="rId14"/>
    <p:sldId id="286" r:id="rId15"/>
    <p:sldId id="287" r:id="rId16"/>
    <p:sldId id="280" r:id="rId17"/>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274" autoAdjust="0"/>
  </p:normalViewPr>
  <p:slideViewPr>
    <p:cSldViewPr snapToGrid="0">
      <p:cViewPr varScale="1">
        <p:scale>
          <a:sx n="83" d="100"/>
          <a:sy n="83" d="100"/>
        </p:scale>
        <p:origin x="1109"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2/7/2023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1-26T01:24:54.315"/>
    </inkml:context>
    <inkml:brush xml:id="br0">
      <inkml:brushProperty name="width" value="0.00882" units="cm"/>
      <inkml:brushProperty name="height" value="0.00882" units="cm"/>
      <inkml:brushProperty name="fitToCurve" value="1"/>
    </inkml:brush>
  </inkml:definitions>
  <inkml:trace contextRef="#ctx0" brushRef="#br0">31033 239 176 0,'1'0'453'0,"2"-5"53"0,-3 1 45 16,-3-1-2-16,3-1-164 0,-1-1-121 15,-6-2-61-15,6 5-38 0,-4-3-29 16,-1-1-21-16,5 4-12 0,-2-1-3 16,1 4 0-16,2-4 1 0,0 1 4 15,0 2 0-15,0 0-2 16,0-1-10-16,0 3-11 15,0-3-9-15,0 3-11 0,0-1-12 16,0 1-11-16,0 0-6 0,0 0-3 16,0 0-4-16,0 0-6 0,0 0 3 0,0 0-2 15,0 0 3-15,0 0 7 16,0 0 10-16,0 0 12 0,0 0 11 16,0 0 13-16,0 0 7 0,0 0 3 15,2-2-3-15,2-1-5 0,2-1-11 16,0 0-11-16,8-3-9 0,-5 3-9 15,7-3-7-15,4-2-5 16,-2 0-3-16,10 1-1 0,2-5-1 16,1 1 1-16,4 0-3 0,2-1-1 15,3 1 0-15,2 2 0 0,-3 1-1 16,4 0-3-16,-4 2-1 16,1 1-2-16,0 1-3 0,-4 1-6 0,1 2 0 15,-5 2 0-15,1 2 2 0,-3 1 1 16,-4-2-3-16,2 4 4 15,0 1 1-15,-1 1-1 0,-1 2-1 16,2 0-4-16,0 1 5 0,-1 2-3 0,-2-1-2 16,2 0-1-16,-2 0 0 15,-4 1 1-15,2 1-1 0,-3 3-1 16,-1-1-1-16,-1 3 1 0,-1 2 0 16,-2-2 0-16,-1 7 0 15,-1-1 1-15,-3 2 0 0,-1 2 1 16,2 8 2-16,-2-2 1 0,-1 2 2 15,3 5 2-15,-7 0 3 0,4 5 1 16,-6 2-5-16,1 1 2 16,-2 3-1-16,-1 1-3 0,0-2-1 0,-4 2 3 15,2-1 0-15,-6-2-4 0,-2 3 0 16,-3-6 3-16,-3 2 1 0,-4-1 4 16,-2-2-4-16,-4-1 6 15,0 0 0-15,-5 0-2 0,-1-1 0 16,-5 2-5-16,3 2 4 0,-8-4-4 15,2 6 0-15,1-3-1 16,-4 1 0-16,3-3 0 0,2 1-2 16,-5-4 2-16,3 1-3 0,2-4 1 15,-5-1 1-15,3-2-1 0,3-1 1 16,-4-3 3-16,-2-1 2 0,-2-2 3 16,-1 0 8-16,-1-1 2 0,-2-5 7 15,-1 1 4-15,-2-1 5 0,-3-1 6 16,1 0 0-16,-2-2 2 0,-7 0 2 15,4 2 0-15,-5-2-3 0,-4 1-5 16,2-4-2-16,-6 3 4 0,0-4 0 16,-1 1 1-16,-4-1 4 15,0-4 4-15,-4 1 2 0,4-1 4 16,-3-1 1-16,-1-1 0 0,-2 0-2 0,2-4-5 16,-4 3-8-16,3-3-13 15,-6 0-5-15,-1 2-12 0,3 0-7 16,-6-4-3-16,0 3-1 15,2-3-2-15,-7 2-2 0,3-1 3 16,-2 1-2-16,0-1 3 0,0-1 5 0,2-2 2 16,4-2 3-16,-5 3 1 15,4-3 1-15,2-3 0 0,-1 3-3 16,1-2-2-16,0-2-2 0,3 1-1 16,-3 1-2-16,1-2-2 0,-1 2-1 15,0 2 3-15,0 0 3 16,-1 2 2-16,1 2 2 0,0 1 2 0,-3-1 0 15,0 3 0-15,3-1-3 0,-4 3-4 16,0 2-4-16,-4 0-3 16,1 0-3-16,2 0 2 0,-3 4 2 15,1-5 1-15,2 4 5 0,0-3 3 16,1-2 1-16,-2-1-2 0,1 2-1 16,1-4-2-16,-3 1-3 0,1-3-2 15,-1-1-2-15,-1 1-2 0,2-2 1 16,0 0 1-16,0 1 3 15,-2-1-1-15,6-1 3 0,-4 4 4 16,5-5-1-16,-2 4-4 0,3 3-4 16,0-4 1-16,3 3-3 0,-3 5-1 0,-3-1-2 15,0-1 0-15,3 4 2 0,0 0 0 16,0 3 2-16,0-2 2 16,3 3 0-16,-3-1 2 0,-2-1 4 15,5 1-4-15,0-1 2 0,-3 1-2 16,2-3 3-16,1 0-3 0,-1 2-2 15,2-3 0-15,4-1 0 0,-4-1 0 16,4-1 0-16,3-1 0 16,-2-1 0-16,0 0 5 0,4-1-2 0,-1 1 2 15,0 2 0-15,0 0 1 16,4 2-1-16,-4-2-3 0,0 2 0 16,1 3-1-16,-1-1-4 0,-3 0 0 15,3 2-1-15,-1 2-1 0,-2-1 2 16,4 1 2-16,-1 1 3 0,0 0 1 15,4-1 1-15,-4 0 2 16,-3 1-1-16,3-2-2 0,1 0 0 0,-3 0-1 16,0 1-1-16,0-1-1 15,-4-3-1-15,1 3 1 0,-6 0-4 16,4-1 0-16,-5 1 0 0,0-1 3 16,-3 1-1-16,1-1 3 15,-1-2 5-15,0 1 1 0,3 0-2 16,-1-3-2-16,-3 0 2 0,4-2-3 15,0 0-3-15,4-3-2 0,-4 0 0 16,-2 1 0-16,2-2 0 0,6 0 1 16,-4-2 1-16,-2 2 3 0,4 2 1 15,-1-1 3-15,-3 1-1 0,0 1-4 16,-3 1-2-16,3-1-1 16,-3 1 0-16,-1 0 0 0,1 0 2 15,-3-3 2-15,-1 3 3 0,6-2 2 16,-5 2 3-16,1-3-1 0,5-1 1 15,-3 1 1-15,3-2 0 0,3-2-3 16,-1 3-2-16,-2-5-1 0,4-5-2 0,-1 3-1 16,-3-2-2-16,5-2-2 15,-5-3-2-15,3 0 1 0,2-2 2 16,-4 2 1-16,2 1 1 0,0-3 3 16,-1-1 0-16,1 1-2 0,-3 0-2 15,2 0 0-15,-2 2-2 0,0 0 0 16,3 2 1-16,-3 1-1 0,1 0-2 15,2 2 0-15,2 0 3 0,-4 2-1 16,6 2 2-16,-3 0 2 16,1 0 5-16,-1 0-9 0,7 0 3 15,-6 0 2-15,1 0-3 0,2 0-3 16,-1-2 0-16,1-3 9 0,-3-2-5 16,-1 1-1-16,1-1 0 0,-2-2 1 15,-2-1-1-15,2 3 2 0,1-4 1 16,-4 2 1-16,0 1-1 0,-3-1-1 15,-1 3-1-15,0-1-1 16,-1 3-1-16,-1 0-10 0,-2-1 4 16,4 1 2-16,-4-1-1 0,4 3 3 15,-1 0 1-15,-1 0 9 16,6 2-1-16,-2-3-1 0,2 1 1 16,2 2-5-16,-2-2-1 0,3 2 1 0,-1-2-1 15,2 0 1-15,2-1-4 0,0 1 5 16,2 1-2-16,0-5-3 15,1 3 0-15,-1 0 1 0,-1-1 2 16,-2 3-2-16,3-1 2 0,-4 1 2 16,1 1-1-16,0 1 1 0,-5 1 0 15,0-1-1-15,-2 3 0 0,-4 0-3 16,1 4 2-16,-2-5-4 0,2 4 2 16,-6-3 2-16,5 1 0 15,-5-1 2-15,4 1 0 0,-1-1 2 16,0 1-1-16,2-4-3 0,-4 6-1 15,0 2-7-15,-3-2 2 16,0 2 2-16,1 2-1 0,-3-1 4 0,2 1 1 16,1 1 7-16,-2 2-1 0,1 2-3 0,0-3 4 15,1 5-4-15,0-3-3 16,-4 1-1-16,4 1-1 16,-3 2 0-16,3-2-3 0,-1-1 2 15,4-3 2-15,-2 2 1 0,4-1 3 16,-1-3 1-16,3-2 1 0,5 0-1 15,0-4-1-15,5 1 0 16,-2-1-3-16,2-1-2 0,-1-2 1 16,4 1 2-16,1-3-2 0,3 1-3 0,1 4-1 15,-1-3 2-15,0 0 1 0,1 3 2 16,2 0 0-16,0 2 2 16,2-4 1-16,0 5-1 0,3-2 0 15,0 0-2-15,5 2 1 0,-1-1 0 16,1-1 1-16,-1 3 1 0,4-3-1 15,-4 4-2-15,6-4 0 0,-3 3-1 16,2-3-2-16,1 4-1 16,0-2 2-16,-1 1 1 0,1-3 5 0,-3 3 1 15,2 1 2-15,2-2 0 0,-2-2 1 16,3 0 0-16,2-1-3 16,-2-3 0-16,4-1-3 0,1 2-1 15,-4 0 0-15,6-3-1 0,-6 0 2 16,7 0-1-16,-3-3 1 0,0 0-2 15,3 2 0-15,0-1 1 16,-2-1-3-16,2 3 2 0,3-2 0 16,0 2 0-16,0-3 0 0,1 3 0 0,3 0 2 15,0 0-2-15,2 0 0 16,0 0 1-16,3 0 0 0,-2-1 1 16,2 1 0-16,-5-2 0 15,5 2 1-15,-2 0 1 0,2-3 0 0,-3 3 0 16,3-2-4-16,-3 2 0 15,0 2-1-15,3 1-3 0,-2-1-1 16,-1-1-1-16,-5 4-2 0,4 1 5 16,-7 0 1-16,2 2 0 0,-4 1 0 0,0-1 0 15,-2 2 5-15,-1-1-4 16,-3-1 0-16,0 3 1 0,-1 1-1 16,-3-1-3-16,6 0 2 0,-3 0 1 15,2 3-1-15,2-3 1 16,0 2-1-16,4-1 2 0,2 0-3 15,-1 3 2-15,7-4 1 0,-4 4 3 16,5-4-2-16,0 5 2 0,4-6-1 16,-1 6-2-16,0-2-2 0,2 0-2 15,1 3 2-15,-4 2-3 0,1 2 0 16,-3 3 2-16,3 3-1 0,-4 4 0 16,1 0-2-16,-2 2-2 15,-1 3 3-15,2 2 2 0,1-1-1 16,0 3 1-16,0 1 0 15,3-2-1-15,5 3-2 0,-2 0 1 16,4-3 1-16,4 2 1 0,-2-1 0 0,5-1 2 0,1 5 1 16,3-5 0-16,-1 0 1 15,0 0-1-15,3 2 1 0,1-2 0 16,3 1 0-16,-3 3-1 0,4 0 0 16,1 1-2-16,-1 1 1 0,3-1 2 15,-2 3-1-15,2 1 3 0,-2 2-1 16,2 0 2-16,-3 2-1 0,-1-1-3 15,-2 0 1-15,1 6-2 0,-1-3 0 16,-2 3-1-16,-1-2 0 0,1 2-1 16,1-3 2-16,2-2 2 0,-1-3 2 15,3-6-2-15,1 3 1 0,5-9 1 16,-2 0-1-16,5 0-2 0,3-4-1 16,3-4 0-16,5 2 1 0,1-5-1 15,2-1 0-15,3 0-1 16,-2 0 1-16,6-3 1 0,-4 1 1 0,2-2-1 15,0-1-1-15,0-3 1 0,1 5 0 16,-5-5-3-16,3 1 0 0,-2-2 2 16,2-3 1-16,-1 3-1 15,-2-4 0-15,3 4 3 0,2-8-2 16,2 3 0-16,-2 0 0 0,4-2 4 0,7-3 0 16,-4 3-1-16,7-2 1 15,-2-1-3-15,3 3 0 0,4-4 1 16,0 1-2-16,1-1-2 0,3-4 3 15,0 6 3-15,-2-4 1 16,2-2-1-16,0 3 0 0,-3-4 2 0,-2 3-1 0,-1-3-1 16,-2-3-1-1,-4 3 1-15,1-4-1 0,-4 3-1 0,1-1 2 16,-2 1-2-16,-2-6 1 0,1 6 0 16,-2-4 1-16,4-1-1 15,-5 1-3-15,3-4 0 0,-2 3 0 16,2-4 0-16,-1 4 0 15,-2-2 0-15,0 1 1 0,-1-3-1 16,1 2 2-16,0 2-2 0,0 0 0 16,-3-2 0-16,0-2-1 0,1 6 2 15,-1-1-4-15,0-1 3 0,0 3 0 16,3-3 1-16,-2 2-2 0,2 0-1 0,-3-2 1 16,5 2-1-16,-4 2 1 15,-1-2 2-15,0 0 1 0,-2 1 1 16,-2 1 0-16,-1 0-1 0,-3-1-2 15,2 2-2-15,-4-1-1 16,1 2 1-16,-2 0 1 0,0 0-1 0,-1 0 2 16,0 2 0-16,-1-2 2 15,2 1-1-15,0 2-2 0,-2-3 2 16,3 2-1-16,1 0 0 0,-4-2 2 16,6 3-2-16,-7-3 4 0,1 0-5 15,1 1 2-15,-2-1 1 16,2 3-1-16,-2-3 2 0,-3 2-1 15,1-2 4-15,2 0-2 0,-3 2-2 16,0-2 0-16,3 0 0 0,-3 0-1 16,0 0-3-16,0 0 2 0,0 0-1 15,0 0 2-15,0 0 0 16,2 2 0-16,-2-2 0 0,0 0-1 16,3 3 1-16,-3-2-3 0,3-1-1 15,-1 3 3-15,-2-3 0 0,0 3 1 16,3-3 0-16,-2 0 1 0,-1 1-2 15,3-1 1-15,-3 3-1 0,3-3-1 16,-1 0 1-16,-2 0-1 0,0 0 1 16,3 0-1-16,-3 0 1 0,0 0-1 15,0 0 1-15,0 0 2 0,0 0-1 16,0 0 4-16,0 0 5 0,0 0 5 16,0 0 4-16,0 0 3 15,0 0 5-15,0 0 4 0,-3 0-3 16,3 0-1-16,0 0-15 0,-2 0-12 15,2-3 0-15,-3 3 0 0,0 0 0 16,3-1 0-16,-4 1 0 0,4 0 0 16,-5-3 0-16,2 3 0 15,1 0 0-15,-1-3 0 0,-1 3 0 16,1-1 0-16,-5-2 0 0,-1 1 0 16,-4-2 0-16,1 0 0 0,-3-3 0 15,-2 1 0-15,0-4 0 0,-6 1 0 16,2-1 0-16,-5-8 0 15,-1 6 0-15,0-6 0 0,-5 1 0 0,2-3 0 16,0 0 0-16,1-4 0 0,1 5 0 16,0-4 0-16,4 0 0 0,-1 1 0 15,5-3 0-15,0-2 0 0,-1 0 0 16,4 0 0-16,-3-3 0 16,2 2 0-16,1 0 0 0,0 0 0 15,2 0 0-15,-1 3 0 0,4 3 0 16,0 3 0-16,2 1 0 15,0 2 0-15,1-1 0 0,1 6 0 0,0-2 0 16,1 2 0-16,2 2 0 0,-3 1 0 16,4 1 0-16,-1 0 0 0,0 1 0 15,1 1 0-15,1 4 0 0,0-2 0 16,3 1 0-16,-2-1 0 16,2 1 0-16,0 2 0 0,2 0 0 15,1 0 0-15,4 2 0 0,3 1 0 16,2 2 0-16,0-2 0 15,7 4 0-15,-3 2 0 0,4 0 0 16,2 2 0-16,-2 0 0 0,4 3 0 16,-1 0 0-16,5 3 0 0,-2 0 0 15,6 4 0-15,-1 0 0 0,1 2 0 16,0-2 0-16,2 4 0 0,2 1 0 16,-3-2 0-16,4 2 0 0,1 0 0 15,-4 0 0-15,2 0 0 0,-3-2 0 16,-1 0 0-16,-1 0 0 15,-2-2 0-15,-4 0 0 0,-1-2 0 16,-1-4 0-16,-1 3 0 0,-4-7 0 0,-1 2 0 16,-5-3 0-16,4-2 0 15,-7-1 0-15,2-1 0 0,-2-2 0 16,-1-1 0-16,-4 0 0 0,1-2 0 16,1 1 0-16,-4-3 0 0,2 0 0 15,-4 0 0-15,0 0 0 16,0 0 0-16,-1 0 0 0,-2-3 0 0,1 3 0 15,-1-2 0-15,3 2 0 0,-3-1 0 16,3 1 0-16,-2 0 0 16,2 0 0-16,0 0 0 0,0 1 0 15,0-1 0-15,0 2 0 0,2 1 0 16,1-1 0-16,2 1 0 0,-1 0 0 16,-1 2 0-16,0-4 0 0,-1 6 0 15,1-6 0-15,1 2 0 16,0 2 0-16,-3-3 0 0,2 2 0 15,2-2 0-15,-1 2 0 0,4 1 0 16,0 4 0-16,-1-2 0 0,6 1 0 0,-1 3 0 16,0-2 0-16,0 2 0 15,1 3 0-15,-1-4 0 0,0 1 0 16,1-1 0-16,-6-4 0 0,1 4 0 16,-3-6 0-16,-2-1 0 15,1 1 0-15,-1-4 0 0,-3 2 0 16,0 0 0-16,-3-4 0 0,-4 0 0 15,-1 0 0-15,-1 0 0 0,-4-4 0 16,1 0 0-16,1 1 0 0,5 2 0 16,-1 0 0-16,-1 0 0 0,5 0 0 15,-2-1 0-15,1 3 0 0,1 1 0 16,-2-3 0-16,2 3 0 16,3-1 0-16,-2 1 0 0,2 0 0 15,0 0 0-15,0 0 0 0,0 0 0 16,0 0 0-16,0 0 0 0,0 0 0 15,-3 0 0-15,3 0 0 0,0 0 0 0,0 0 0 16,0 0 0-16,0 0 0 16,0 1 0-16,0-1 0 0,0 0 0 15,0 0 0-15,0 0 0 0,0 0 0 16,0 0 0-16,0 0 0 16,0 0 0-16,0 0 0 0,-3 0 0 15,2 0 0-15,1 3 0 0,-3-3 0 16,-5 1 0-16,2 3 0 0,-5 2 0 15,-6 3 0-15,2 2 0 0,-5 3 0 16,-2 0 0-16,-5 7 0 0,-1-1 0 0,-1 3 0 16,-3 5 0-16,0 1 0 15,-4 0 0-15,2 2 0 0,-1 1 0 16,3 1 0-16,0-3 0 0,0 3 0 16,5-5 0-16,3-1 0 15,1 0 0-15,3-3 0 0,0 1 0 16,6-1 0-16,-1 2 0 15,3 7 0-15,-4-3 0 0,7 3 0 16,-3 2 0-16,-1 2 0 0,3 0 0 0,-3-1 0 16,6 0 0-16,-5-5 0 0,4-1 0 15,-1-4 0-15,4-4 0 0,-3-4 0 16,5-3 0-16,-1-3 0 16,1-4 0-16,-2-2 0 0,5 2 0 15,-2-3 0-15,2-5 0 0,0-4 0 16,2-1 0-16,3-7 0 15,-2-1 0-15,4-7 0 0,1-4 0 16,1-3 0-16,2-3 0 0,-2-1 0 16,3 0 0-16,1-3 0 0,-1-1 0 0,-1 0 0 15,-2 2 0-15,2-3 0 0,-2 2 0 16,-1 4 0-16,1-5 0 16,2 2 0-16,-4 0 0 0,-1-4 0 15,2 2 0-15,0 0 0 0,-1-6 0 16,-2 3 0-16,0 0 0 0,2-1 0 15,-2 1 0-15,2 3 0 16,1 0 0-16,3 3 0 0,-5 3 0 0,5 0 0 16,-2 2 0-16,3 2 0 0,-1 4 0 15,-2 0 0-15,3 1 0 0,-4 4 0 16,4 4 0-16,-4-2 0 16,1 5 0-16,2 0 0 0,-2 4 0 15,-1-1 0-15,0 2 0 0,-1 2 0 16,2-3 0-16,-1 5 0 0,0-2 0 15,-1 2 0-15,-2 0 0 16,0 0 0-16,1 0 0 0,-5 0 0 16,2 0 0-16,-1 0 0 0,-2 0 0 15,0 0 0-15,3 0 0 0,-3 0 0 16,5 0 0-16,-5 0 0 0,0 0 0 16,0 0 0-16,0 0 0 0,0 0 0 15,0 0 0-15,0 2 0 16,-2-2 0-16,-1 5 0 0,3-3 0 15,0 2 0-15,-3 5-21 0,1-3-109 16,-1 4-43-16,2 0-66 0,-5 1-126 0,-2 2-145 16,2-2-198-16,-5-1-279 15,-3 4-117-15,-1-3-8 0,0-3 92 16,-5 1 143-16,3-5 215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2/7/2023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69730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80009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12449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175685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51804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did not kill the tyrant ; the law assigns the reward to him who kills the tyrant.’ And pray what is the difference between killing him and causing his death ? I see none.” (p. 177)</a:t>
            </a:r>
          </a:p>
          <a:p>
            <a:r>
              <a:rPr lang="en-US" dirty="0" smtClean="0"/>
              <a:t>“'But you did not kill the tyrant ; the law assigns the reward to him who kills the tyrant.’ And pray what is the difference between killing him and causing his death ? I see none.” (177)</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17386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98008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45699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84430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9273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10203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49985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Envy attribution is a way to make sense of </a:t>
            </a:r>
            <a:r>
              <a:rPr lang="en-US" sz="1200" kern="1200" dirty="0" smtClean="0">
                <a:solidFill>
                  <a:schemeClr val="tx1">
                    <a:lumMod val="50000"/>
                  </a:schemeClr>
                </a:solidFill>
                <a:effectLst/>
                <a:latin typeface="+mn-lt"/>
                <a:ea typeface="+mn-ea"/>
                <a:cs typeface="+mn-cs"/>
              </a:rPr>
              <a:t>“otherwise inexplicable events within communities” ({Eidinow, 2015 #244@8}).</a:t>
            </a:r>
          </a:p>
          <a:p>
            <a:r>
              <a:rPr lang="en-US" dirty="0" smtClean="0"/>
              <a:t>Why envy attribution here?</a:t>
            </a:r>
          </a:p>
          <a:p>
            <a:r>
              <a:rPr lang="en-US" sz="1200" kern="1200" dirty="0" smtClean="0">
                <a:solidFill>
                  <a:schemeClr val="tx1">
                    <a:lumMod val="50000"/>
                  </a:schemeClr>
                </a:solidFill>
                <a:effectLst/>
                <a:latin typeface="+mn-lt"/>
                <a:ea typeface="+mn-ea"/>
                <a:cs typeface="+mn-cs"/>
              </a:rPr>
              <a:t>According to Theophrastus, lies stemming from slander and envy lose force and fade away (fr. 153 Wimmer). Jump ahead in time, and we find Apsines commending envy attribution, the claim that so-and-so envies, or acts or speaks out of envy, as a way to sabotage an opponent’s claims (</a:t>
            </a:r>
            <a:r>
              <a:rPr lang="en-US" sz="1200" i="1" kern="1200" dirty="0" smtClean="0">
                <a:solidFill>
                  <a:schemeClr val="tx1">
                    <a:lumMod val="50000"/>
                  </a:schemeClr>
                </a:solidFill>
                <a:effectLst/>
                <a:latin typeface="+mn-lt"/>
                <a:ea typeface="+mn-ea"/>
                <a:cs typeface="+mn-cs"/>
              </a:rPr>
              <a:t>Ars </a:t>
            </a:r>
            <a:r>
              <a:rPr lang="en-US" sz="1200" i="1" kern="1200" dirty="0" err="1" smtClean="0">
                <a:solidFill>
                  <a:schemeClr val="tx1">
                    <a:lumMod val="50000"/>
                  </a:schemeClr>
                </a:solidFill>
                <a:effectLst/>
                <a:latin typeface="+mn-lt"/>
                <a:ea typeface="+mn-ea"/>
                <a:cs typeface="+mn-cs"/>
              </a:rPr>
              <a:t>rhetorica</a:t>
            </a:r>
            <a:r>
              <a:rPr lang="en-US" sz="1200" kern="1200" dirty="0" smtClean="0">
                <a:solidFill>
                  <a:schemeClr val="tx1">
                    <a:lumMod val="50000"/>
                  </a:schemeClr>
                </a:solidFill>
                <a:effectLst/>
                <a:latin typeface="+mn-lt"/>
                <a:ea typeface="+mn-ea"/>
                <a:cs typeface="+mn-cs"/>
              </a:rPr>
              <a:t> 93 Patillon). For it is, to quote a speaker in Sopater, “unseemly to pursue an envy-driven (</a:t>
            </a:r>
            <a:r>
              <a:rPr lang="en-US" sz="1200" i="1" kern="1200" dirty="0" err="1" smtClean="0">
                <a:solidFill>
                  <a:schemeClr val="tx1">
                    <a:lumMod val="50000"/>
                  </a:schemeClr>
                </a:solidFill>
                <a:effectLst/>
                <a:latin typeface="+mn-lt"/>
                <a:ea typeface="+mn-ea"/>
                <a:cs typeface="+mn-cs"/>
              </a:rPr>
              <a:t>phthonōi</a:t>
            </a:r>
            <a:r>
              <a:rPr lang="en-US" sz="1200" kern="1200" dirty="0" smtClean="0">
                <a:solidFill>
                  <a:schemeClr val="tx1">
                    <a:lumMod val="50000"/>
                  </a:schemeClr>
                </a:solidFill>
                <a:effectLst/>
                <a:latin typeface="+mn-lt"/>
                <a:ea typeface="+mn-ea"/>
                <a:cs typeface="+mn-cs"/>
              </a:rPr>
              <a:t>) prosecution, to put everything on the line for someone purely out of spite” (</a:t>
            </a:r>
            <a:r>
              <a:rPr lang="en-US" sz="1200" i="1" kern="1200" dirty="0" err="1" smtClean="0">
                <a:solidFill>
                  <a:schemeClr val="tx1">
                    <a:lumMod val="50000"/>
                  </a:schemeClr>
                </a:solidFill>
                <a:effectLst/>
                <a:latin typeface="+mn-lt"/>
                <a:ea typeface="+mn-ea"/>
                <a:cs typeface="+mn-cs"/>
              </a:rPr>
              <a:t>baskaniāi</a:t>
            </a:r>
            <a:r>
              <a:rPr lang="en-US" sz="1200" kern="1200" dirty="0" smtClean="0">
                <a:solidFill>
                  <a:schemeClr val="tx1">
                    <a:lumMod val="50000"/>
                  </a:schemeClr>
                </a:solidFill>
                <a:effectLst/>
                <a:latin typeface="+mn-lt"/>
                <a:ea typeface="+mn-ea"/>
                <a:cs typeface="+mn-cs"/>
              </a:rPr>
              <a:t>, 8.48 Waltz).</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16651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08818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6665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Scopelian</a:t>
            </a:r>
            <a:r>
              <a:rPr lang="en-US" dirty="0" smtClean="0"/>
              <a:t> versus Nicetes (student versus teacher) — was that real-time, synchronous rivalry?</a:t>
            </a:r>
          </a:p>
          <a:p>
            <a:r>
              <a:rPr lang="en-US" dirty="0" smtClean="0"/>
              <a:t>when the stakes are high, can envy and its byproducts be avoided?</a:t>
            </a:r>
          </a:p>
          <a:p>
            <a:r>
              <a:rPr lang="en-US" dirty="0" smtClean="0"/>
              <a:t>basically, Philostratus is saying that each sophist had his factional support at </a:t>
            </a:r>
            <a:r>
              <a:rPr lang="en-US" dirty="0" err="1" smtClean="0"/>
              <a:t>rome</a:t>
            </a:r>
            <a:r>
              <a:rPr lang="en-US" dirty="0" smtClean="0"/>
              <a:t>, and that that egged them on. descending to slandering one another and name-calling, they in effect brought dishonor to the practice of sophistic.</a:t>
            </a:r>
          </a:p>
          <a:p>
            <a:pPr lvl="1"/>
            <a:r>
              <a:rPr lang="en-US" dirty="0" smtClean="0"/>
              <a:t>“The quarrel that arose between Polemon and Favorinus began in Ionia, where the Ephesians </a:t>
            </a:r>
            <a:r>
              <a:rPr lang="en-US" dirty="0" err="1" smtClean="0"/>
              <a:t>Favoured</a:t>
            </a:r>
            <a:r>
              <a:rPr lang="en-US" dirty="0" smtClean="0"/>
              <a:t> Favorinus, while Smyrna admired Polemon; and it became more bitter in Rome; for there </a:t>
            </a:r>
            <a:r>
              <a:rPr lang="en-US" dirty="0" err="1" smtClean="0"/>
              <a:t>consulars</a:t>
            </a:r>
            <a:r>
              <a:rPr lang="en-US" dirty="0" smtClean="0"/>
              <a:t> and sons of </a:t>
            </a:r>
            <a:r>
              <a:rPr lang="en-US" dirty="0" err="1" smtClean="0"/>
              <a:t>consulars</a:t>
            </a:r>
            <a:r>
              <a:rPr lang="en-US" dirty="0" smtClean="0"/>
              <a:t> by applauding either one or the other started between them a rivalry such as kindles the keenest envy and malice even in the hearts of wise men. However they may be forgiven for that rivalry, since human nature holds that the love of glory never grows old; but they are to be blamed for the speeches that they composed assailing one another; for personal abuse is brutal, and even if it be true, that does not acquit of disgrace even the man who speaks about such things. </a:t>
            </a:r>
            <a:r>
              <a:rPr lang="en-US" i="1" dirty="0" smtClean="0"/>
              <a:t>And so when people called Favorinus a sophist [as an insult], the mere fact that he had </a:t>
            </a:r>
            <a:r>
              <a:rPr lang="en-US" i="1" dirty="0" err="1" smtClean="0"/>
              <a:t>quarrelled</a:t>
            </a:r>
            <a:r>
              <a:rPr lang="en-US" i="1" dirty="0" smtClean="0"/>
              <a:t> with a sophist was evidence enough</a:t>
            </a:r>
            <a:r>
              <a:rPr lang="en-US" dirty="0" smtClean="0"/>
              <a:t>; for that spirit of rivalry of which I spoke is always directed against one’s competitors in the same craft.”</a:t>
            </a:r>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42895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831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fable project 2</a:t>
            </a:r>
            <a:endParaRPr lang="en-US" dirty="0"/>
          </a:p>
        </p:txBody>
      </p:sp>
      <p:sp>
        <p:nvSpPr>
          <p:cNvPr id="4" name="Date Placeholder 3"/>
          <p:cNvSpPr>
            <a:spLocks noGrp="1"/>
          </p:cNvSpPr>
          <p:nvPr>
            <p:ph type="dt" sz="half" idx="10"/>
          </p:nvPr>
        </p:nvSpPr>
        <p:spPr/>
        <p:txBody>
          <a:bodyPr/>
          <a:lstStyle/>
          <a:p>
            <a:r>
              <a:rPr lang="en-US" smtClean="0"/>
              <a:t>7-feb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60401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fable project 2</a:t>
            </a:r>
            <a:endParaRPr lang="en-US" dirty="0"/>
          </a:p>
        </p:txBody>
      </p:sp>
      <p:sp>
        <p:nvSpPr>
          <p:cNvPr id="4" name="Date Placeholder 3"/>
          <p:cNvSpPr>
            <a:spLocks noGrp="1"/>
          </p:cNvSpPr>
          <p:nvPr>
            <p:ph type="dt" sz="half" idx="10"/>
          </p:nvPr>
        </p:nvSpPr>
        <p:spPr/>
        <p:txBody>
          <a:bodyPr/>
          <a:lstStyle/>
          <a:p>
            <a:r>
              <a:rPr lang="en-US" smtClean="0"/>
              <a:t>7-feb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963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800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lnSpc>
                <a:spcPct val="125000"/>
              </a:lnSpc>
              <a:defRPr sz="3200"/>
            </a:lvl1pPr>
            <a:lvl2pPr>
              <a:lnSpc>
                <a:spcPct val="125000"/>
              </a:lnSpc>
              <a:defRPr sz="2800"/>
            </a:lvl2pPr>
            <a:lvl3pPr>
              <a:lnSpc>
                <a:spcPct val="125000"/>
              </a:lnSpc>
              <a:defRPr sz="2400"/>
            </a:lvl3pPr>
            <a:lvl4pPr>
              <a:lnSpc>
                <a:spcPct val="125000"/>
              </a:lnSpc>
              <a:defRPr sz="2000"/>
            </a:lvl4pPr>
            <a:lvl5pPr>
              <a:lnSpc>
                <a:spcPct val="125000"/>
              </a:lnSpc>
              <a:defRPr sz="2000"/>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fable project 2</a:t>
            </a:r>
            <a:endParaRPr lang="en-US" dirty="0"/>
          </a:p>
        </p:txBody>
      </p:sp>
      <p:sp>
        <p:nvSpPr>
          <p:cNvPr id="4" name="Date Placeholder 3"/>
          <p:cNvSpPr>
            <a:spLocks noGrp="1"/>
          </p:cNvSpPr>
          <p:nvPr>
            <p:ph type="dt" sz="half" idx="10"/>
          </p:nvPr>
        </p:nvSpPr>
        <p:spPr/>
        <p:txBody>
          <a:bodyPr/>
          <a:lstStyle/>
          <a:p>
            <a:r>
              <a:rPr lang="en-US" smtClean="0"/>
              <a:t>7-feb 2023</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4549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50986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5" name="Date Placeholder 4"/>
          <p:cNvSpPr>
            <a:spLocks noGrp="1"/>
          </p:cNvSpPr>
          <p:nvPr>
            <p:ph type="dt" sz="half" idx="10"/>
          </p:nvPr>
        </p:nvSpPr>
        <p:spPr/>
        <p:txBody>
          <a:bodyPr/>
          <a:lstStyle/>
          <a:p>
            <a:r>
              <a:rPr lang="en-US" smtClean="0"/>
              <a:t>7-feb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9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fable project 2</a:t>
            </a:r>
            <a:endParaRPr lang="en-US" dirty="0"/>
          </a:p>
        </p:txBody>
      </p:sp>
      <p:sp>
        <p:nvSpPr>
          <p:cNvPr id="7" name="Date Placeholder 6"/>
          <p:cNvSpPr>
            <a:spLocks noGrp="1"/>
          </p:cNvSpPr>
          <p:nvPr>
            <p:ph type="dt" sz="half" idx="10"/>
          </p:nvPr>
        </p:nvSpPr>
        <p:spPr/>
        <p:txBody>
          <a:bodyPr/>
          <a:lstStyle/>
          <a:p>
            <a:r>
              <a:rPr lang="en-US" smtClean="0"/>
              <a:t>7-feb 2023</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cxnSp>
        <p:nvCxnSpPr>
          <p:cNvPr id="11" name="Straight Connector 10"/>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40880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1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5" name="Date Placeholder 4"/>
          <p:cNvSpPr>
            <a:spLocks noGrp="1"/>
          </p:cNvSpPr>
          <p:nvPr>
            <p:ph type="dt" sz="half" idx="10"/>
          </p:nvPr>
        </p:nvSpPr>
        <p:spPr/>
        <p:txBody>
          <a:bodyPr/>
          <a:lstStyle/>
          <a:p>
            <a:r>
              <a:rPr lang="en-US" smtClean="0"/>
              <a:t>7-feb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596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5" name="Date Placeholder 4"/>
          <p:cNvSpPr>
            <a:spLocks noGrp="1"/>
          </p:cNvSpPr>
          <p:nvPr>
            <p:ph type="dt" sz="half" idx="10"/>
          </p:nvPr>
        </p:nvSpPr>
        <p:spPr/>
        <p:txBody>
          <a:bodyPr/>
          <a:lstStyle/>
          <a:p>
            <a:r>
              <a:rPr lang="en-US" smtClean="0"/>
              <a:t>7-feb 2023</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9917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fable project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7-feb 2023</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49313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14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50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50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50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5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5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160" userDrawn="1">
          <p15:clr>
            <a:srgbClr val="F26B43"/>
          </p15:clr>
        </p15:guide>
        <p15:guide id="6"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ingweb.binghamton.edu/~ascholtz/ams381a/progumnasmat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bingweb.binghamton.edu/~ascholtz/ams381a/rubric.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slide" Target="slide12.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39371" y="522239"/>
            <a:ext cx="7507224" cy="1362456"/>
            <a:chOff x="4158826" y="551422"/>
            <a:chExt cx="7507224" cy="1362456"/>
          </a:xfrm>
        </p:grpSpPr>
        <p:sp>
          <p:nvSpPr>
            <p:cNvPr id="2" name="Rectangle 1"/>
            <p:cNvSpPr/>
            <p:nvPr/>
          </p:nvSpPr>
          <p:spPr>
            <a:xfrm>
              <a:off x="4158826" y="551422"/>
              <a:ext cx="7507224" cy="1362456"/>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3" name="Title 1"/>
            <p:cNvSpPr txBox="1">
              <a:spLocks/>
            </p:cNvSpPr>
            <p:nvPr/>
          </p:nvSpPr>
          <p:spPr>
            <a:xfrm>
              <a:off x="4295903" y="687886"/>
              <a:ext cx="7233070" cy="1089529"/>
            </a:xfrm>
            <a:prstGeom prst="rect">
              <a:avLst/>
            </a:prstGeom>
            <a:solidFill>
              <a:srgbClr val="00B0F0">
                <a:alpha val="81000"/>
              </a:srgbClr>
            </a:solidFill>
          </p:spPr>
          <p:txBody>
            <a:bodyPr wrap="none" anchor="ctr"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3600" spc="500" dirty="0" smtClean="0">
                  <a:solidFill>
                    <a:schemeClr val="bg1"/>
                  </a:solidFill>
                </a:rPr>
                <a:t>Race for Glory:</a:t>
              </a:r>
              <a:br>
                <a:rPr lang="en-US" sz="3600" spc="500" dirty="0" smtClean="0">
                  <a:solidFill>
                    <a:schemeClr val="bg1"/>
                  </a:solidFill>
                </a:rPr>
              </a:br>
              <a:r>
                <a:rPr lang="en-US" sz="3600" b="1" spc="500" dirty="0" smtClean="0">
                  <a:solidFill>
                    <a:schemeClr val="bg1"/>
                  </a:solidFill>
                </a:rPr>
                <a:t>Fable Project, Continued</a:t>
              </a:r>
              <a:endParaRPr lang="en-US" sz="3600" spc="500" dirty="0">
                <a:solidFill>
                  <a:schemeClr val="bg1"/>
                </a:solidFill>
              </a:endParaRPr>
            </a:p>
          </p:txBody>
        </p:sp>
      </p:grpSp>
    </p:spTree>
    <p:extLst>
      <p:ext uri="{BB962C8B-B14F-4D97-AF65-F5344CB8AC3E}">
        <p14:creationId xmlns:p14="http://schemas.microsoft.com/office/powerpoint/2010/main" val="53174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Fable Project 2</a:t>
            </a:r>
          </a:p>
        </p:txBody>
      </p:sp>
      <p:sp>
        <p:nvSpPr>
          <p:cNvPr id="3" name="Text Placeholder 2"/>
          <p:cNvSpPr>
            <a:spLocks noGrp="1"/>
          </p:cNvSpPr>
          <p:nvPr>
            <p:ph type="body" idx="1"/>
          </p:nvPr>
        </p:nvSpPr>
        <p:spPr/>
        <p:txBody>
          <a:bodyPr/>
          <a:lstStyle/>
          <a:p>
            <a:r>
              <a:rPr lang="en-US" dirty="0" smtClean="0"/>
              <a:t>Distill, Expand, Reverse</a:t>
            </a:r>
            <a:endParaRPr lang="en-US" dirty="0"/>
          </a:p>
        </p:txBody>
      </p:sp>
    </p:spTree>
    <p:extLst>
      <p:ext uri="{BB962C8B-B14F-4D97-AF65-F5344CB8AC3E}">
        <p14:creationId xmlns:p14="http://schemas.microsoft.com/office/powerpoint/2010/main" val="5519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Review...</a:t>
            </a:r>
            <a:endParaRPr lang="en-US" dirty="0"/>
          </a:p>
        </p:txBody>
      </p:sp>
      <p:sp>
        <p:nvSpPr>
          <p:cNvPr id="3" name="Content Placeholder 2"/>
          <p:cNvSpPr>
            <a:spLocks noGrp="1"/>
          </p:cNvSpPr>
          <p:nvPr>
            <p:ph idx="1"/>
          </p:nvPr>
        </p:nvSpPr>
        <p:spPr>
          <a:xfrm>
            <a:off x="1217614" y="1828800"/>
            <a:ext cx="5954749" cy="4343400"/>
          </a:xfrm>
        </p:spPr>
        <p:txBody>
          <a:bodyPr/>
          <a:lstStyle/>
          <a:p>
            <a:r>
              <a:rPr lang="en-US" i="1" dirty="0" smtClean="0">
                <a:hlinkClick r:id="rId3"/>
              </a:rPr>
              <a:t>Progumnasmata</a:t>
            </a:r>
            <a:r>
              <a:rPr lang="en-US" dirty="0" smtClean="0">
                <a:hlinkClick r:id="rId3"/>
              </a:rPr>
              <a:t> page</a:t>
            </a:r>
            <a:endParaRPr lang="en-US" dirty="0" smtClean="0"/>
          </a:p>
          <a:p>
            <a:r>
              <a:rPr lang="en-US" dirty="0" smtClean="0">
                <a:hlinkClick r:id="rId4"/>
              </a:rPr>
              <a:t>Oral </a:t>
            </a:r>
            <a:r>
              <a:rPr lang="en-US" dirty="0">
                <a:hlinkClick r:id="rId4"/>
              </a:rPr>
              <a:t>Presentations Assessment Rubric (PDF)</a:t>
            </a:r>
            <a:endParaRPr lang="en-US" dirty="0"/>
          </a:p>
        </p:txBody>
      </p:sp>
      <p:pic>
        <p:nvPicPr>
          <p:cNvPr id="4" name="Picture 3" descr="La Expresión Corporal a la hora de comunica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363" y="2005012"/>
            <a:ext cx="3798851" cy="3786188"/>
          </a:xfrm>
          <a:prstGeom prst="rect">
            <a:avLst/>
          </a:prstGeom>
        </p:spPr>
      </p:pic>
      <p:sp>
        <p:nvSpPr>
          <p:cNvPr id="5" name="Date Placeholder 4"/>
          <p:cNvSpPr>
            <a:spLocks noGrp="1"/>
          </p:cNvSpPr>
          <p:nvPr>
            <p:ph type="dt" sz="half" idx="10"/>
          </p:nvPr>
        </p:nvSpPr>
        <p:spPr/>
        <p:txBody>
          <a:bodyPr/>
          <a:lstStyle/>
          <a:p>
            <a:r>
              <a:rPr lang="en-US" smtClean="0"/>
              <a:t>7-feb 2023</a:t>
            </a:r>
            <a:endParaRPr lang="en-US"/>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11</a:t>
            </a:fld>
            <a:endParaRPr lang="en-US"/>
          </a:p>
        </p:txBody>
      </p:sp>
    </p:spTree>
    <p:extLst>
      <p:ext uri="{BB962C8B-B14F-4D97-AF65-F5344CB8AC3E}">
        <p14:creationId xmlns:p14="http://schemas.microsoft.com/office/powerpoint/2010/main" val="35190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a:t>
            </a:r>
          </a:p>
        </p:txBody>
      </p:sp>
      <p:sp>
        <p:nvSpPr>
          <p:cNvPr id="3" name="Content Placeholder 2"/>
          <p:cNvSpPr>
            <a:spLocks noGrp="1"/>
          </p:cNvSpPr>
          <p:nvPr>
            <p:ph sz="half" idx="1"/>
          </p:nvPr>
        </p:nvSpPr>
        <p:spPr/>
        <p:txBody>
          <a:bodyPr>
            <a:normAutofit fontScale="92500"/>
          </a:bodyPr>
          <a:lstStyle/>
          <a:p>
            <a:r>
              <a:rPr lang="en-US" dirty="0" smtClean="0"/>
              <a:t>Distillation </a:t>
            </a:r>
            <a:r>
              <a:rPr lang="en-US" dirty="0"/>
              <a:t>= </a:t>
            </a:r>
            <a:r>
              <a:rPr lang="en-US" i="1" dirty="0"/>
              <a:t>psilos logos</a:t>
            </a:r>
            <a:r>
              <a:rPr lang="en-US" dirty="0"/>
              <a:t> (done</a:t>
            </a:r>
            <a:r>
              <a:rPr lang="en-US" dirty="0" smtClean="0"/>
              <a:t>!)</a:t>
            </a:r>
          </a:p>
          <a:p>
            <a:pPr marL="274320" lvl="1" indent="0">
              <a:buNone/>
            </a:pPr>
            <a:r>
              <a:rPr lang="en-US" dirty="0"/>
              <a:t>“There was a frog, always on her phone, who was rude to everyone. But when she needed someone, no one was there for her. She died. Moral: Nothing is so important on your phone that you can be rude to others"</a:t>
            </a:r>
          </a:p>
        </p:txBody>
      </p:sp>
      <p:sp>
        <p:nvSpPr>
          <p:cNvPr id="4" name="Content Placeholder 3"/>
          <p:cNvSpPr>
            <a:spLocks noGrp="1"/>
          </p:cNvSpPr>
          <p:nvPr>
            <p:ph sz="half" idx="2"/>
          </p:nvPr>
        </p:nvSpPr>
        <p:spPr/>
        <p:txBody>
          <a:bodyPr>
            <a:normAutofit fontScale="92500"/>
          </a:bodyPr>
          <a:lstStyle/>
          <a:p>
            <a:r>
              <a:rPr lang="en-US" dirty="0" smtClean="0"/>
              <a:t>Expansion </a:t>
            </a:r>
            <a:r>
              <a:rPr lang="en-US" dirty="0"/>
              <a:t>= </a:t>
            </a:r>
            <a:r>
              <a:rPr lang="en-US" i="1" dirty="0"/>
              <a:t>exergasia</a:t>
            </a:r>
            <a:r>
              <a:rPr lang="en-US" dirty="0"/>
              <a:t>, </a:t>
            </a:r>
            <a:r>
              <a:rPr lang="en-US" i="1" dirty="0" err="1" smtClean="0"/>
              <a:t>auxēsis</a:t>
            </a:r>
            <a:endParaRPr lang="en-US" i="1" dirty="0" smtClean="0"/>
          </a:p>
          <a:p>
            <a:pPr lvl="1"/>
            <a:r>
              <a:rPr lang="en-US" dirty="0"/>
              <a:t>Dialogue</a:t>
            </a:r>
          </a:p>
          <a:p>
            <a:pPr lvl="1"/>
            <a:r>
              <a:rPr lang="en-US" i="1" dirty="0"/>
              <a:t>Ēthopoiia</a:t>
            </a:r>
            <a:r>
              <a:rPr lang="en-US" dirty="0"/>
              <a:t> (characterization)</a:t>
            </a:r>
          </a:p>
          <a:p>
            <a:pPr lvl="1"/>
            <a:r>
              <a:rPr lang="en-US" dirty="0" smtClean="0"/>
              <a:t>Rhetorical logic</a:t>
            </a:r>
          </a:p>
          <a:p>
            <a:pPr lvl="2"/>
            <a:r>
              <a:rPr lang="en-US" dirty="0" smtClean="0">
                <a:hlinkClick r:id="rId3" action="ppaction://hlinksldjump"/>
              </a:rPr>
              <a:t>Enthymeme</a:t>
            </a:r>
            <a:r>
              <a:rPr lang="en-US" dirty="0"/>
              <a:t>, </a:t>
            </a:r>
            <a:r>
              <a:rPr lang="en-US" dirty="0" err="1">
                <a:hlinkClick r:id="rId4" action="ppaction://hlinksldjump"/>
              </a:rPr>
              <a:t>epichireme</a:t>
            </a:r>
            <a:r>
              <a:rPr lang="en-US" dirty="0"/>
              <a:t>, </a:t>
            </a:r>
            <a:r>
              <a:rPr lang="en-US" dirty="0">
                <a:hlinkClick r:id="rId5" action="ppaction://hlinksldjump"/>
              </a:rPr>
              <a:t>analogy</a:t>
            </a:r>
            <a:r>
              <a:rPr lang="en-US" dirty="0"/>
              <a:t>, </a:t>
            </a:r>
            <a:r>
              <a:rPr lang="en-US" i="1" dirty="0">
                <a:hlinkClick r:id="rId6" action="ppaction://hlinksldjump"/>
              </a:rPr>
              <a:t>a fortiori</a:t>
            </a:r>
            <a:r>
              <a:rPr lang="en-US" dirty="0">
                <a:hlinkClick r:id="rId6" action="ppaction://hlinksldjump"/>
              </a:rPr>
              <a:t> </a:t>
            </a:r>
            <a:r>
              <a:rPr lang="en-US" dirty="0" smtClean="0">
                <a:hlinkClick r:id="rId6" action="ppaction://hlinksldjump"/>
              </a:rPr>
              <a:t>reasoning</a:t>
            </a:r>
            <a:endParaRPr lang="en-US" dirty="0" smtClean="0"/>
          </a:p>
          <a:p>
            <a:r>
              <a:rPr lang="en-US" dirty="0" smtClean="0"/>
              <a:t>Contradiction = </a:t>
            </a:r>
            <a:r>
              <a:rPr lang="en-US" i="1" dirty="0" err="1" smtClean="0"/>
              <a:t>antirrhēsis</a:t>
            </a:r>
            <a:endParaRPr lang="en-US" dirty="0" smtClean="0"/>
          </a:p>
          <a:p>
            <a:pPr lvl="1"/>
            <a:endParaRPr lang="en-US" i="1" dirty="0" smtClean="0"/>
          </a:p>
          <a:p>
            <a:pPr lvl="1"/>
            <a:endParaRPr lang="en-US" dirty="0"/>
          </a:p>
        </p:txBody>
      </p:sp>
      <p:sp>
        <p:nvSpPr>
          <p:cNvPr id="5" name="Date Placeholder 4"/>
          <p:cNvSpPr>
            <a:spLocks noGrp="1"/>
          </p:cNvSpPr>
          <p:nvPr>
            <p:ph type="dt" sz="half" idx="10"/>
          </p:nvPr>
        </p:nvSpPr>
        <p:spPr/>
        <p:txBody>
          <a:bodyPr/>
          <a:lstStyle/>
          <a:p>
            <a:r>
              <a:rPr lang="en-US" smtClean="0"/>
              <a:t>7-feb 2023</a:t>
            </a:r>
            <a:endParaRPr lang="en-US"/>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12</a:t>
            </a:fld>
            <a:endParaRPr lang="en-US"/>
          </a:p>
        </p:txBody>
      </p:sp>
    </p:spTree>
    <p:extLst>
      <p:ext uri="{BB962C8B-B14F-4D97-AF65-F5344CB8AC3E}">
        <p14:creationId xmlns:p14="http://schemas.microsoft.com/office/powerpoint/2010/main" val="39565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Enthymeme (Rhetorical Syllogism)</a:t>
            </a:r>
            <a:endParaRPr lang="en-US" dirty="0"/>
          </a:p>
        </p:txBody>
      </p:sp>
      <p:sp>
        <p:nvSpPr>
          <p:cNvPr id="3" name="TextBox 2"/>
          <p:cNvSpPr txBox="1"/>
          <p:nvPr/>
        </p:nvSpPr>
        <p:spPr>
          <a:xfrm>
            <a:off x="1217614" y="2529288"/>
            <a:ext cx="6836494"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All Romans are freedom-loving</a:t>
            </a:r>
            <a:endParaRPr lang="en-US" dirty="0"/>
          </a:p>
        </p:txBody>
      </p:sp>
      <p:sp>
        <p:nvSpPr>
          <p:cNvPr id="4" name="TextBox 3"/>
          <p:cNvSpPr txBox="1"/>
          <p:nvPr/>
        </p:nvSpPr>
        <p:spPr>
          <a:xfrm>
            <a:off x="1217614" y="4001539"/>
            <a:ext cx="6836494"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Marcus is a Roman</a:t>
            </a:r>
            <a:endParaRPr lang="en-US" dirty="0"/>
          </a:p>
        </p:txBody>
      </p:sp>
      <p:grpSp>
        <p:nvGrpSpPr>
          <p:cNvPr id="5" name="Group 4"/>
          <p:cNvGrpSpPr/>
          <p:nvPr/>
        </p:nvGrpSpPr>
        <p:grpSpPr>
          <a:xfrm>
            <a:off x="8303491" y="2814575"/>
            <a:ext cx="3094119" cy="1566006"/>
            <a:chOff x="8303491" y="2223448"/>
            <a:chExt cx="3094119" cy="1566006"/>
          </a:xfrm>
        </p:grpSpPr>
        <p:grpSp>
          <p:nvGrpSpPr>
            <p:cNvPr id="6" name="Group 5"/>
            <p:cNvGrpSpPr/>
            <p:nvPr/>
          </p:nvGrpSpPr>
          <p:grpSpPr>
            <a:xfrm>
              <a:off x="8303491" y="2431051"/>
              <a:ext cx="526473" cy="1134190"/>
              <a:chOff x="8460509" y="2549236"/>
              <a:chExt cx="1625600" cy="1134190"/>
            </a:xfrm>
          </p:grpSpPr>
          <p:cxnSp>
            <p:nvCxnSpPr>
              <p:cNvPr id="8" name="Straight Connector 7"/>
              <p:cNvCxnSpPr/>
              <p:nvPr/>
            </p:nvCxnSpPr>
            <p:spPr>
              <a:xfrm>
                <a:off x="8460509" y="2549236"/>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460509" y="3101535"/>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079347" y="2223448"/>
              <a:ext cx="2318263" cy="1566006"/>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Marcus is freedom-loving</a:t>
              </a:r>
              <a:endParaRPr lang="en-US" dirty="0"/>
            </a:p>
          </p:txBody>
        </p:sp>
      </p:grpSp>
      <p:sp>
        <p:nvSpPr>
          <p:cNvPr id="10" name="Rectangle 9"/>
          <p:cNvSpPr/>
          <p:nvPr/>
        </p:nvSpPr>
        <p:spPr>
          <a:xfrm>
            <a:off x="1089891" y="2392218"/>
            <a:ext cx="7139709" cy="812800"/>
          </a:xfrm>
          <a:prstGeom prst="rect">
            <a:avLst/>
          </a:prstGeom>
          <a:solidFill>
            <a:schemeClr val="bg1">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Curved Left Arrow 10">
            <a:hlinkClick r:id="rId3" action="ppaction://hlinksldjump"/>
          </p:cNvPr>
          <p:cNvSpPr/>
          <p:nvPr/>
        </p:nvSpPr>
        <p:spPr>
          <a:xfrm>
            <a:off x="11166764" y="5874327"/>
            <a:ext cx="480291" cy="711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42717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Epichireme</a:t>
            </a:r>
            <a:r>
              <a:rPr lang="en-US" dirty="0" smtClean="0"/>
              <a:t> (complex syllogism)</a:t>
            </a:r>
            <a:endParaRPr lang="en-US" dirty="0"/>
          </a:p>
        </p:txBody>
      </p:sp>
      <p:sp>
        <p:nvSpPr>
          <p:cNvPr id="6" name="TextBox 5"/>
          <p:cNvSpPr txBox="1"/>
          <p:nvPr/>
        </p:nvSpPr>
        <p:spPr>
          <a:xfrm>
            <a:off x="1217615" y="4701312"/>
            <a:ext cx="4028667" cy="583558"/>
          </a:xfrm>
          <a:prstGeom prst="rect">
            <a:avLst/>
          </a:prstGeom>
          <a:noFill/>
          <a:ln>
            <a:solidFill>
              <a:schemeClr val="tx2"/>
            </a:solidFill>
          </a:ln>
        </p:spPr>
        <p:txBody>
          <a:bodyPr wrap="none" rtlCol="0">
            <a:spAutoFit/>
          </a:bodyPr>
          <a:lstStyle/>
          <a:p>
            <a:pPr>
              <a:lnSpc>
                <a:spcPct val="114000"/>
              </a:lnSpc>
            </a:pPr>
            <a:r>
              <a:rPr lang="en-US" sz="2800" kern="800" spc="100" dirty="0" smtClean="0"/>
              <a:t>reward tyrant slayers</a:t>
            </a:r>
            <a:endParaRPr lang="en-US" sz="2800" kern="800" spc="100" dirty="0"/>
          </a:p>
        </p:txBody>
      </p:sp>
      <p:sp>
        <p:nvSpPr>
          <p:cNvPr id="7" name="TextBox 6"/>
          <p:cNvSpPr txBox="1"/>
          <p:nvPr/>
        </p:nvSpPr>
        <p:spPr>
          <a:xfrm>
            <a:off x="1217614" y="5495639"/>
            <a:ext cx="3110147" cy="583558"/>
          </a:xfrm>
          <a:prstGeom prst="rect">
            <a:avLst/>
          </a:prstGeom>
          <a:noFill/>
          <a:ln>
            <a:solidFill>
              <a:schemeClr val="tx2"/>
            </a:solidFill>
          </a:ln>
        </p:spPr>
        <p:txBody>
          <a:bodyPr wrap="none" rtlCol="0">
            <a:spAutoFit/>
          </a:bodyPr>
          <a:lstStyle>
            <a:defPPr>
              <a:defRPr lang="en-US"/>
            </a:defPPr>
            <a:lvl1pPr>
              <a:lnSpc>
                <a:spcPct val="114000"/>
              </a:lnSpc>
              <a:defRPr sz="2800" kern="800" spc="100"/>
            </a:lvl1pPr>
          </a:lstStyle>
          <a:p>
            <a:r>
              <a:rPr lang="en-US" dirty="0"/>
              <a:t>I slew </a:t>
            </a:r>
            <a:r>
              <a:rPr lang="en-US" dirty="0" smtClean="0"/>
              <a:t>the </a:t>
            </a:r>
            <a:r>
              <a:rPr lang="en-US" dirty="0"/>
              <a:t>tyrant</a:t>
            </a:r>
          </a:p>
        </p:txBody>
      </p:sp>
      <p:sp>
        <p:nvSpPr>
          <p:cNvPr id="22" name="TextBox 21"/>
          <p:cNvSpPr txBox="1"/>
          <p:nvPr/>
        </p:nvSpPr>
        <p:spPr>
          <a:xfrm>
            <a:off x="1217614" y="1938161"/>
            <a:ext cx="6836494"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The tyrant </a:t>
            </a:r>
            <a:r>
              <a:rPr lang="en-US" dirty="0" smtClean="0"/>
              <a:t>would not have committed suicide had his son lived</a:t>
            </a:r>
            <a:endParaRPr lang="en-US" dirty="0"/>
          </a:p>
        </p:txBody>
      </p:sp>
      <p:sp>
        <p:nvSpPr>
          <p:cNvPr id="24" name="TextBox 23"/>
          <p:cNvSpPr txBox="1"/>
          <p:nvPr/>
        </p:nvSpPr>
        <p:spPr>
          <a:xfrm>
            <a:off x="1217614" y="3410412"/>
            <a:ext cx="6836494"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I slew the son</a:t>
            </a:r>
          </a:p>
        </p:txBody>
      </p:sp>
      <p:grpSp>
        <p:nvGrpSpPr>
          <p:cNvPr id="54" name="Group 53"/>
          <p:cNvGrpSpPr/>
          <p:nvPr/>
        </p:nvGrpSpPr>
        <p:grpSpPr>
          <a:xfrm>
            <a:off x="8303491" y="2431051"/>
            <a:ext cx="3094119" cy="1163782"/>
            <a:chOff x="8303491" y="2431051"/>
            <a:chExt cx="3094119" cy="1163782"/>
          </a:xfrm>
        </p:grpSpPr>
        <p:grpSp>
          <p:nvGrpSpPr>
            <p:cNvPr id="34" name="Group 33"/>
            <p:cNvGrpSpPr/>
            <p:nvPr/>
          </p:nvGrpSpPr>
          <p:grpSpPr>
            <a:xfrm>
              <a:off x="8303491" y="2431051"/>
              <a:ext cx="526473" cy="1163782"/>
              <a:chOff x="8460509" y="2549236"/>
              <a:chExt cx="1625600" cy="1163782"/>
            </a:xfrm>
          </p:grpSpPr>
          <p:cxnSp>
            <p:nvCxnSpPr>
              <p:cNvPr id="32" name="Straight Connector 31"/>
              <p:cNvCxnSpPr/>
              <p:nvPr/>
            </p:nvCxnSpPr>
            <p:spPr>
              <a:xfrm>
                <a:off x="8460509" y="2549236"/>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0509" y="3131127"/>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9079347" y="2491292"/>
              <a:ext cx="2318263"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I slew the tyrant</a:t>
              </a:r>
              <a:endParaRPr lang="en-US" dirty="0"/>
            </a:p>
          </p:txBody>
        </p:sp>
      </p:grpSp>
      <p:grpSp>
        <p:nvGrpSpPr>
          <p:cNvPr id="55" name="Group 54"/>
          <p:cNvGrpSpPr/>
          <p:nvPr/>
        </p:nvGrpSpPr>
        <p:grpSpPr>
          <a:xfrm>
            <a:off x="5495637" y="5008455"/>
            <a:ext cx="5974345" cy="838163"/>
            <a:chOff x="5495637" y="5008455"/>
            <a:chExt cx="5974345" cy="838163"/>
          </a:xfrm>
        </p:grpSpPr>
        <p:sp>
          <p:nvSpPr>
            <p:cNvPr id="8" name="TextBox 7"/>
            <p:cNvSpPr txBox="1"/>
            <p:nvPr/>
          </p:nvSpPr>
          <p:spPr>
            <a:xfrm>
              <a:off x="9151719" y="5163127"/>
              <a:ext cx="2318263"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Reward me</a:t>
              </a:r>
            </a:p>
          </p:txBody>
        </p:sp>
        <p:grpSp>
          <p:nvGrpSpPr>
            <p:cNvPr id="39" name="Group 38"/>
            <p:cNvGrpSpPr/>
            <p:nvPr/>
          </p:nvGrpSpPr>
          <p:grpSpPr>
            <a:xfrm>
              <a:off x="5495637" y="5008455"/>
              <a:ext cx="3398982" cy="838163"/>
              <a:chOff x="8460509" y="2549236"/>
              <a:chExt cx="1625600" cy="1163782"/>
            </a:xfrm>
          </p:grpSpPr>
          <p:cxnSp>
            <p:nvCxnSpPr>
              <p:cNvPr id="40" name="Straight Connector 39"/>
              <p:cNvCxnSpPr/>
              <p:nvPr/>
            </p:nvCxnSpPr>
            <p:spPr>
              <a:xfrm>
                <a:off x="8460509" y="2549236"/>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460509" y="3131127"/>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p14="http://schemas.microsoft.com/office/powerpoint/2010/main">
        <mc:Choice Requires="p14">
          <p:contentPart p14:bwMode="auto" r:id="rId3">
            <p14:nvContentPartPr>
              <p14:cNvPr id="53" name="Ink 52"/>
              <p14:cNvContentPartPr/>
              <p14:nvPr/>
            </p14:nvContentPartPr>
            <p14:xfrm>
              <a:off x="425887" y="2972798"/>
              <a:ext cx="11619720" cy="2841120"/>
            </p14:xfrm>
          </p:contentPart>
        </mc:Choice>
        <mc:Fallback xmlns="">
          <p:pic>
            <p:nvPicPr>
              <p:cNvPr id="53" name="Ink 52"/>
              <p:cNvPicPr/>
              <p:nvPr/>
            </p:nvPicPr>
            <p:blipFill>
              <a:blip r:embed="rId4"/>
              <a:stretch>
                <a:fillRect/>
              </a:stretch>
            </p:blipFill>
            <p:spPr>
              <a:xfrm>
                <a:off x="423367" y="2970638"/>
                <a:ext cx="11624400" cy="2846160"/>
              </a:xfrm>
              <a:prstGeom prst="rect">
                <a:avLst/>
              </a:prstGeom>
            </p:spPr>
          </p:pic>
        </mc:Fallback>
      </mc:AlternateContent>
      <p:sp>
        <p:nvSpPr>
          <p:cNvPr id="3" name="Oval 2"/>
          <p:cNvSpPr/>
          <p:nvPr/>
        </p:nvSpPr>
        <p:spPr>
          <a:xfrm>
            <a:off x="8986802" y="5008455"/>
            <a:ext cx="2648096" cy="839076"/>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9" name="Curved Left Arrow 18">
            <a:hlinkClick r:id="rId5" action="ppaction://hlinksldjump"/>
          </p:cNvPr>
          <p:cNvSpPr/>
          <p:nvPr/>
        </p:nvSpPr>
        <p:spPr>
          <a:xfrm>
            <a:off x="11166764" y="5874327"/>
            <a:ext cx="480291" cy="711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22064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a:t>
            </a:r>
            <a:endParaRPr lang="en-US" dirty="0"/>
          </a:p>
        </p:txBody>
      </p:sp>
      <p:sp>
        <p:nvSpPr>
          <p:cNvPr id="3" name="TextBox 2"/>
          <p:cNvSpPr txBox="1"/>
          <p:nvPr/>
        </p:nvSpPr>
        <p:spPr>
          <a:xfrm>
            <a:off x="1217614" y="2327564"/>
            <a:ext cx="9753599" cy="604396"/>
          </a:xfrm>
          <a:prstGeom prst="rect">
            <a:avLst/>
          </a:prstGeom>
          <a:noFill/>
        </p:spPr>
        <p:txBody>
          <a:bodyPr wrap="square" rtlCol="0">
            <a:spAutoFit/>
          </a:bodyPr>
          <a:lstStyle/>
          <a:p>
            <a:pPr algn="ctr">
              <a:lnSpc>
                <a:spcPct val="114000"/>
              </a:lnSpc>
            </a:pPr>
            <a:r>
              <a:rPr lang="en-US" sz="3200" dirty="0"/>
              <a:t>wing designers : wings : : film directors : films</a:t>
            </a:r>
            <a:endParaRPr lang="en-US" sz="3200" kern="800" spc="100" dirty="0"/>
          </a:p>
        </p:txBody>
      </p:sp>
      <p:sp>
        <p:nvSpPr>
          <p:cNvPr id="4" name="Curved Left Arrow 3">
            <a:hlinkClick r:id="rId3" action="ppaction://hlinksldjump"/>
          </p:cNvPr>
          <p:cNvSpPr/>
          <p:nvPr/>
        </p:nvSpPr>
        <p:spPr>
          <a:xfrm>
            <a:off x="11166764" y="5874327"/>
            <a:ext cx="480291" cy="711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30729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fortiori</a:t>
            </a:r>
            <a:r>
              <a:rPr lang="en-US" dirty="0" smtClean="0"/>
              <a:t> reasoning</a:t>
            </a:r>
            <a:endParaRPr lang="en-US" dirty="0"/>
          </a:p>
        </p:txBody>
      </p:sp>
      <p:sp>
        <p:nvSpPr>
          <p:cNvPr id="3" name="TextBox 2"/>
          <p:cNvSpPr txBox="1"/>
          <p:nvPr/>
        </p:nvSpPr>
        <p:spPr>
          <a:xfrm>
            <a:off x="1217614" y="2816188"/>
            <a:ext cx="5940134"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You reward those who slay </a:t>
            </a:r>
            <a:r>
              <a:rPr lang="en-US" i="1" dirty="0" smtClean="0"/>
              <a:t>one</a:t>
            </a:r>
            <a:r>
              <a:rPr lang="en-US" dirty="0" smtClean="0"/>
              <a:t> tyrant </a:t>
            </a:r>
            <a:endParaRPr lang="en-US" dirty="0"/>
          </a:p>
        </p:txBody>
      </p:sp>
      <p:sp>
        <p:nvSpPr>
          <p:cNvPr id="4" name="TextBox 3"/>
          <p:cNvSpPr txBox="1"/>
          <p:nvPr/>
        </p:nvSpPr>
        <p:spPr>
          <a:xfrm>
            <a:off x="1217614" y="4729168"/>
            <a:ext cx="2111475" cy="540404"/>
          </a:xfrm>
          <a:prstGeom prst="rect">
            <a:avLst/>
          </a:prstGeom>
          <a:noFill/>
          <a:ln>
            <a:solidFill>
              <a:schemeClr val="tx2"/>
            </a:solidFill>
          </a:ln>
        </p:spPr>
        <p:txBody>
          <a:bodyPr wrap="none" rtlCol="0">
            <a:spAutoFit/>
          </a:bodyPr>
          <a:lstStyle>
            <a:defPPr>
              <a:defRPr lang="en-US"/>
            </a:defPPr>
            <a:lvl1pPr>
              <a:lnSpc>
                <a:spcPct val="114000"/>
              </a:lnSpc>
              <a:defRPr sz="2800" kern="800" spc="100"/>
            </a:lvl1pPr>
          </a:lstStyle>
          <a:p>
            <a:r>
              <a:rPr lang="en-US" dirty="0" smtClean="0"/>
              <a:t>I slew </a:t>
            </a:r>
            <a:r>
              <a:rPr lang="en-US" i="1" dirty="0" smtClean="0"/>
              <a:t>two!</a:t>
            </a:r>
            <a:endParaRPr lang="en-US" i="1" dirty="0"/>
          </a:p>
        </p:txBody>
      </p:sp>
      <p:grpSp>
        <p:nvGrpSpPr>
          <p:cNvPr id="18" name="Group 17"/>
          <p:cNvGrpSpPr/>
          <p:nvPr/>
        </p:nvGrpSpPr>
        <p:grpSpPr>
          <a:xfrm>
            <a:off x="7355971" y="2942140"/>
            <a:ext cx="3615243" cy="2057230"/>
            <a:chOff x="7355971" y="2942140"/>
            <a:chExt cx="3615243" cy="2057230"/>
          </a:xfrm>
        </p:grpSpPr>
        <p:sp>
          <p:nvSpPr>
            <p:cNvPr id="5" name="TextBox 4"/>
            <p:cNvSpPr txBox="1"/>
            <p:nvPr/>
          </p:nvSpPr>
          <p:spPr>
            <a:xfrm>
              <a:off x="8652009" y="2942140"/>
              <a:ext cx="2319205" cy="2057230"/>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And you’re not going to reward me?!</a:t>
              </a:r>
              <a:endParaRPr lang="en-US" dirty="0"/>
            </a:p>
          </p:txBody>
        </p:sp>
        <p:grpSp>
          <p:nvGrpSpPr>
            <p:cNvPr id="17" name="Group 16"/>
            <p:cNvGrpSpPr/>
            <p:nvPr/>
          </p:nvGrpSpPr>
          <p:grpSpPr>
            <a:xfrm>
              <a:off x="7355971" y="3455178"/>
              <a:ext cx="1067594" cy="1375590"/>
              <a:chOff x="7355970" y="3353578"/>
              <a:chExt cx="1496291" cy="1375590"/>
            </a:xfrm>
          </p:grpSpPr>
          <p:cxnSp>
            <p:nvCxnSpPr>
              <p:cNvPr id="11" name="Straight Connector 10"/>
              <p:cNvCxnSpPr/>
              <p:nvPr/>
            </p:nvCxnSpPr>
            <p:spPr>
              <a:xfrm flipV="1">
                <a:off x="7398327" y="3787059"/>
                <a:ext cx="1453934" cy="942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55970" y="3353578"/>
                <a:ext cx="1496291" cy="433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Curved Left Arrow 5">
            <a:hlinkClick r:id="rId3" action="ppaction://hlinksldjump"/>
          </p:cNvPr>
          <p:cNvSpPr/>
          <p:nvPr/>
        </p:nvSpPr>
        <p:spPr>
          <a:xfrm>
            <a:off x="11166764" y="5874327"/>
            <a:ext cx="480291" cy="711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302692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and Update 1</a:t>
            </a:r>
          </a:p>
          <a:p>
            <a:pPr lvl="1"/>
            <a:r>
              <a:rPr lang="en-US" dirty="0" smtClean="0"/>
              <a:t>Kubrick, Griffith, Daedalus, Rhetoric</a:t>
            </a:r>
          </a:p>
          <a:p>
            <a:pPr lvl="0"/>
            <a:r>
              <a:rPr lang="en-US" dirty="0" smtClean="0"/>
              <a:t>Recap and Update 2</a:t>
            </a:r>
          </a:p>
          <a:p>
            <a:pPr lvl="1"/>
            <a:r>
              <a:rPr lang="en-US" dirty="0" smtClean="0"/>
              <a:t>Philostratus on Sophistic </a:t>
            </a:r>
            <a:r>
              <a:rPr lang="en-US" i="1" dirty="0" smtClean="0"/>
              <a:t>agōn</a:t>
            </a:r>
          </a:p>
          <a:p>
            <a:pPr lvl="0"/>
            <a:r>
              <a:rPr lang="en-US" dirty="0" smtClean="0"/>
              <a:t>Fable Project 2</a:t>
            </a:r>
          </a:p>
          <a:p>
            <a:pPr lvl="1"/>
            <a:r>
              <a:rPr lang="en-US" dirty="0" smtClean="0"/>
              <a:t>Distill, Expand, Reverse</a:t>
            </a:r>
            <a:endParaRPr lang="en-US" dirty="0"/>
          </a:p>
        </p:txBody>
      </p:sp>
      <p:sp>
        <p:nvSpPr>
          <p:cNvPr id="4" name="Date Placeholder 3"/>
          <p:cNvSpPr>
            <a:spLocks noGrp="1"/>
          </p:cNvSpPr>
          <p:nvPr>
            <p:ph type="dt" sz="half" idx="10"/>
          </p:nvPr>
        </p:nvSpPr>
        <p:spPr/>
        <p:txBody>
          <a:bodyPr/>
          <a:lstStyle/>
          <a:p>
            <a:r>
              <a:rPr lang="en-US" smtClean="0"/>
              <a:t>7-feb 2023</a:t>
            </a:r>
            <a:endParaRPr lang="en-US"/>
          </a:p>
        </p:txBody>
      </p:sp>
      <p:sp>
        <p:nvSpPr>
          <p:cNvPr id="5" name="Footer Placeholder 4"/>
          <p:cNvSpPr>
            <a:spLocks noGrp="1"/>
          </p:cNvSpPr>
          <p:nvPr>
            <p:ph type="ftr" sz="quarter" idx="11"/>
          </p:nvPr>
        </p:nvSpPr>
        <p:spPr/>
        <p:txBody>
          <a:bodyPr/>
          <a:lstStyle/>
          <a:p>
            <a:r>
              <a:rPr lang="en-US" smtClean="0"/>
              <a:t>fable project 2</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20207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 1</a:t>
            </a:r>
            <a:endParaRPr lang="en-US" dirty="0"/>
          </a:p>
        </p:txBody>
      </p:sp>
      <p:sp>
        <p:nvSpPr>
          <p:cNvPr id="3" name="Text Placeholder 2"/>
          <p:cNvSpPr>
            <a:spLocks noGrp="1"/>
          </p:cNvSpPr>
          <p:nvPr>
            <p:ph type="body" idx="1"/>
          </p:nvPr>
        </p:nvSpPr>
        <p:spPr/>
        <p:txBody>
          <a:bodyPr>
            <a:normAutofit/>
          </a:bodyPr>
          <a:lstStyle/>
          <a:p>
            <a:r>
              <a:rPr lang="en-US" dirty="0" smtClean="0"/>
              <a:t>Kubrick, Griffith, Daedalus, Rhetoric</a:t>
            </a:r>
            <a:endParaRPr lang="en-US" dirty="0"/>
          </a:p>
        </p:txBody>
      </p:sp>
    </p:spTree>
    <p:extLst>
      <p:ext uri="{BB962C8B-B14F-4D97-AF65-F5344CB8AC3E}">
        <p14:creationId xmlns:p14="http://schemas.microsoft.com/office/powerpoint/2010/main" val="36438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Daedalus &amp; Icarus?</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739" y="1828800"/>
            <a:ext cx="3419475" cy="2562225"/>
          </a:xfrm>
          <a:prstGeom prst="rect">
            <a:avLst/>
          </a:prstGeom>
        </p:spPr>
      </p:pic>
      <p:sp>
        <p:nvSpPr>
          <p:cNvPr id="9" name="Content Placeholder 8"/>
          <p:cNvSpPr>
            <a:spLocks noGrp="1"/>
          </p:cNvSpPr>
          <p:nvPr>
            <p:ph idx="1"/>
          </p:nvPr>
        </p:nvSpPr>
        <p:spPr/>
        <p:txBody>
          <a:bodyPr/>
          <a:lstStyle/>
          <a:p>
            <a:r>
              <a:rPr lang="en-US" dirty="0" smtClean="0"/>
              <a:t>Spin (</a:t>
            </a:r>
            <a:r>
              <a:rPr lang="en-US" i="1" dirty="0" err="1" smtClean="0"/>
              <a:t>khrōma</a:t>
            </a:r>
            <a:r>
              <a:rPr lang="en-US" dirty="0" smtClean="0"/>
              <a:t>)</a:t>
            </a:r>
          </a:p>
          <a:p>
            <a:pPr lvl="1"/>
            <a:r>
              <a:rPr lang="en-US" dirty="0" smtClean="0"/>
              <a:t>Dodges race issue</a:t>
            </a:r>
          </a:p>
          <a:p>
            <a:r>
              <a:rPr lang="en-US" dirty="0" smtClean="0"/>
              <a:t>Analogy</a:t>
            </a:r>
          </a:p>
          <a:p>
            <a:pPr lvl="1"/>
            <a:r>
              <a:rPr lang="en-US" dirty="0" smtClean="0"/>
              <a:t>wing designers : wings : : film directors : films</a:t>
            </a:r>
          </a:p>
          <a:p>
            <a:pPr lvl="1"/>
            <a:r>
              <a:rPr lang="en-US" dirty="0" smtClean="0"/>
              <a:t>Kubrick = new, improved Daedalus-Griffith</a:t>
            </a:r>
            <a:endParaRPr lang="en-US" dirty="0"/>
          </a:p>
        </p:txBody>
      </p:sp>
      <p:sp>
        <p:nvSpPr>
          <p:cNvPr id="17" name="Date Placeholder 16"/>
          <p:cNvSpPr>
            <a:spLocks noGrp="1"/>
          </p:cNvSpPr>
          <p:nvPr>
            <p:ph type="dt" sz="half" idx="10"/>
          </p:nvPr>
        </p:nvSpPr>
        <p:spPr/>
        <p:txBody>
          <a:bodyPr/>
          <a:lstStyle/>
          <a:p>
            <a:r>
              <a:rPr lang="en-US" smtClean="0"/>
              <a:t>7-feb 2023</a:t>
            </a:r>
            <a:endParaRPr lang="en-US"/>
          </a:p>
        </p:txBody>
      </p:sp>
      <p:sp>
        <p:nvSpPr>
          <p:cNvPr id="18" name="Footer Placeholder 17"/>
          <p:cNvSpPr>
            <a:spLocks noGrp="1"/>
          </p:cNvSpPr>
          <p:nvPr>
            <p:ph type="ftr" sz="quarter" idx="11"/>
          </p:nvPr>
        </p:nvSpPr>
        <p:spPr/>
        <p:txBody>
          <a:bodyPr/>
          <a:lstStyle/>
          <a:p>
            <a:r>
              <a:rPr lang="en-US" smtClean="0"/>
              <a:t>fable project 2</a:t>
            </a:r>
            <a:endParaRPr lang="en-US" dirty="0"/>
          </a:p>
        </p:txBody>
      </p:sp>
      <p:sp>
        <p:nvSpPr>
          <p:cNvPr id="19" name="Slide Number Placeholder 18"/>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2189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 2</a:t>
            </a:r>
            <a:endParaRPr lang="en-US" dirty="0"/>
          </a:p>
        </p:txBody>
      </p:sp>
      <p:sp>
        <p:nvSpPr>
          <p:cNvPr id="3" name="Text Placeholder 2"/>
          <p:cNvSpPr>
            <a:spLocks noGrp="1"/>
          </p:cNvSpPr>
          <p:nvPr>
            <p:ph type="body" idx="1"/>
          </p:nvPr>
        </p:nvSpPr>
        <p:spPr/>
        <p:txBody>
          <a:bodyPr>
            <a:normAutofit/>
          </a:bodyPr>
          <a:lstStyle/>
          <a:p>
            <a:r>
              <a:rPr lang="en-US" dirty="0" smtClean="0"/>
              <a:t>Philostratus on Sophistic </a:t>
            </a:r>
            <a:r>
              <a:rPr lang="en-US" i="1" dirty="0" smtClean="0"/>
              <a:t>agōn</a:t>
            </a:r>
            <a:endParaRPr lang="en-US" dirty="0"/>
          </a:p>
        </p:txBody>
      </p:sp>
    </p:spTree>
    <p:extLst>
      <p:ext uri="{BB962C8B-B14F-4D97-AF65-F5344CB8AC3E}">
        <p14:creationId xmlns:p14="http://schemas.microsoft.com/office/powerpoint/2010/main" val="11355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Envy-Attribution</a:t>
            </a:r>
            <a:endParaRPr lang="en-US" dirty="0"/>
          </a:p>
        </p:txBody>
      </p:sp>
      <p:sp>
        <p:nvSpPr>
          <p:cNvPr id="3" name="TextBox 2"/>
          <p:cNvSpPr txBox="1"/>
          <p:nvPr/>
        </p:nvSpPr>
        <p:spPr>
          <a:xfrm>
            <a:off x="1217614" y="1764144"/>
            <a:ext cx="9753600" cy="4337085"/>
          </a:xfrm>
          <a:prstGeom prst="rect">
            <a:avLst/>
          </a:prstGeom>
          <a:noFill/>
        </p:spPr>
        <p:txBody>
          <a:bodyPr wrap="square" rtlCol="0">
            <a:spAutoFit/>
          </a:bodyPr>
          <a:lstStyle/>
          <a:p>
            <a:pPr algn="ctr">
              <a:lnSpc>
                <a:spcPct val="125000"/>
              </a:lnSpc>
            </a:pPr>
            <a:r>
              <a:rPr lang="en-US" sz="2800" i="1" kern="800" spc="100" dirty="0" smtClean="0"/>
              <a:t>On criticism of </a:t>
            </a:r>
            <a:r>
              <a:rPr lang="en-US" sz="2800" i="1" kern="800" spc="100" dirty="0" err="1" smtClean="0"/>
              <a:t>Scopelian</a:t>
            </a:r>
            <a:r>
              <a:rPr lang="en-US" sz="2800" i="1" kern="800" spc="100" dirty="0" smtClean="0"/>
              <a:t>:</a:t>
            </a:r>
            <a:endParaRPr lang="en-US" sz="3000" i="1" kern="800" spc="100" dirty="0" smtClean="0"/>
          </a:p>
          <a:p>
            <a:pPr algn="ctr">
              <a:lnSpc>
                <a:spcPct val="125000"/>
              </a:lnSpc>
              <a:spcBef>
                <a:spcPts val="800"/>
              </a:spcBef>
            </a:pPr>
            <a:r>
              <a:rPr lang="en-US" sz="3000" kern="800" spc="100" dirty="0"/>
              <a:t>“For they say that he is unworthy of the sophistic circle and call him dithyrambic, intemperate in his style, and thick-witted. Those who say this about him are quibblers and sluggish and are not inspired with extempore eloquence; for man is by nature a creature prone to envy” </a:t>
            </a:r>
            <a:r>
              <a:rPr lang="en-US" sz="3000" kern="800" spc="100" dirty="0" smtClean="0"/>
              <a:t>(p. 73)</a:t>
            </a:r>
            <a:endParaRPr lang="en-US" sz="3000" kern="800" spc="100" dirty="0"/>
          </a:p>
        </p:txBody>
      </p:sp>
    </p:spTree>
    <p:extLst>
      <p:ext uri="{BB962C8B-B14F-4D97-AF65-F5344CB8AC3E}">
        <p14:creationId xmlns:p14="http://schemas.microsoft.com/office/powerpoint/2010/main" val="81909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Constructive </a:t>
            </a:r>
            <a:r>
              <a:rPr lang="en-US" i="1" dirty="0"/>
              <a:t>agōn</a:t>
            </a:r>
            <a:endParaRPr lang="en-US" dirty="0"/>
          </a:p>
        </p:txBody>
      </p:sp>
      <p:sp>
        <p:nvSpPr>
          <p:cNvPr id="3" name="TextBox 2"/>
          <p:cNvSpPr txBox="1"/>
          <p:nvPr/>
        </p:nvSpPr>
        <p:spPr>
          <a:xfrm>
            <a:off x="1217614" y="1764144"/>
            <a:ext cx="9753600" cy="4157548"/>
          </a:xfrm>
          <a:prstGeom prst="rect">
            <a:avLst/>
          </a:prstGeom>
          <a:noFill/>
        </p:spPr>
        <p:txBody>
          <a:bodyPr wrap="square" rtlCol="0">
            <a:spAutoFit/>
          </a:bodyPr>
          <a:lstStyle/>
          <a:p>
            <a:pPr algn="ctr">
              <a:lnSpc>
                <a:spcPct val="125000"/>
              </a:lnSpc>
            </a:pPr>
            <a:r>
              <a:rPr lang="en-US" sz="2800" i="1" kern="800" spc="100" dirty="0" smtClean="0"/>
              <a:t>On </a:t>
            </a:r>
            <a:r>
              <a:rPr lang="en-US" sz="2800" i="1" kern="800" spc="100" dirty="0" err="1" smtClean="0"/>
              <a:t>Scopelian’s</a:t>
            </a:r>
            <a:r>
              <a:rPr lang="en-US" sz="2800" i="1" kern="800" spc="100" dirty="0" smtClean="0"/>
              <a:t> reading and his rivalry with his teacher, Nicetes:</a:t>
            </a:r>
            <a:endParaRPr lang="en-US" sz="3000" i="1" kern="800" spc="100" dirty="0" smtClean="0"/>
          </a:p>
          <a:p>
            <a:pPr algn="ctr">
              <a:lnSpc>
                <a:spcPct val="125000"/>
              </a:lnSpc>
              <a:spcBef>
                <a:spcPts val="800"/>
              </a:spcBef>
            </a:pPr>
            <a:r>
              <a:rPr lang="en-US" sz="3000" kern="800" spc="100" dirty="0" smtClean="0"/>
              <a:t>“He </a:t>
            </a:r>
            <a:r>
              <a:rPr lang="en-US" sz="3000" kern="800" spc="100" dirty="0"/>
              <a:t>devoted himself to all kinds of poetry, but tragedies he devoured in his </a:t>
            </a:r>
            <a:r>
              <a:rPr lang="en-US" sz="3000" kern="800" spc="100" dirty="0" err="1"/>
              <a:t>endeavour</a:t>
            </a:r>
            <a:r>
              <a:rPr lang="en-US" sz="3000" kern="800" spc="100" dirty="0"/>
              <a:t> to rival </a:t>
            </a:r>
            <a:r>
              <a:rPr lang="en-US" sz="3000" kern="800" spc="100" dirty="0" smtClean="0"/>
              <a:t>(</a:t>
            </a:r>
            <a:r>
              <a:rPr lang="en-US" sz="3000" i="1" kern="800" spc="100" dirty="0" err="1" smtClean="0"/>
              <a:t>agōnizomenos</a:t>
            </a:r>
            <a:r>
              <a:rPr lang="en-US" sz="3000" kern="800" spc="100" dirty="0" smtClean="0"/>
              <a:t>, “competing with”) the </a:t>
            </a:r>
            <a:r>
              <a:rPr lang="en-US" sz="3000" kern="800" spc="100" dirty="0"/>
              <a:t>grand style of his teacher; for in this branch Nicetes was greatly </a:t>
            </a:r>
            <a:r>
              <a:rPr lang="en-US" sz="3000" kern="800" spc="100" dirty="0" smtClean="0"/>
              <a:t>admired” (p. 228)</a:t>
            </a:r>
            <a:endParaRPr lang="en-US" sz="3000" kern="800" spc="100" dirty="0"/>
          </a:p>
        </p:txBody>
      </p:sp>
    </p:spTree>
    <p:extLst>
      <p:ext uri="{BB962C8B-B14F-4D97-AF65-F5344CB8AC3E}">
        <p14:creationId xmlns:p14="http://schemas.microsoft.com/office/powerpoint/2010/main" val="29995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Constructive </a:t>
            </a:r>
            <a:r>
              <a:rPr lang="en-US" i="1" dirty="0" smtClean="0"/>
              <a:t>agōn</a:t>
            </a:r>
            <a:r>
              <a:rPr lang="en-US" dirty="0" smtClean="0"/>
              <a:t> (cont’d)</a:t>
            </a:r>
            <a:endParaRPr lang="en-US" dirty="0"/>
          </a:p>
        </p:txBody>
      </p:sp>
      <p:sp>
        <p:nvSpPr>
          <p:cNvPr id="3" name="Content Placeholder 2"/>
          <p:cNvSpPr>
            <a:spLocks noGrp="1"/>
          </p:cNvSpPr>
          <p:nvPr>
            <p:ph idx="1"/>
          </p:nvPr>
        </p:nvSpPr>
        <p:spPr>
          <a:xfrm>
            <a:off x="1217614" y="1828800"/>
            <a:ext cx="4991100" cy="4343400"/>
          </a:xfrm>
        </p:spPr>
        <p:txBody>
          <a:bodyPr/>
          <a:lstStyle/>
          <a:p>
            <a:r>
              <a:rPr lang="en-US" i="1" dirty="0" smtClean="0"/>
              <a:t>zēlos</a:t>
            </a:r>
            <a:endParaRPr lang="en-US" dirty="0" smtClean="0"/>
          </a:p>
          <a:p>
            <a:pPr lvl="1"/>
            <a:r>
              <a:rPr lang="en-US" dirty="0" smtClean="0"/>
              <a:t>Admiration, emulation</a:t>
            </a:r>
            <a:r>
              <a:rPr lang="en-US" dirty="0"/>
              <a:t>, competitive </a:t>
            </a:r>
            <a:r>
              <a:rPr lang="en-US" dirty="0" smtClean="0"/>
              <a:t>spirit </a:t>
            </a:r>
          </a:p>
          <a:p>
            <a:r>
              <a:rPr lang="en-US" i="1" dirty="0" err="1" smtClean="0"/>
              <a:t>mimēsis</a:t>
            </a:r>
            <a:endParaRPr lang="en-US" i="1" dirty="0" smtClean="0"/>
          </a:p>
          <a:p>
            <a:pPr lvl="1"/>
            <a:r>
              <a:rPr lang="en-US" dirty="0" smtClean="0"/>
              <a:t>Imitation</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58836922"/>
              </p:ext>
            </p:extLst>
          </p:nvPr>
        </p:nvGraphicFramePr>
        <p:xfrm>
          <a:off x="6208714" y="2174587"/>
          <a:ext cx="4762500" cy="3136900"/>
        </p:xfrm>
        <a:graphic>
          <a:graphicData uri="http://schemas.openxmlformats.org/presentationml/2006/ole">
            <mc:AlternateContent xmlns:mc="http://schemas.openxmlformats.org/markup-compatibility/2006">
              <mc:Choice xmlns:v="urn:schemas-microsoft-com:vml" Requires="v">
                <p:oleObj spid="_x0000_s1043" r:id="rId4" imgW="4761720" imgH="3136320" progId="">
                  <p:embed/>
                </p:oleObj>
              </mc:Choice>
              <mc:Fallback>
                <p:oleObj r:id="rId4" imgW="4761720" imgH="3136320" progId="">
                  <p:embed/>
                  <p:pic>
                    <p:nvPicPr>
                      <p:cNvPr id="0" name=""/>
                      <p:cNvPicPr/>
                      <p:nvPr/>
                    </p:nvPicPr>
                    <p:blipFill>
                      <a:blip r:embed="rId5"/>
                      <a:stretch>
                        <a:fillRect/>
                      </a:stretch>
                    </p:blipFill>
                    <p:spPr>
                      <a:xfrm>
                        <a:off x="6208714" y="2174587"/>
                        <a:ext cx="4762500" cy="3136900"/>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7-feb 2023</a:t>
            </a:r>
            <a:endParaRPr lang="en-US"/>
          </a:p>
        </p:txBody>
      </p:sp>
      <p:sp>
        <p:nvSpPr>
          <p:cNvPr id="6" name="Footer Placeholder 5"/>
          <p:cNvSpPr>
            <a:spLocks noGrp="1"/>
          </p:cNvSpPr>
          <p:nvPr>
            <p:ph type="ftr" sz="quarter" idx="11"/>
          </p:nvPr>
        </p:nvSpPr>
        <p:spPr/>
        <p:txBody>
          <a:bodyPr/>
          <a:lstStyle/>
          <a:p>
            <a:r>
              <a:rPr lang="en-US" smtClean="0"/>
              <a:t>fable project 2</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8</a:t>
            </a:fld>
            <a:endParaRPr lang="en-US"/>
          </a:p>
        </p:txBody>
      </p:sp>
    </p:spTree>
    <p:extLst>
      <p:ext uri="{BB962C8B-B14F-4D97-AF65-F5344CB8AC3E}">
        <p14:creationId xmlns:p14="http://schemas.microsoft.com/office/powerpoint/2010/main" val="3047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Dysfunctional </a:t>
            </a:r>
            <a:r>
              <a:rPr lang="en-US" i="1" dirty="0" smtClean="0"/>
              <a:t>agōn</a:t>
            </a:r>
            <a:endParaRPr lang="en-US" i="1" dirty="0"/>
          </a:p>
        </p:txBody>
      </p:sp>
      <p:sp>
        <p:nvSpPr>
          <p:cNvPr id="3" name="TextBox 2"/>
          <p:cNvSpPr txBox="1"/>
          <p:nvPr/>
        </p:nvSpPr>
        <p:spPr>
          <a:xfrm>
            <a:off x="1217614" y="1764144"/>
            <a:ext cx="9753600" cy="3888244"/>
          </a:xfrm>
          <a:prstGeom prst="rect">
            <a:avLst/>
          </a:prstGeom>
          <a:noFill/>
        </p:spPr>
        <p:txBody>
          <a:bodyPr wrap="square" rtlCol="0">
            <a:spAutoFit/>
          </a:bodyPr>
          <a:lstStyle/>
          <a:p>
            <a:pPr algn="ctr">
              <a:lnSpc>
                <a:spcPct val="125000"/>
              </a:lnSpc>
            </a:pPr>
            <a:r>
              <a:rPr lang="en-US" sz="2400" i="1" kern="800" spc="100" dirty="0" smtClean="0"/>
              <a:t>Favorinus versus Polemon:</a:t>
            </a:r>
            <a:endParaRPr lang="en-US" sz="2800" i="1" kern="800" spc="100" dirty="0" smtClean="0"/>
          </a:p>
          <a:p>
            <a:pPr algn="ctr">
              <a:lnSpc>
                <a:spcPct val="125000"/>
              </a:lnSpc>
              <a:spcBef>
                <a:spcPts val="800"/>
              </a:spcBef>
            </a:pPr>
            <a:r>
              <a:rPr lang="en-US" sz="2800" kern="800" spc="100" dirty="0"/>
              <a:t>“The quarrel … became more bitter in Rome; for there </a:t>
            </a:r>
            <a:r>
              <a:rPr lang="en-US" sz="2800" kern="800" spc="100" dirty="0" err="1"/>
              <a:t>consulars</a:t>
            </a:r>
            <a:r>
              <a:rPr lang="en-US" sz="2800" kern="800" spc="100" dirty="0"/>
              <a:t> and sons of </a:t>
            </a:r>
            <a:r>
              <a:rPr lang="en-US" sz="2800" kern="800" spc="100" dirty="0" err="1"/>
              <a:t>consulars</a:t>
            </a:r>
            <a:r>
              <a:rPr lang="en-US" sz="2800" kern="800" spc="100" dirty="0"/>
              <a:t> by applauding either one or the other started between them a rivalry such as kindles the keenest envy </a:t>
            </a:r>
            <a:r>
              <a:rPr lang="en-US" sz="2800" kern="800" spc="100" dirty="0" smtClean="0"/>
              <a:t>(</a:t>
            </a:r>
            <a:r>
              <a:rPr lang="en-US" sz="2800" i="1" kern="800" spc="100" dirty="0" smtClean="0"/>
              <a:t>phthonos</a:t>
            </a:r>
            <a:r>
              <a:rPr lang="en-US" sz="2800" kern="800" spc="100" dirty="0" smtClean="0"/>
              <a:t>) and </a:t>
            </a:r>
            <a:r>
              <a:rPr lang="en-US" sz="2800" kern="800" spc="100" dirty="0"/>
              <a:t>malice even in the hearts of wise men</a:t>
            </a:r>
            <a:r>
              <a:rPr lang="en-US" sz="2800" kern="800" spc="100" dirty="0" smtClean="0"/>
              <a:t>” (p. 27)</a:t>
            </a:r>
            <a:endParaRPr lang="en-US" sz="2800" kern="800" spc="100" dirty="0"/>
          </a:p>
        </p:txBody>
      </p:sp>
    </p:spTree>
    <p:extLst>
      <p:ext uri="{BB962C8B-B14F-4D97-AF65-F5344CB8AC3E}">
        <p14:creationId xmlns:p14="http://schemas.microsoft.com/office/powerpoint/2010/main" val="32158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14000"/>
          </a:lnSpc>
          <a:defRPr sz="4000" kern="800" spc="100" dirty="0"/>
        </a:defPPr>
      </a:lstStyle>
    </a:txDef>
  </a:objectDefaults>
  <a:extraClrSchemeLst/>
  <a:extLst>
    <a:ext uri="{05A4C25C-085E-4340-85A3-A5531E510DB2}">
      <thm15:themeFamily xmlns:thm15="http://schemas.microsoft.com/office/thememl/2012/main" name="race_for_glory" id="{E9298B95-9F30-4278-895A-871506C560F3}" vid="{C46C2CEB-13A0-45F1-8846-C13F77864548}"/>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335</TotalTime>
  <Words>985</Words>
  <Application>Microsoft Office PowerPoint</Application>
  <PresentationFormat>Custom</PresentationFormat>
  <Paragraphs>103</Paragraphs>
  <Slides>16</Slides>
  <Notes>16</Notes>
  <HiddenSlides>4</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16</vt:i4>
      </vt:variant>
    </vt:vector>
  </HeadingPairs>
  <TitlesOfParts>
    <vt:vector size="19" baseType="lpstr">
      <vt:lpstr>Arial</vt:lpstr>
      <vt:lpstr>Century Gothic</vt:lpstr>
      <vt:lpstr>race_for_glory</vt:lpstr>
      <vt:lpstr>PowerPoint Presentation</vt:lpstr>
      <vt:lpstr>Agenda</vt:lpstr>
      <vt:lpstr>Recap and Update 1</vt:lpstr>
      <vt:lpstr>Why Daedalus &amp; Icarus?</vt:lpstr>
      <vt:lpstr>Recap and Update 2</vt:lpstr>
      <vt:lpstr>Rhetorical Envy-Attribution</vt:lpstr>
      <vt:lpstr>Constructive agōn</vt:lpstr>
      <vt:lpstr>Constructive agōn (cont’d)</vt:lpstr>
      <vt:lpstr>Dysfunctional agōn</vt:lpstr>
      <vt:lpstr>Fable Project 2</vt:lpstr>
      <vt:lpstr>Procedures. Review...</vt:lpstr>
      <vt:lpstr>In-Class Exercise</vt:lpstr>
      <vt:lpstr>Enthymeme (Rhetorical Syllogism)</vt:lpstr>
      <vt:lpstr>Epichireme (complex syllogism)</vt:lpstr>
      <vt:lpstr>Analogy</vt:lpstr>
      <vt:lpstr>A fortiori reasoning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62</cp:revision>
  <cp:lastPrinted>2023-02-07T04:27:30Z</cp:lastPrinted>
  <dcterms:created xsi:type="dcterms:W3CDTF">2018-02-13T03:35:57Z</dcterms:created>
  <dcterms:modified xsi:type="dcterms:W3CDTF">2023-02-07T14:51:03Z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