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handoutMasterIdLst>
    <p:handoutMasterId r:id="rId23"/>
  </p:handoutMasterIdLst>
  <p:sldIdLst>
    <p:sldId id="256" r:id="rId2"/>
    <p:sldId id="284" r:id="rId3"/>
    <p:sldId id="295" r:id="rId4"/>
    <p:sldId id="296" r:id="rId5"/>
    <p:sldId id="297" r:id="rId6"/>
    <p:sldId id="302" r:id="rId7"/>
    <p:sldId id="298" r:id="rId8"/>
    <p:sldId id="310" r:id="rId9"/>
    <p:sldId id="312" r:id="rId10"/>
    <p:sldId id="303" r:id="rId11"/>
    <p:sldId id="299" r:id="rId12"/>
    <p:sldId id="311" r:id="rId13"/>
    <p:sldId id="300" r:id="rId14"/>
    <p:sldId id="304" r:id="rId15"/>
    <p:sldId id="305" r:id="rId16"/>
    <p:sldId id="306" r:id="rId17"/>
    <p:sldId id="307" r:id="rId18"/>
    <p:sldId id="308" r:id="rId19"/>
    <p:sldId id="309" r:id="rId20"/>
    <p:sldId id="313" r:id="rId21"/>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39">
          <p15:clr>
            <a:srgbClr val="A4A3A4"/>
          </p15:clr>
        </p15:guide>
        <p15:guide id="3" orient="horz"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32" autoAdjust="0"/>
    <p:restoredTop sz="95274" autoAdjust="0"/>
  </p:normalViewPr>
  <p:slideViewPr>
    <p:cSldViewPr snapToGrid="0">
      <p:cViewPr varScale="1">
        <p:scale>
          <a:sx n="79" d="100"/>
          <a:sy n="79" d="100"/>
        </p:scale>
        <p:origin x="302" y="72"/>
      </p:cViewPr>
      <p:guideLst>
        <p:guide pos="3839"/>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834"/>
    </p:cViewPr>
  </p:sorterViewPr>
  <p:notesViewPr>
    <p:cSldViewPr snapToGrid="0">
      <p:cViewPr varScale="1">
        <p:scale>
          <a:sx n="84" d="100"/>
          <a:sy n="84" d="100"/>
        </p:scale>
        <p:origin x="379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8FCA9C-FF92-4024-BDEC-A6D3B663DC09}" type="datetimeFigureOut">
              <a:rPr lang="en-US"/>
              <a:t>3/7/2023</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AB877-E7B1-4681-847E-D0918612832B}" type="datetimeFigureOut">
              <a:rPr lang="en-US"/>
              <a:t>3/7/2023</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dirty="0"/>
          </a:p>
        </p:txBody>
      </p:sp>
    </p:spTree>
    <p:extLst>
      <p:ext uri="{BB962C8B-B14F-4D97-AF65-F5344CB8AC3E}">
        <p14:creationId xmlns:p14="http://schemas.microsoft.com/office/powerpoint/2010/main" val="1805348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we see that’s different</a:t>
            </a:r>
            <a:r>
              <a:rPr lang="en-US" baseline="0" dirty="0" smtClean="0"/>
              <a:t> from the preceding?</a:t>
            </a:r>
          </a:p>
          <a:p>
            <a:r>
              <a:rPr lang="en-US" baseline="0" dirty="0" err="1" smtClean="0"/>
              <a:t>i’m</a:t>
            </a:r>
            <a:r>
              <a:rPr lang="en-US" baseline="0" dirty="0" smtClean="0"/>
              <a:t> not sure how much we know about social differentiation of host and guests at archaic-classical Greek symposia, but social differentiation clearly mattered at roman </a:t>
            </a:r>
            <a:r>
              <a:rPr lang="en-US" baseline="0" dirty="0" err="1" smtClean="0"/>
              <a:t>convivia</a:t>
            </a:r>
            <a:r>
              <a:rPr lang="en-US" baseline="0" dirty="0" smtClean="0"/>
              <a:t>.</a:t>
            </a:r>
          </a:p>
          <a:p>
            <a:r>
              <a:rPr lang="en-US" baseline="0" dirty="0" smtClean="0"/>
              <a:t>[discuss couch arrangements]</a:t>
            </a:r>
          </a:p>
          <a:p>
            <a:endParaRPr lang="en-US" baseline="0" dirty="0" smtClean="0"/>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529743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we see that’s different</a:t>
            </a:r>
            <a:r>
              <a:rPr lang="en-US" baseline="0" dirty="0" smtClean="0"/>
              <a:t> from the preceding?</a:t>
            </a:r>
          </a:p>
          <a:p>
            <a:r>
              <a:rPr lang="en-US" baseline="0" dirty="0" err="1" smtClean="0"/>
              <a:t>i’m</a:t>
            </a:r>
            <a:r>
              <a:rPr lang="en-US" baseline="0" dirty="0" smtClean="0"/>
              <a:t> not sure how much we know about social differentiation of host and guests at archaic-classical Greek symposia, but social differentiation clearly mattered at roman </a:t>
            </a:r>
            <a:r>
              <a:rPr lang="en-US" baseline="0" dirty="0" err="1" smtClean="0"/>
              <a:t>convivia</a:t>
            </a:r>
            <a:r>
              <a:rPr lang="en-US" baseline="0" dirty="0" smtClean="0"/>
              <a:t>.</a:t>
            </a:r>
          </a:p>
          <a:p>
            <a:r>
              <a:rPr lang="en-US" baseline="0" dirty="0" smtClean="0"/>
              <a:t>[discuss couch arrangements]</a:t>
            </a:r>
          </a:p>
          <a:p>
            <a:r>
              <a:rPr lang="en-US" baseline="0" dirty="0" smtClean="0"/>
              <a:t>from an article by John </a:t>
            </a:r>
            <a:r>
              <a:rPr lang="en-US" baseline="0" dirty="0" err="1" smtClean="0"/>
              <a:t>d’Arms</a:t>
            </a:r>
            <a:r>
              <a:rPr lang="en-US" baseline="0" dirty="0" smtClean="0"/>
              <a:t> (</a:t>
            </a:r>
            <a:r>
              <a:rPr lang="en-US" baseline="0" dirty="0" err="1" smtClean="0"/>
              <a:t>Echos</a:t>
            </a:r>
            <a:r>
              <a:rPr lang="en-US" baseline="0" dirty="0" smtClean="0"/>
              <a:t> du monde </a:t>
            </a:r>
            <a:r>
              <a:rPr lang="en-US" baseline="0" dirty="0" err="1" smtClean="0"/>
              <a:t>classique</a:t>
            </a:r>
            <a:r>
              <a:rPr lang="en-US" baseline="0" dirty="0" smtClean="0"/>
              <a:t> 1984):</a:t>
            </a:r>
          </a:p>
          <a:p>
            <a:r>
              <a:rPr lang="en-US" baseline="0" dirty="0" smtClean="0"/>
              <a:t>“Though it would be easy to multiply examples of the negative impact of c1ientela on Roman convivial customs, we thereby run the risk of ignoring interesting countervailing evidence. We need to recall that upper class survival depended, especially in the Empire, upon considerable upward mobility.... In this respect one of the letters of Pliny, where the setting is a private dinner-party in Rome, deserves attention. </a:t>
            </a:r>
            <a:r>
              <a:rPr lang="en-US" baseline="0" dirty="0" err="1" smtClean="0"/>
              <a:t>PIiny</a:t>
            </a:r>
            <a:r>
              <a:rPr lang="en-US" baseline="0" dirty="0" smtClean="0"/>
              <a:t> reports that he reclined next to the distinguished consular </a:t>
            </a:r>
            <a:r>
              <a:rPr lang="en-US" baseline="0" dirty="0" err="1" smtClean="0"/>
              <a:t>Fadius</a:t>
            </a:r>
            <a:r>
              <a:rPr lang="en-US" baseline="0" dirty="0" smtClean="0"/>
              <a:t> </a:t>
            </a:r>
            <a:r>
              <a:rPr lang="en-US" baseline="0" dirty="0" err="1" smtClean="0"/>
              <a:t>Rufinus</a:t>
            </a:r>
            <a:r>
              <a:rPr lang="en-US" baseline="0" dirty="0" smtClean="0"/>
              <a:t>, who had on his other side a fellow </a:t>
            </a:r>
            <a:r>
              <a:rPr lang="en-US" baseline="0" dirty="0" err="1" smtClean="0"/>
              <a:t>municeps</a:t>
            </a:r>
            <a:r>
              <a:rPr lang="en-US" baseline="0" dirty="0" smtClean="0"/>
              <a:t>, who first set foot in Rome on that very day. When </a:t>
            </a:r>
            <a:r>
              <a:rPr lang="en-US" baseline="0" dirty="0" err="1" smtClean="0"/>
              <a:t>Rufinus</a:t>
            </a:r>
            <a:r>
              <a:rPr lang="en-US" baseline="0" dirty="0" smtClean="0"/>
              <a:t> described Pliny's </a:t>
            </a:r>
            <a:r>
              <a:rPr lang="en-US" baseline="0" dirty="0" err="1" smtClean="0"/>
              <a:t>studia</a:t>
            </a:r>
            <a:r>
              <a:rPr lang="en-US" baseline="0" dirty="0" smtClean="0"/>
              <a:t> in general terms (but had not yet introduced him), his neighbor, the </a:t>
            </a:r>
            <a:r>
              <a:rPr lang="en-US" baseline="0" dirty="0" err="1" smtClean="0"/>
              <a:t>vir</a:t>
            </a:r>
            <a:r>
              <a:rPr lang="en-US" baseline="0" dirty="0" smtClean="0"/>
              <a:t> </a:t>
            </a:r>
            <a:r>
              <a:rPr lang="en-US" baseline="0" dirty="0" err="1" smtClean="0"/>
              <a:t>municipalis</a:t>
            </a:r>
            <a:r>
              <a:rPr lang="en-US" baseline="0" dirty="0" smtClean="0"/>
              <a:t>, exclaimed: ‘Why, the man must be Pliny!’ ... If Pliny's acquaintance had political ambitions, the informal setting of this </a:t>
            </a:r>
            <a:r>
              <a:rPr lang="en-US" baseline="0" dirty="0" err="1" smtClean="0"/>
              <a:t>convivium</a:t>
            </a:r>
            <a:r>
              <a:rPr lang="en-US" baseline="0" dirty="0" smtClean="0"/>
              <a:t> will have been appropriate for furthering them.”</a:t>
            </a:r>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2065848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we see that’s different</a:t>
            </a:r>
            <a:r>
              <a:rPr lang="en-US" baseline="0" dirty="0" smtClean="0"/>
              <a:t> from the preceding?</a:t>
            </a:r>
          </a:p>
          <a:p>
            <a:r>
              <a:rPr lang="en-US" baseline="0" dirty="0" err="1" smtClean="0"/>
              <a:t>i’m</a:t>
            </a:r>
            <a:r>
              <a:rPr lang="en-US" baseline="0" dirty="0" smtClean="0"/>
              <a:t> not sure how much we know about social differentiation of host and guests at archaic-classical Greek symposia, but social differentiation clearly mattered at roman </a:t>
            </a:r>
            <a:r>
              <a:rPr lang="en-US" baseline="0" dirty="0" err="1" smtClean="0"/>
              <a:t>convivia</a:t>
            </a:r>
            <a:r>
              <a:rPr lang="en-US" baseline="0" dirty="0" smtClean="0"/>
              <a:t>.</a:t>
            </a:r>
          </a:p>
          <a:p>
            <a:r>
              <a:rPr lang="en-US" baseline="0" dirty="0" smtClean="0"/>
              <a:t>[discuss couch arrangements]</a:t>
            </a:r>
          </a:p>
          <a:p>
            <a:endParaRPr lang="en-US" baseline="0" dirty="0" smtClean="0"/>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3504611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little to add here, except that beginning maybe in the 2</a:t>
            </a:r>
            <a:r>
              <a:rPr lang="en-US" baseline="30000" dirty="0" smtClean="0"/>
              <a:t>nd</a:t>
            </a:r>
            <a:r>
              <a:rPr lang="en-US" baseline="0" dirty="0" smtClean="0"/>
              <a:t> cent or so ce, Greek and Roman dining traditions began to mingle. in the roman east, respectable women start being invited to dinner, while the dinners themselves set the stage for social-political maneuvering.</a:t>
            </a:r>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2540186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Alcock</a:t>
            </a:r>
            <a:r>
              <a:rPr lang="en-US" dirty="0" smtClean="0"/>
              <a:t> “Power Lunches in the Eastern Roman Empire”</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3097353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“Military analogies, which recur throughout the Table Talk, quietly suggest that ‘dining in good order’ was something Roman guests, and rulers, expected to happen.”</a:t>
            </a:r>
          </a:p>
          <a:p>
            <a:r>
              <a:rPr lang="en-US" dirty="0" smtClean="0"/>
              <a:t>with</a:t>
            </a:r>
            <a:r>
              <a:rPr lang="en-US" baseline="0" dirty="0" smtClean="0"/>
              <a:t> regard to story from elder </a:t>
            </a:r>
            <a:r>
              <a:rPr lang="en-US" baseline="0" dirty="0" err="1" smtClean="0"/>
              <a:t>seneca</a:t>
            </a:r>
            <a:r>
              <a:rPr lang="en-US" baseline="0" dirty="0" smtClean="0"/>
              <a:t> about </a:t>
            </a:r>
            <a:r>
              <a:rPr lang="en-US" baseline="0" dirty="0" err="1" smtClean="0"/>
              <a:t>marcus</a:t>
            </a:r>
            <a:r>
              <a:rPr lang="en-US" baseline="0" dirty="0" smtClean="0"/>
              <a:t> cicero whipping </a:t>
            </a:r>
            <a:r>
              <a:rPr lang="en-US" baseline="0" dirty="0" err="1" smtClean="0"/>
              <a:t>smyrna</a:t>
            </a:r>
            <a:r>
              <a:rPr lang="en-US" baseline="0" dirty="0" smtClean="0"/>
              <a:t> sophist:</a:t>
            </a:r>
          </a:p>
          <a:p>
            <a:pPr lvl="1"/>
            <a:r>
              <a:rPr lang="en-US" baseline="0" dirty="0" smtClean="0"/>
              <a:t>"We can hope that was not the norm, but there must have been an increasing presence of foreigners at Greek tables, and this need not have been instantly easy—anthropological studies of </a:t>
            </a:r>
            <a:r>
              <a:rPr lang="en-US" baseline="0" dirty="0" err="1" smtClean="0"/>
              <a:t>foodways</a:t>
            </a:r>
            <a:r>
              <a:rPr lang="en-US" baseline="0" dirty="0" smtClean="0"/>
              <a:t> warn that bad things can happen when different modes of power eating clash. One major disjuncture between Greek and Roman dining is similarly revealed through a misunderstanding: in this case about the gender of just who's coming to dinner. In one of Cicero's </a:t>
            </a:r>
            <a:r>
              <a:rPr lang="en-US" baseline="0" dirty="0" err="1" smtClean="0"/>
              <a:t>Verrine</a:t>
            </a:r>
            <a:r>
              <a:rPr lang="en-US" baseline="0" dirty="0" smtClean="0"/>
              <a:t> orations, we are told that </a:t>
            </a:r>
            <a:r>
              <a:rPr lang="en-US" baseline="0" dirty="0" err="1" smtClean="0"/>
              <a:t>Verres</a:t>
            </a:r>
            <a:r>
              <a:rPr lang="en-US" baseline="0" dirty="0" smtClean="0"/>
              <a:t> and his posse are invited to the house of a prominent citizen of the Greek city of Lampsacus, in northwest Asia Minor. The party goes well, so after a bit they decide to drink ‘in the Greek fashion.’ It is not exactly clear what this means, but it probably ratchets up the booze level (the big drinking cups come out). Eventually the Romans ask for the daughter of the house to come in, but her father says no (“it is not the custom of the Greeks that women should recline at the </a:t>
            </a:r>
            <a:r>
              <a:rPr lang="en-US" baseline="0" dirty="0" err="1" smtClean="0"/>
              <a:t>convivium</a:t>
            </a:r>
            <a:r>
              <a:rPr lang="en-US" baseline="0" dirty="0" smtClean="0"/>
              <a:t> of men”). The matter ends in a brawl, a dead Roman, and the ultimate execution of the Greek host and his son."</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3438489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1983164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17</a:t>
            </a:fld>
            <a:endParaRPr lang="en-US"/>
          </a:p>
        </p:txBody>
      </p:sp>
    </p:spTree>
    <p:extLst>
      <p:ext uri="{BB962C8B-B14F-4D97-AF65-F5344CB8AC3E}">
        <p14:creationId xmlns:p14="http://schemas.microsoft.com/office/powerpoint/2010/main" val="185947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Roman, including Greco-Roman, private residences and houses served as venues to entertain guests and to show off — and to compete. "Kim Bowes, noting that 'the traditional locus of elite competition and distinction in the Roman world was the home,' describes domus [urban domestic residences] and villas as 'machines for competition,' 'physical sites of social rivalry.' " By late antiquity, these sorts of "Roman villas," as they're generally called, had spread all over the Empire.</a:t>
            </a:r>
          </a:p>
        </p:txBody>
      </p:sp>
      <p:sp>
        <p:nvSpPr>
          <p:cNvPr id="4" name="Slide Number Placeholder 3"/>
          <p:cNvSpPr>
            <a:spLocks noGrp="1"/>
          </p:cNvSpPr>
          <p:nvPr>
            <p:ph type="sldNum" sz="quarter" idx="10"/>
          </p:nvPr>
        </p:nvSpPr>
        <p:spPr/>
        <p:txBody>
          <a:bodyPr/>
          <a:lstStyle/>
          <a:p>
            <a:fld id="{69C971FF-EF28-4195-A575-329446EFAA55}" type="slidenum">
              <a:rPr lang="en-US" smtClean="0"/>
              <a:t>18</a:t>
            </a:fld>
            <a:endParaRPr lang="en-US"/>
          </a:p>
        </p:txBody>
      </p:sp>
    </p:spTree>
    <p:extLst>
      <p:ext uri="{BB962C8B-B14F-4D97-AF65-F5344CB8AC3E}">
        <p14:creationId xmlns:p14="http://schemas.microsoft.com/office/powerpoint/2010/main" val="1337947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envy mosaic inscription, </a:t>
            </a:r>
            <a:r>
              <a:rPr lang="en-US" dirty="0" err="1" smtClean="0"/>
              <a:t>skala</a:t>
            </a:r>
            <a:r>
              <a:rPr lang="en-US" dirty="0" smtClean="0"/>
              <a:t>:</a:t>
            </a:r>
          </a:p>
          <a:p>
            <a:r>
              <a:rPr lang="en-US" dirty="0" smtClean="0"/>
              <a:t>“O Envy, even yours, this image of baneful passion that a draftsman has sketched, and Krateros has set in stone, not because men honor you, but because you, who cast your evil eye on mortal bliss, have taken this form on yourself. Come stand before the gaze of all, stand, you wretch, bearing the vile mark of wasting that the envious bear!”</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19</a:t>
            </a:fld>
            <a:endParaRPr lang="en-US"/>
          </a:p>
        </p:txBody>
      </p:sp>
    </p:spTree>
    <p:extLst>
      <p:ext uri="{BB962C8B-B14F-4D97-AF65-F5344CB8AC3E}">
        <p14:creationId xmlns:p14="http://schemas.microsoft.com/office/powerpoint/2010/main" val="144648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517138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20</a:t>
            </a:fld>
            <a:endParaRPr lang="en-US"/>
          </a:p>
        </p:txBody>
      </p:sp>
    </p:spTree>
    <p:extLst>
      <p:ext uri="{BB962C8B-B14F-4D97-AF65-F5344CB8AC3E}">
        <p14:creationId xmlns:p14="http://schemas.microsoft.com/office/powerpoint/2010/main" val="109239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329114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188211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3372626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talk about the</a:t>
            </a:r>
            <a:r>
              <a:rPr lang="en-US" baseline="0" dirty="0" smtClean="0"/>
              <a:t> classical-archaic Greek symposium? because it sets a baseline for our focus today. The Greek symposium provided the model, the armature around which, multiple works of classical Greek literature were composed, notably, dialogues entitled </a:t>
            </a:r>
            <a:r>
              <a:rPr lang="en-US" i="1" baseline="0" dirty="0" smtClean="0"/>
              <a:t>Symposium</a:t>
            </a:r>
            <a:r>
              <a:rPr lang="en-US" i="0" baseline="0" dirty="0" smtClean="0"/>
              <a:t> by</a:t>
            </a:r>
            <a:r>
              <a:rPr lang="en-US" baseline="0" dirty="0" smtClean="0"/>
              <a:t> Plato and Xenophon. those works were treated as classics by Imperial Greek writers, notably, Plutarch, Lucian, and Athenaeus, themselves authors of symposiastic literature. so, too, the idea of well educated party guests engaging in sophisticated repartee, a kind of showing off of </a:t>
            </a:r>
            <a:r>
              <a:rPr lang="en-US" i="1" baseline="0" dirty="0" smtClean="0"/>
              <a:t>paideia</a:t>
            </a:r>
            <a:r>
              <a:rPr lang="en-US" i="0" baseline="0" dirty="0" smtClean="0"/>
              <a:t> was </a:t>
            </a:r>
            <a:r>
              <a:rPr lang="en-US" i="0" baseline="0" dirty="0" err="1" smtClean="0"/>
              <a:t>complelling</a:t>
            </a:r>
            <a:r>
              <a:rPr lang="en-US" i="0" baseline="0" dirty="0" smtClean="0"/>
              <a:t> for elite Greco-Romans of the imperial period.</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1324561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talk about the</a:t>
            </a:r>
            <a:r>
              <a:rPr lang="en-US" baseline="0" dirty="0" smtClean="0"/>
              <a:t> classical-archaic Greek symposium? because it sets a baseline for our focus today. The Greek symposium provided the model, the armature around which, multiple works of classical Greek literature were composed, notably, dialogues entitled </a:t>
            </a:r>
            <a:r>
              <a:rPr lang="en-US" i="1" baseline="0" dirty="0" smtClean="0"/>
              <a:t>Symposium</a:t>
            </a:r>
            <a:r>
              <a:rPr lang="en-US" i="0" baseline="0" dirty="0" smtClean="0"/>
              <a:t> by</a:t>
            </a:r>
            <a:r>
              <a:rPr lang="en-US" baseline="0" dirty="0" smtClean="0"/>
              <a:t> Plato and Xenophon. those works were treated as classics by Imperial Greek writers, notably, Plutarch, Lucian, and Athenaeus, themselves authors of symposiastic literature. so, too, the idea of well educated party guests engaging in sophisticated repartee, a kind of showing off of </a:t>
            </a:r>
            <a:r>
              <a:rPr lang="en-US" i="1" baseline="0" dirty="0" smtClean="0"/>
              <a:t>paideia</a:t>
            </a:r>
            <a:r>
              <a:rPr lang="en-US" i="0" baseline="0" dirty="0" smtClean="0"/>
              <a:t> was </a:t>
            </a:r>
            <a:r>
              <a:rPr lang="en-US" i="0" baseline="0" dirty="0" err="1" smtClean="0"/>
              <a:t>complelling</a:t>
            </a:r>
            <a:r>
              <a:rPr lang="en-US" i="0" baseline="0" dirty="0" smtClean="0"/>
              <a:t> for elite Greco-Romans of the imperial period.</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4201366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talk about the</a:t>
            </a:r>
            <a:r>
              <a:rPr lang="en-US" baseline="0" dirty="0" smtClean="0"/>
              <a:t> classical-archaic Greek symposium? because it sets a baseline for our focus today. The Greek symposium provided the model, the armature around which, multiple works of classical Greek literature were composed, notably, dialogues entitled </a:t>
            </a:r>
            <a:r>
              <a:rPr lang="en-US" i="1" baseline="0" dirty="0" smtClean="0"/>
              <a:t>Symposium</a:t>
            </a:r>
            <a:r>
              <a:rPr lang="en-US" i="0" baseline="0" dirty="0" smtClean="0"/>
              <a:t> by</a:t>
            </a:r>
            <a:r>
              <a:rPr lang="en-US" baseline="0" dirty="0" smtClean="0"/>
              <a:t> Plato and Xenophon. those works were treated as classics by Imperial Greek writers, notably, Plutarch, Lucian, and Athenaeus, themselves authors of symposiastic literature. so, too, the idea of well educated party guests engaging in sophisticated repartee, a kind of showing off of </a:t>
            </a:r>
            <a:r>
              <a:rPr lang="en-US" i="1" baseline="0" dirty="0" smtClean="0"/>
              <a:t>paideia</a:t>
            </a:r>
            <a:r>
              <a:rPr lang="en-US" i="0" baseline="0" dirty="0" smtClean="0"/>
              <a:t> was </a:t>
            </a:r>
            <a:r>
              <a:rPr lang="en-US" i="0" baseline="0" dirty="0" err="1" smtClean="0"/>
              <a:t>complelling</a:t>
            </a:r>
            <a:r>
              <a:rPr lang="en-US" i="0" baseline="0" dirty="0" smtClean="0"/>
              <a:t> for elite Greco-Romans of the imperial period.</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2830720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3445360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201" y="91440"/>
            <a:ext cx="11850422" cy="6675120"/>
          </a:xfrm>
          <a:prstGeom prst="rect">
            <a:avLst/>
          </a:prstGeom>
        </p:spPr>
      </p:pic>
    </p:spTree>
    <p:extLst>
      <p:ext uri="{BB962C8B-B14F-4D97-AF65-F5344CB8AC3E}">
        <p14:creationId xmlns:p14="http://schemas.microsoft.com/office/powerpoint/2010/main" val="311321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20063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1692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201" y="91440"/>
            <a:ext cx="11850422" cy="6675120"/>
          </a:xfrm>
          <a:prstGeom prst="rect">
            <a:avLst/>
          </a:prstGeom>
        </p:spPr>
      </p:pic>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alpha val="11000"/>
            </a:srgbClr>
          </a:solidFill>
        </p:spPr>
        <p:txBody>
          <a:bodyPr/>
          <a:lstStyle/>
          <a:p>
            <a:r>
              <a:rPr lang="en-US" smtClean="0"/>
              <a:t>Click to edit Master title style</a:t>
            </a:r>
            <a:endParaRPr/>
          </a:p>
        </p:txBody>
      </p:sp>
      <p:sp>
        <p:nvSpPr>
          <p:cNvPr id="3" name="Content Placeholder 2"/>
          <p:cNvSpPr>
            <a:spLocks noGrp="1"/>
          </p:cNvSpPr>
          <p:nvPr>
            <p:ph idx="1" hasCustomPrompt="1"/>
          </p:nvPr>
        </p:nvSpPr>
        <p:spPr/>
        <p:txBody>
          <a:bodyPr/>
          <a:lstStyle>
            <a:lvl1pPr>
              <a:lnSpc>
                <a:spcPct val="114000"/>
              </a:lnSpc>
              <a:defRPr/>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78228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1213150" y="3742277"/>
            <a:ext cx="9758063" cy="1142999"/>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18343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cxnSp>
        <p:nvCxnSpPr>
          <p:cNvPr id="8" name="Straight Connector 7"/>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70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77571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297366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39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90778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51605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solidFill>
            <a:srgbClr val="00B0F0">
              <a:alpha val="11000"/>
            </a:srgbClr>
          </a:solidFill>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none" baseline="0">
                <a:solidFill>
                  <a:schemeClr val="tx1"/>
                </a:solidFill>
              </a:defRPr>
            </a:lvl1pPr>
          </a:lstStyle>
          <a:p>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426593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2160" userDrawn="1">
          <p15:clr>
            <a:srgbClr val="F26B43"/>
          </p15:clr>
        </p15:guide>
        <p15:guide id="4"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49048" y="5262420"/>
            <a:ext cx="8061023" cy="951458"/>
            <a:chOff x="320977" y="5410200"/>
            <a:chExt cx="8061023" cy="951458"/>
          </a:xfrm>
        </p:grpSpPr>
        <p:sp>
          <p:nvSpPr>
            <p:cNvPr id="2" name="Rectangle 1"/>
            <p:cNvSpPr/>
            <p:nvPr/>
          </p:nvSpPr>
          <p:spPr>
            <a:xfrm>
              <a:off x="320977" y="5410200"/>
              <a:ext cx="8061023" cy="951458"/>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2400" dirty="0"/>
            </a:p>
          </p:txBody>
        </p:sp>
        <p:sp>
          <p:nvSpPr>
            <p:cNvPr id="3" name="Title 1"/>
            <p:cNvSpPr txBox="1">
              <a:spLocks/>
            </p:cNvSpPr>
            <p:nvPr/>
          </p:nvSpPr>
          <p:spPr>
            <a:xfrm>
              <a:off x="422707" y="5507364"/>
              <a:ext cx="7857563" cy="757130"/>
            </a:xfrm>
            <a:prstGeom prst="rect">
              <a:avLst/>
            </a:prstGeom>
            <a:solidFill>
              <a:srgbClr val="00B0F0">
                <a:alpha val="74000"/>
              </a:srgbClr>
            </a:solidFill>
          </p:spPr>
          <p:txBody>
            <a:bodyPr wrap="square" anchor="ctr" anchorCtr="0">
              <a:spAutoFit/>
            </a:bodyPr>
            <a:lst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a:lstStyle>
            <a:p>
              <a:r>
                <a:rPr lang="en-US" sz="2400" b="1" spc="500" dirty="0">
                  <a:solidFill>
                    <a:schemeClr val="bg1"/>
                  </a:solidFill>
                </a:rPr>
                <a:t>Sociality, Emotion</a:t>
              </a:r>
              <a:r>
                <a:rPr lang="en-US" sz="2400" b="1" spc="500" dirty="0" smtClean="0">
                  <a:solidFill>
                    <a:schemeClr val="bg1"/>
                  </a:solidFill>
                </a:rPr>
                <a:t>, and </a:t>
              </a:r>
              <a:r>
                <a:rPr lang="en-US" sz="2400" b="1" i="1" spc="500" dirty="0">
                  <a:solidFill>
                    <a:schemeClr val="bg1"/>
                  </a:solidFill>
                </a:rPr>
                <a:t>agōn</a:t>
              </a:r>
              <a:r>
                <a:rPr lang="en-US" sz="2400" b="1" spc="500" dirty="0">
                  <a:solidFill>
                    <a:schemeClr val="bg1"/>
                  </a:solidFill>
                </a:rPr>
                <a:t> in the Roman East</a:t>
              </a:r>
            </a:p>
          </p:txBody>
        </p:sp>
      </p:grpSp>
    </p:spTree>
    <p:extLst>
      <p:ext uri="{BB962C8B-B14F-4D97-AF65-F5344CB8AC3E}">
        <p14:creationId xmlns:p14="http://schemas.microsoft.com/office/powerpoint/2010/main" val="70877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44135" y="1886560"/>
            <a:ext cx="5300558" cy="4561559"/>
            <a:chOff x="3444135" y="1886560"/>
            <a:chExt cx="5300558" cy="4561559"/>
          </a:xfrm>
        </p:grpSpPr>
        <p:sp>
          <p:nvSpPr>
            <p:cNvPr id="3" name="TextBox 2"/>
            <p:cNvSpPr txBox="1"/>
            <p:nvPr/>
          </p:nvSpPr>
          <p:spPr>
            <a:xfrm>
              <a:off x="4054201" y="6078787"/>
              <a:ext cx="4110421" cy="369332"/>
            </a:xfrm>
            <a:prstGeom prst="rect">
              <a:avLst/>
            </a:prstGeom>
            <a:noFill/>
          </p:spPr>
          <p:txBody>
            <a:bodyPr wrap="none" rtlCol="0">
              <a:spAutoFit/>
            </a:bodyPr>
            <a:lstStyle/>
            <a:p>
              <a:pPr algn="ctr">
                <a:lnSpc>
                  <a:spcPct val="90000"/>
                </a:lnSpc>
              </a:pPr>
              <a:r>
                <a:rPr lang="en-US" sz="2000" dirty="0" smtClean="0"/>
                <a:t>Roman </a:t>
              </a:r>
              <a:r>
                <a:rPr lang="en-US" sz="2000" i="1" dirty="0" err="1" smtClean="0"/>
                <a:t>convivium</a:t>
              </a:r>
              <a:r>
                <a:rPr lang="en-US" sz="2000" dirty="0" smtClean="0"/>
                <a:t> in a </a:t>
              </a:r>
              <a:r>
                <a:rPr lang="en-US" sz="2000" i="1" dirty="0" smtClean="0"/>
                <a:t>triclinium</a:t>
              </a:r>
              <a:endParaRPr lang="en-US" sz="2000" i="1" dirty="0"/>
            </a:p>
          </p:txBody>
        </p:sp>
        <p:pic>
          <p:nvPicPr>
            <p:cNvPr id="4" name="Picture 3"/>
            <p:cNvPicPr>
              <a:picLocks noChangeAspect="1"/>
            </p:cNvPicPr>
            <p:nvPr/>
          </p:nvPicPr>
          <p:blipFill>
            <a:blip r:embed="rId3"/>
            <a:stretch>
              <a:fillRect/>
            </a:stretch>
          </p:blipFill>
          <p:spPr>
            <a:xfrm>
              <a:off x="3444135" y="1886560"/>
              <a:ext cx="5300558" cy="4115727"/>
            </a:xfrm>
            <a:prstGeom prst="rect">
              <a:avLst/>
            </a:prstGeom>
          </p:spPr>
        </p:pic>
      </p:grpSp>
      <p:sp>
        <p:nvSpPr>
          <p:cNvPr id="2" name="Title 1"/>
          <p:cNvSpPr>
            <a:spLocks noGrp="1"/>
          </p:cNvSpPr>
          <p:nvPr>
            <p:ph type="title"/>
          </p:nvPr>
        </p:nvSpPr>
        <p:spPr/>
        <p:txBody>
          <a:bodyPr/>
          <a:lstStyle/>
          <a:p>
            <a:r>
              <a:rPr lang="en-US" dirty="0" smtClean="0"/>
              <a:t>Roman </a:t>
            </a:r>
            <a:r>
              <a:rPr lang="en-US" i="1" dirty="0" err="1" smtClean="0"/>
              <a:t>convivium</a:t>
            </a:r>
            <a:endParaRPr lang="en-US" dirty="0"/>
          </a:p>
        </p:txBody>
      </p:sp>
    </p:spTree>
    <p:extLst>
      <p:ext uri="{BB962C8B-B14F-4D97-AF65-F5344CB8AC3E}">
        <p14:creationId xmlns:p14="http://schemas.microsoft.com/office/powerpoint/2010/main" val="401551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44135" y="1886560"/>
            <a:ext cx="5300558" cy="4561559"/>
            <a:chOff x="3444135" y="1886560"/>
            <a:chExt cx="5300558" cy="4561559"/>
          </a:xfrm>
        </p:grpSpPr>
        <p:sp>
          <p:nvSpPr>
            <p:cNvPr id="3" name="TextBox 2"/>
            <p:cNvSpPr txBox="1"/>
            <p:nvPr/>
          </p:nvSpPr>
          <p:spPr>
            <a:xfrm>
              <a:off x="4054201" y="6078787"/>
              <a:ext cx="4110421" cy="369332"/>
            </a:xfrm>
            <a:prstGeom prst="rect">
              <a:avLst/>
            </a:prstGeom>
            <a:noFill/>
          </p:spPr>
          <p:txBody>
            <a:bodyPr wrap="none" rtlCol="0">
              <a:spAutoFit/>
            </a:bodyPr>
            <a:lstStyle/>
            <a:p>
              <a:pPr algn="ctr">
                <a:lnSpc>
                  <a:spcPct val="90000"/>
                </a:lnSpc>
              </a:pPr>
              <a:r>
                <a:rPr lang="en-US" sz="2000" dirty="0" smtClean="0"/>
                <a:t>Roman </a:t>
              </a:r>
              <a:r>
                <a:rPr lang="en-US" sz="2000" i="1" dirty="0" err="1" smtClean="0"/>
                <a:t>convivium</a:t>
              </a:r>
              <a:r>
                <a:rPr lang="en-US" sz="2000" dirty="0" smtClean="0"/>
                <a:t> in a </a:t>
              </a:r>
              <a:r>
                <a:rPr lang="en-US" sz="2000" i="1" dirty="0" smtClean="0"/>
                <a:t>triclinium</a:t>
              </a:r>
              <a:endParaRPr lang="en-US" sz="2000" i="1" dirty="0"/>
            </a:p>
          </p:txBody>
        </p:sp>
        <p:pic>
          <p:nvPicPr>
            <p:cNvPr id="4" name="Picture 3"/>
            <p:cNvPicPr>
              <a:picLocks noChangeAspect="1"/>
            </p:cNvPicPr>
            <p:nvPr/>
          </p:nvPicPr>
          <p:blipFill>
            <a:blip r:embed="rId3"/>
            <a:stretch>
              <a:fillRect/>
            </a:stretch>
          </p:blipFill>
          <p:spPr>
            <a:xfrm>
              <a:off x="3444135" y="1886560"/>
              <a:ext cx="5300558" cy="4115727"/>
            </a:xfrm>
            <a:prstGeom prst="rect">
              <a:avLst/>
            </a:prstGeom>
          </p:spPr>
        </p:pic>
      </p:grpSp>
      <p:sp>
        <p:nvSpPr>
          <p:cNvPr id="8" name="Rectangle 7"/>
          <p:cNvSpPr/>
          <p:nvPr/>
        </p:nvSpPr>
        <p:spPr>
          <a:xfrm>
            <a:off x="1217614" y="1828800"/>
            <a:ext cx="9155579" cy="4619319"/>
          </a:xfrm>
          <a:prstGeom prst="rect">
            <a:avLst/>
          </a:prstGeom>
          <a:solidFill>
            <a:schemeClr val="bg1">
              <a:alpha val="93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dirty="0" smtClean="0"/>
              <a:t>Roman </a:t>
            </a:r>
            <a:r>
              <a:rPr lang="en-US" i="1" dirty="0" err="1" smtClean="0"/>
              <a:t>convivium</a:t>
            </a:r>
            <a:endParaRPr lang="en-US" dirty="0"/>
          </a:p>
        </p:txBody>
      </p:sp>
      <p:sp>
        <p:nvSpPr>
          <p:cNvPr id="7" name="Content Placeholder 6"/>
          <p:cNvSpPr>
            <a:spLocks noGrp="1"/>
          </p:cNvSpPr>
          <p:nvPr>
            <p:ph idx="1"/>
          </p:nvPr>
        </p:nvSpPr>
        <p:spPr/>
        <p:txBody>
          <a:bodyPr>
            <a:normAutofit/>
          </a:bodyPr>
          <a:lstStyle/>
          <a:p>
            <a:r>
              <a:rPr lang="en-US" dirty="0" smtClean="0"/>
              <a:t>Mixed-gender</a:t>
            </a:r>
          </a:p>
          <a:p>
            <a:pPr lvl="1"/>
            <a:r>
              <a:rPr lang="en-US" dirty="0" smtClean="0"/>
              <a:t>Social mixing</a:t>
            </a:r>
          </a:p>
          <a:p>
            <a:r>
              <a:rPr lang="en-US" dirty="0" smtClean="0"/>
              <a:t>Hierarchical</a:t>
            </a:r>
          </a:p>
          <a:p>
            <a:pPr lvl="1"/>
            <a:r>
              <a:rPr lang="en-US" dirty="0" smtClean="0"/>
              <a:t>Seating, serving, orderly dining</a:t>
            </a:r>
          </a:p>
          <a:p>
            <a:r>
              <a:rPr lang="en-US" dirty="0" smtClean="0"/>
              <a:t>Social-political</a:t>
            </a:r>
          </a:p>
          <a:p>
            <a:pPr lvl="1"/>
            <a:r>
              <a:rPr lang="en-US" dirty="0" smtClean="0"/>
              <a:t>Networking, maneuvering</a:t>
            </a:r>
            <a:r>
              <a:rPr lang="en-US" dirty="0" smtClean="0"/>
              <a:t>, competing</a:t>
            </a:r>
          </a:p>
          <a:p>
            <a:pPr lvl="1"/>
            <a:endParaRPr lang="en-US" dirty="0"/>
          </a:p>
        </p:txBody>
      </p:sp>
    </p:spTree>
    <p:extLst>
      <p:ext uri="{BB962C8B-B14F-4D97-AF65-F5344CB8AC3E}">
        <p14:creationId xmlns:p14="http://schemas.microsoft.com/office/powerpoint/2010/main" val="21904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44135" y="1886560"/>
            <a:ext cx="5300558" cy="4561559"/>
            <a:chOff x="3444135" y="1886560"/>
            <a:chExt cx="5300558" cy="4561559"/>
          </a:xfrm>
        </p:grpSpPr>
        <p:sp>
          <p:nvSpPr>
            <p:cNvPr id="3" name="TextBox 2"/>
            <p:cNvSpPr txBox="1"/>
            <p:nvPr/>
          </p:nvSpPr>
          <p:spPr>
            <a:xfrm>
              <a:off x="4054201" y="6078787"/>
              <a:ext cx="4110421" cy="369332"/>
            </a:xfrm>
            <a:prstGeom prst="rect">
              <a:avLst/>
            </a:prstGeom>
            <a:noFill/>
          </p:spPr>
          <p:txBody>
            <a:bodyPr wrap="none" rtlCol="0">
              <a:spAutoFit/>
            </a:bodyPr>
            <a:lstStyle/>
            <a:p>
              <a:pPr algn="ctr">
                <a:lnSpc>
                  <a:spcPct val="90000"/>
                </a:lnSpc>
              </a:pPr>
              <a:r>
                <a:rPr lang="en-US" sz="2000" dirty="0" smtClean="0"/>
                <a:t>Roman </a:t>
              </a:r>
              <a:r>
                <a:rPr lang="en-US" sz="2000" i="1" dirty="0" err="1" smtClean="0"/>
                <a:t>convivium</a:t>
              </a:r>
              <a:r>
                <a:rPr lang="en-US" sz="2000" dirty="0" smtClean="0"/>
                <a:t> in a </a:t>
              </a:r>
              <a:r>
                <a:rPr lang="en-US" sz="2000" i="1" dirty="0" smtClean="0"/>
                <a:t>triclinium</a:t>
              </a:r>
              <a:endParaRPr lang="en-US" sz="2000" i="1" dirty="0"/>
            </a:p>
          </p:txBody>
        </p:sp>
        <p:pic>
          <p:nvPicPr>
            <p:cNvPr id="4" name="Picture 3"/>
            <p:cNvPicPr>
              <a:picLocks noChangeAspect="1"/>
            </p:cNvPicPr>
            <p:nvPr/>
          </p:nvPicPr>
          <p:blipFill>
            <a:blip r:embed="rId3"/>
            <a:stretch>
              <a:fillRect/>
            </a:stretch>
          </p:blipFill>
          <p:spPr>
            <a:xfrm>
              <a:off x="3444135" y="1886560"/>
              <a:ext cx="5300558" cy="4115727"/>
            </a:xfrm>
            <a:prstGeom prst="rect">
              <a:avLst/>
            </a:prstGeom>
          </p:spPr>
        </p:pic>
      </p:grpSp>
      <p:sp>
        <p:nvSpPr>
          <p:cNvPr id="2" name="Title 1"/>
          <p:cNvSpPr>
            <a:spLocks noGrp="1"/>
          </p:cNvSpPr>
          <p:nvPr>
            <p:ph type="title"/>
          </p:nvPr>
        </p:nvSpPr>
        <p:spPr/>
        <p:txBody>
          <a:bodyPr/>
          <a:lstStyle/>
          <a:p>
            <a:r>
              <a:rPr lang="en-US" dirty="0" smtClean="0"/>
              <a:t>Roman </a:t>
            </a:r>
            <a:r>
              <a:rPr lang="en-US" i="1" dirty="0" err="1" smtClean="0"/>
              <a:t>convivium</a:t>
            </a:r>
            <a:endParaRPr lang="en-US" dirty="0"/>
          </a:p>
        </p:txBody>
      </p:sp>
      <p:sp>
        <p:nvSpPr>
          <p:cNvPr id="7" name="Rectangle 6"/>
          <p:cNvSpPr/>
          <p:nvPr/>
        </p:nvSpPr>
        <p:spPr>
          <a:xfrm>
            <a:off x="1217614" y="1828800"/>
            <a:ext cx="9155579" cy="4619319"/>
          </a:xfrm>
          <a:prstGeom prst="rect">
            <a:avLst/>
          </a:prstGeom>
          <a:solidFill>
            <a:schemeClr val="bg1">
              <a:alpha val="93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8" name="Rectangle 7"/>
          <p:cNvSpPr/>
          <p:nvPr/>
        </p:nvSpPr>
        <p:spPr>
          <a:xfrm>
            <a:off x="2216259" y="3193601"/>
            <a:ext cx="7756307" cy="78483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spAutoFit/>
          </a:bodyPr>
          <a:lstStyle/>
          <a:p>
            <a:pPr algn="ctr">
              <a:lnSpc>
                <a:spcPct val="125000"/>
              </a:lnSpc>
            </a:pPr>
            <a:r>
              <a:rPr lang="en-US" sz="3600" i="1" spc="100" dirty="0" smtClean="0">
                <a:solidFill>
                  <a:schemeClr val="tx2"/>
                </a:solidFill>
                <a:sym typeface="Symbol" panose="05050102010706020507" pitchFamily="18" charset="2"/>
              </a:rPr>
              <a:t></a:t>
            </a:r>
            <a:r>
              <a:rPr lang="en-US" sz="3600" i="1" spc="100" dirty="0" smtClean="0">
                <a:solidFill>
                  <a:schemeClr val="tx2"/>
                </a:solidFill>
              </a:rPr>
              <a:t> modern power lunch?</a:t>
            </a:r>
            <a:endParaRPr lang="en-US" sz="3600" i="1" spc="100" dirty="0">
              <a:solidFill>
                <a:schemeClr val="tx2"/>
              </a:solidFill>
            </a:endParaRPr>
          </a:p>
        </p:txBody>
      </p:sp>
    </p:spTree>
    <p:extLst>
      <p:ext uri="{BB962C8B-B14F-4D97-AF65-F5344CB8AC3E}">
        <p14:creationId xmlns:p14="http://schemas.microsoft.com/office/powerpoint/2010/main" val="352702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17614" y="1828800"/>
            <a:ext cx="9155579" cy="4619319"/>
          </a:xfrm>
          <a:prstGeom prst="rect">
            <a:avLst/>
          </a:prstGeom>
          <a:solidFill>
            <a:schemeClr val="bg1">
              <a:alpha val="93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 name="TextBox 2"/>
          <p:cNvSpPr txBox="1"/>
          <p:nvPr/>
        </p:nvSpPr>
        <p:spPr>
          <a:xfrm>
            <a:off x="1180261" y="5970107"/>
            <a:ext cx="4447051" cy="369332"/>
          </a:xfrm>
          <a:prstGeom prst="rect">
            <a:avLst/>
          </a:prstGeom>
          <a:noFill/>
        </p:spPr>
        <p:txBody>
          <a:bodyPr wrap="none" rtlCol="0">
            <a:spAutoFit/>
          </a:bodyPr>
          <a:lstStyle/>
          <a:p>
            <a:pPr algn="ctr">
              <a:lnSpc>
                <a:spcPct val="90000"/>
              </a:lnSpc>
            </a:pPr>
            <a:r>
              <a:rPr lang="en-US" sz="2000" dirty="0" err="1" smtClean="0"/>
              <a:t>Stibadium</a:t>
            </a:r>
            <a:r>
              <a:rPr lang="en-US" sz="2000" dirty="0" smtClean="0"/>
              <a:t> diagram, with hierarchy</a:t>
            </a:r>
            <a:endParaRPr lang="en-US" sz="2000" dirty="0"/>
          </a:p>
        </p:txBody>
      </p:sp>
      <p:sp>
        <p:nvSpPr>
          <p:cNvPr id="2" name="Title 1"/>
          <p:cNvSpPr>
            <a:spLocks noGrp="1"/>
          </p:cNvSpPr>
          <p:nvPr>
            <p:ph type="title"/>
          </p:nvPr>
        </p:nvSpPr>
        <p:spPr/>
        <p:txBody>
          <a:bodyPr/>
          <a:lstStyle/>
          <a:p>
            <a:r>
              <a:rPr lang="en-US" dirty="0" smtClean="0"/>
              <a:t>Imperial Banqueting </a:t>
            </a:r>
            <a:r>
              <a:rPr lang="en-US" sz="3600" dirty="0" smtClean="0"/>
              <a:t>(2</a:t>
            </a:r>
            <a:r>
              <a:rPr lang="en-US" sz="3600" baseline="30000" dirty="0" smtClean="0"/>
              <a:t>nd</a:t>
            </a:r>
            <a:r>
              <a:rPr lang="en-US" sz="3600" dirty="0" smtClean="0"/>
              <a:t> cent on)</a:t>
            </a:r>
            <a:endParaRPr lang="en-US" dirty="0"/>
          </a:p>
        </p:txBody>
      </p:sp>
      <p:pic>
        <p:nvPicPr>
          <p:cNvPr id="9" name="Picture 8"/>
          <p:cNvPicPr>
            <a:picLocks noChangeAspect="1"/>
          </p:cNvPicPr>
          <p:nvPr/>
        </p:nvPicPr>
        <p:blipFill>
          <a:blip r:embed="rId3"/>
          <a:stretch>
            <a:fillRect/>
          </a:stretch>
        </p:blipFill>
        <p:spPr>
          <a:xfrm>
            <a:off x="1217614" y="1719052"/>
            <a:ext cx="4372331" cy="425105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3477" y="2248523"/>
            <a:ext cx="4837737" cy="3325944"/>
          </a:xfrm>
          <a:prstGeom prst="rect">
            <a:avLst/>
          </a:prstGeom>
        </p:spPr>
      </p:pic>
      <p:sp>
        <p:nvSpPr>
          <p:cNvPr id="12" name="TextBox 11"/>
          <p:cNvSpPr txBox="1"/>
          <p:nvPr/>
        </p:nvSpPr>
        <p:spPr>
          <a:xfrm>
            <a:off x="7087844" y="5970107"/>
            <a:ext cx="2929007" cy="369332"/>
          </a:xfrm>
          <a:prstGeom prst="rect">
            <a:avLst/>
          </a:prstGeom>
          <a:noFill/>
        </p:spPr>
        <p:txBody>
          <a:bodyPr wrap="none" rtlCol="0">
            <a:spAutoFit/>
          </a:bodyPr>
          <a:lstStyle/>
          <a:p>
            <a:pPr algn="ctr">
              <a:lnSpc>
                <a:spcPct val="90000"/>
              </a:lnSpc>
            </a:pPr>
            <a:r>
              <a:rPr lang="en-US" sz="2000" dirty="0" smtClean="0"/>
              <a:t>Late antique banquet</a:t>
            </a:r>
            <a:endParaRPr lang="en-US" sz="2000" dirty="0"/>
          </a:p>
        </p:txBody>
      </p:sp>
    </p:spTree>
    <p:extLst>
      <p:ext uri="{BB962C8B-B14F-4D97-AF65-F5344CB8AC3E}">
        <p14:creationId xmlns:p14="http://schemas.microsoft.com/office/powerpoint/2010/main" val="61155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Alcock</a:t>
            </a:r>
            <a:r>
              <a:rPr lang="en-US" dirty="0"/>
              <a:t> “Power </a:t>
            </a:r>
            <a:r>
              <a:rPr lang="en-US" dirty="0" smtClean="0"/>
              <a:t>Lunches”</a:t>
            </a:r>
            <a:endParaRPr lang="en-US" dirty="0"/>
          </a:p>
        </p:txBody>
      </p:sp>
      <p:sp>
        <p:nvSpPr>
          <p:cNvPr id="3" name="Text Placeholder 2"/>
          <p:cNvSpPr>
            <a:spLocks noGrp="1"/>
          </p:cNvSpPr>
          <p:nvPr>
            <p:ph type="body" idx="1"/>
          </p:nvPr>
        </p:nvSpPr>
        <p:spPr/>
        <p:txBody>
          <a:bodyPr/>
          <a:lstStyle/>
          <a:p>
            <a:r>
              <a:rPr lang="en-US" dirty="0" smtClean="0"/>
              <a:t>Chief Takeaways</a:t>
            </a:r>
            <a:endParaRPr lang="en-US" dirty="0"/>
          </a:p>
        </p:txBody>
      </p:sp>
    </p:spTree>
    <p:extLst>
      <p:ext uri="{BB962C8B-B14F-4D97-AF65-F5344CB8AC3E}">
        <p14:creationId xmlns:p14="http://schemas.microsoft.com/office/powerpoint/2010/main" val="53870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Eastern Roman Dining As...</a:t>
            </a:r>
            <a:endParaRPr lang="en-US" dirty="0"/>
          </a:p>
        </p:txBody>
      </p:sp>
      <p:sp>
        <p:nvSpPr>
          <p:cNvPr id="3" name="Content Placeholder 2"/>
          <p:cNvSpPr>
            <a:spLocks noGrp="1"/>
          </p:cNvSpPr>
          <p:nvPr>
            <p:ph idx="1"/>
          </p:nvPr>
        </p:nvSpPr>
        <p:spPr/>
        <p:txBody>
          <a:bodyPr/>
          <a:lstStyle/>
          <a:p>
            <a:r>
              <a:rPr lang="en-US" dirty="0" smtClean="0"/>
              <a:t>Power-play, social maneuvering</a:t>
            </a:r>
          </a:p>
          <a:p>
            <a:r>
              <a:rPr lang="en-US" dirty="0" smtClean="0"/>
              <a:t>Culture </a:t>
            </a:r>
            <a:r>
              <a:rPr lang="en-US" dirty="0"/>
              <a:t>clash </a:t>
            </a:r>
            <a:r>
              <a:rPr lang="en-US" sz="2400" dirty="0"/>
              <a:t>(1</a:t>
            </a:r>
            <a:r>
              <a:rPr lang="en-US" sz="2400" baseline="30000" dirty="0"/>
              <a:t>st</a:t>
            </a:r>
            <a:r>
              <a:rPr lang="en-US" sz="2400" dirty="0"/>
              <a:t> BCE – 1</a:t>
            </a:r>
            <a:r>
              <a:rPr lang="en-US" sz="2400" baseline="30000" dirty="0"/>
              <a:t>st</a:t>
            </a:r>
            <a:r>
              <a:rPr lang="en-US" sz="2400" dirty="0"/>
              <a:t> </a:t>
            </a:r>
            <a:r>
              <a:rPr lang="en-US" sz="2400" dirty="0" smtClean="0"/>
              <a:t>CE, Rome vs. Greece)</a:t>
            </a:r>
            <a:endParaRPr lang="en-US" dirty="0" smtClean="0"/>
          </a:p>
        </p:txBody>
      </p:sp>
      <p:sp>
        <p:nvSpPr>
          <p:cNvPr id="4" name="TextBox 3"/>
          <p:cNvSpPr txBox="1"/>
          <p:nvPr/>
        </p:nvSpPr>
        <p:spPr>
          <a:xfrm>
            <a:off x="1807023" y="3931005"/>
            <a:ext cx="8574779" cy="137910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25000"/>
              </a:lnSpc>
            </a:pPr>
            <a:r>
              <a:rPr lang="en-US" sz="2000" spc="100" dirty="0" smtClean="0"/>
              <a:t>“In </a:t>
            </a:r>
            <a:r>
              <a:rPr lang="en-US" sz="2000" spc="100" dirty="0"/>
              <a:t>essence, this is all about dinner as hierarchy, as rule making, dinner as creating social alliance and distance, dinner as a diacritical </a:t>
            </a:r>
            <a:r>
              <a:rPr lang="en-US" sz="2000" spc="100" dirty="0" smtClean="0"/>
              <a:t>feast.”</a:t>
            </a:r>
            <a:endParaRPr lang="en-US" sz="2000" spc="100" dirty="0"/>
          </a:p>
        </p:txBody>
      </p:sp>
    </p:spTree>
    <p:extLst>
      <p:ext uri="{BB962C8B-B14F-4D97-AF65-F5344CB8AC3E}">
        <p14:creationId xmlns:p14="http://schemas.microsoft.com/office/powerpoint/2010/main" val="191733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in the Door</a:t>
            </a:r>
            <a:endParaRPr lang="en-US" dirty="0"/>
          </a:p>
        </p:txBody>
      </p:sp>
      <p:sp>
        <p:nvSpPr>
          <p:cNvPr id="3" name="Text Placeholder 2"/>
          <p:cNvSpPr>
            <a:spLocks noGrp="1"/>
          </p:cNvSpPr>
          <p:nvPr>
            <p:ph type="body" idx="1"/>
          </p:nvPr>
        </p:nvSpPr>
        <p:spPr/>
        <p:txBody>
          <a:bodyPr/>
          <a:lstStyle/>
          <a:p>
            <a:r>
              <a:rPr lang="en-US" i="1" dirty="0" smtClean="0"/>
              <a:t>Agōn</a:t>
            </a:r>
            <a:r>
              <a:rPr lang="en-US" dirty="0" smtClean="0"/>
              <a:t> and </a:t>
            </a:r>
            <a:r>
              <a:rPr lang="en-US" i="1" dirty="0" smtClean="0"/>
              <a:t>pathos</a:t>
            </a:r>
            <a:r>
              <a:rPr lang="en-US" dirty="0" smtClean="0"/>
              <a:t> in a Greco-Roman Villa</a:t>
            </a:r>
            <a:endParaRPr lang="en-US" dirty="0"/>
          </a:p>
        </p:txBody>
      </p:sp>
    </p:spTree>
    <p:extLst>
      <p:ext uri="{BB962C8B-B14F-4D97-AF65-F5344CB8AC3E}">
        <p14:creationId xmlns:p14="http://schemas.microsoft.com/office/powerpoint/2010/main" val="273328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12532" y="540769"/>
            <a:ext cx="8763759" cy="5776461"/>
          </a:xfrm>
          <a:prstGeom prst="rect">
            <a:avLst/>
          </a:prstGeom>
        </p:spPr>
      </p:pic>
      <p:sp>
        <p:nvSpPr>
          <p:cNvPr id="3" name="TextBox 2"/>
          <p:cNvSpPr txBox="1"/>
          <p:nvPr/>
        </p:nvSpPr>
        <p:spPr>
          <a:xfrm>
            <a:off x="1209964" y="2918691"/>
            <a:ext cx="1612942" cy="369332"/>
          </a:xfrm>
          <a:prstGeom prst="rect">
            <a:avLst/>
          </a:prstGeom>
          <a:noFill/>
        </p:spPr>
        <p:txBody>
          <a:bodyPr wrap="none" rtlCol="0">
            <a:spAutoFit/>
          </a:bodyPr>
          <a:lstStyle/>
          <a:p>
            <a:pPr>
              <a:lnSpc>
                <a:spcPct val="90000"/>
              </a:lnSpc>
            </a:pPr>
            <a:r>
              <a:rPr lang="en-US" sz="2000" dirty="0" err="1" smtClean="0">
                <a:solidFill>
                  <a:schemeClr val="bg1"/>
                </a:solidFill>
              </a:rPr>
              <a:t>Kephalonia</a:t>
            </a:r>
            <a:endParaRPr lang="en-US" sz="2000" dirty="0">
              <a:solidFill>
                <a:schemeClr val="bg1"/>
              </a:solidFill>
            </a:endParaRPr>
          </a:p>
        </p:txBody>
      </p:sp>
      <p:cxnSp>
        <p:nvCxnSpPr>
          <p:cNvPr id="5" name="Straight Arrow Connector 4"/>
          <p:cNvCxnSpPr>
            <a:stCxn id="3" idx="2"/>
          </p:cNvCxnSpPr>
          <p:nvPr/>
        </p:nvCxnSpPr>
        <p:spPr>
          <a:xfrm>
            <a:off x="2016435" y="3288023"/>
            <a:ext cx="883783" cy="369577"/>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70858" y="4340931"/>
            <a:ext cx="841897" cy="369332"/>
          </a:xfrm>
          <a:prstGeom prst="rect">
            <a:avLst/>
          </a:prstGeom>
          <a:noFill/>
        </p:spPr>
        <p:txBody>
          <a:bodyPr wrap="none" rtlCol="0">
            <a:spAutoFit/>
          </a:bodyPr>
          <a:lstStyle/>
          <a:p>
            <a:pPr>
              <a:lnSpc>
                <a:spcPct val="90000"/>
              </a:lnSpc>
            </a:pPr>
            <a:r>
              <a:rPr lang="en-US" sz="2000" dirty="0" smtClean="0">
                <a:solidFill>
                  <a:schemeClr val="bg1"/>
                </a:solidFill>
              </a:rPr>
              <a:t>Skala</a:t>
            </a:r>
            <a:endParaRPr lang="en-US" sz="2000" dirty="0">
              <a:solidFill>
                <a:schemeClr val="bg1"/>
              </a:solidFill>
            </a:endParaRPr>
          </a:p>
        </p:txBody>
      </p:sp>
      <p:cxnSp>
        <p:nvCxnSpPr>
          <p:cNvPr id="8" name="Straight Arrow Connector 7"/>
          <p:cNvCxnSpPr>
            <a:stCxn id="7" idx="0"/>
          </p:cNvCxnSpPr>
          <p:nvPr/>
        </p:nvCxnSpPr>
        <p:spPr>
          <a:xfrm flipV="1">
            <a:off x="2191807" y="4128655"/>
            <a:ext cx="1059393" cy="212276"/>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51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2" descr="Skala villa, Rathmayr and Scheibelreiter-G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386" y="2371147"/>
            <a:ext cx="5715000" cy="3819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46518" y="683656"/>
            <a:ext cx="5715000" cy="1089529"/>
          </a:xfrm>
          <a:prstGeom prst="rect">
            <a:avLst/>
          </a:prstGeom>
          <a:noFill/>
        </p:spPr>
        <p:txBody>
          <a:bodyPr wrap="square" rtlCol="0">
            <a:spAutoFit/>
          </a:bodyPr>
          <a:lstStyle/>
          <a:p>
            <a:pPr algn="ctr">
              <a:lnSpc>
                <a:spcPct val="90000"/>
              </a:lnSpc>
            </a:pPr>
            <a:r>
              <a:rPr lang="en-US" sz="3600" dirty="0">
                <a:solidFill>
                  <a:schemeClr val="bg1"/>
                </a:solidFill>
              </a:rPr>
              <a:t>Skala villa, circa 200 CE. </a:t>
            </a:r>
            <a:r>
              <a:rPr lang="en-US" sz="3600" dirty="0" smtClean="0">
                <a:solidFill>
                  <a:schemeClr val="bg1"/>
                </a:solidFill>
              </a:rPr>
              <a:t>Plan and entry hall</a:t>
            </a:r>
            <a:endParaRPr lang="en-US" sz="3600" dirty="0">
              <a:solidFill>
                <a:schemeClr val="bg1"/>
              </a:solidFill>
            </a:endParaRPr>
          </a:p>
        </p:txBody>
      </p:sp>
      <p:pic>
        <p:nvPicPr>
          <p:cNvPr id="1028" name="Picture 4" descr="Fig 1. Skala villa, plan. : 2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02" y="2371147"/>
            <a:ext cx="5020582" cy="3521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20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547" y="324423"/>
            <a:ext cx="4218171" cy="552334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5175" y="1061351"/>
            <a:ext cx="5663927" cy="4786417"/>
          </a:xfrm>
          <a:prstGeom prst="rect">
            <a:avLst/>
          </a:prstGeom>
        </p:spPr>
      </p:pic>
      <p:sp>
        <p:nvSpPr>
          <p:cNvPr id="7" name="TextBox 6"/>
          <p:cNvSpPr txBox="1"/>
          <p:nvPr/>
        </p:nvSpPr>
        <p:spPr>
          <a:xfrm>
            <a:off x="485010" y="6051750"/>
            <a:ext cx="4769255" cy="369332"/>
          </a:xfrm>
          <a:prstGeom prst="rect">
            <a:avLst/>
          </a:prstGeom>
          <a:noFill/>
        </p:spPr>
        <p:txBody>
          <a:bodyPr wrap="none" rtlCol="0">
            <a:spAutoFit/>
          </a:bodyPr>
          <a:lstStyle/>
          <a:p>
            <a:pPr algn="ctr">
              <a:lnSpc>
                <a:spcPct val="90000"/>
              </a:lnSpc>
            </a:pPr>
            <a:r>
              <a:rPr lang="en-US" sz="2000" dirty="0" smtClean="0">
                <a:solidFill>
                  <a:schemeClr val="bg1"/>
                </a:solidFill>
              </a:rPr>
              <a:t>Sketch, Skala entry mosaic </a:t>
            </a:r>
            <a:r>
              <a:rPr lang="en-US" sz="2000" i="1" dirty="0" err="1" smtClean="0">
                <a:solidFill>
                  <a:schemeClr val="bg1"/>
                </a:solidFill>
              </a:rPr>
              <a:t>emblēma</a:t>
            </a:r>
            <a:endParaRPr lang="en-US" sz="2000" i="1" dirty="0">
              <a:solidFill>
                <a:schemeClr val="bg1"/>
              </a:solidFill>
            </a:endParaRPr>
          </a:p>
        </p:txBody>
      </p:sp>
      <p:sp>
        <p:nvSpPr>
          <p:cNvPr id="8" name="TextBox 7"/>
          <p:cNvSpPr txBox="1"/>
          <p:nvPr/>
        </p:nvSpPr>
        <p:spPr>
          <a:xfrm>
            <a:off x="6132024" y="6051750"/>
            <a:ext cx="4870244" cy="369332"/>
          </a:xfrm>
          <a:prstGeom prst="rect">
            <a:avLst/>
          </a:prstGeom>
          <a:noFill/>
        </p:spPr>
        <p:txBody>
          <a:bodyPr wrap="none" rtlCol="0">
            <a:spAutoFit/>
          </a:bodyPr>
          <a:lstStyle/>
          <a:p>
            <a:pPr algn="ctr">
              <a:lnSpc>
                <a:spcPct val="90000"/>
              </a:lnSpc>
            </a:pPr>
            <a:r>
              <a:rPr lang="en-US" sz="2000" dirty="0" smtClean="0">
                <a:solidFill>
                  <a:schemeClr val="bg1"/>
                </a:solidFill>
              </a:rPr>
              <a:t>Mosaic, House of the Evil Eye, Antioch</a:t>
            </a:r>
            <a:endParaRPr lang="en-US" sz="2000" dirty="0">
              <a:solidFill>
                <a:schemeClr val="bg1"/>
              </a:solidFill>
            </a:endParaRPr>
          </a:p>
        </p:txBody>
      </p:sp>
    </p:spTree>
    <p:extLst>
      <p:ext uri="{BB962C8B-B14F-4D97-AF65-F5344CB8AC3E}">
        <p14:creationId xmlns:p14="http://schemas.microsoft.com/office/powerpoint/2010/main" val="91885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Discussion Topic</a:t>
            </a:r>
          </a:p>
          <a:p>
            <a:pPr lvl="1"/>
            <a:r>
              <a:rPr lang="en-US" dirty="0" smtClean="0"/>
              <a:t>Socializing: There and Then, Here and Now</a:t>
            </a:r>
          </a:p>
          <a:p>
            <a:pPr lvl="0"/>
            <a:r>
              <a:rPr lang="en-US" dirty="0" smtClean="0"/>
              <a:t>Quick and Dirty Overview</a:t>
            </a:r>
          </a:p>
          <a:p>
            <a:pPr lvl="1"/>
            <a:r>
              <a:rPr lang="en-US" dirty="0" smtClean="0"/>
              <a:t>Hosting and “Guesting,” Greco-Roman Style</a:t>
            </a:r>
          </a:p>
          <a:p>
            <a:pPr lvl="0"/>
            <a:r>
              <a:rPr lang="en-US" dirty="0" err="1" smtClean="0"/>
              <a:t>Alcock</a:t>
            </a:r>
            <a:r>
              <a:rPr lang="en-US" dirty="0" smtClean="0"/>
              <a:t> “Power Lunches”</a:t>
            </a:r>
          </a:p>
          <a:p>
            <a:pPr lvl="1"/>
            <a:r>
              <a:rPr lang="en-US" dirty="0" smtClean="0"/>
              <a:t>Chief Takeaways</a:t>
            </a:r>
          </a:p>
          <a:p>
            <a:pPr lvl="0"/>
            <a:r>
              <a:rPr lang="en-US" dirty="0" smtClean="0"/>
              <a:t>Getting in the Door</a:t>
            </a:r>
          </a:p>
          <a:p>
            <a:pPr lvl="1"/>
            <a:r>
              <a:rPr lang="en-US" i="1" dirty="0" smtClean="0"/>
              <a:t>Agōn</a:t>
            </a:r>
            <a:r>
              <a:rPr lang="en-US" dirty="0" smtClean="0"/>
              <a:t> and </a:t>
            </a:r>
            <a:r>
              <a:rPr lang="en-US" i="1" dirty="0" smtClean="0"/>
              <a:t>pathos</a:t>
            </a:r>
            <a:r>
              <a:rPr lang="en-US" dirty="0" smtClean="0"/>
              <a:t> in a Greco-Roman Villa</a:t>
            </a:r>
            <a:endParaRPr lang="en-US" dirty="0"/>
          </a:p>
        </p:txBody>
      </p:sp>
    </p:spTree>
    <p:extLst>
      <p:ext uri="{BB962C8B-B14F-4D97-AF65-F5344CB8AC3E}">
        <p14:creationId xmlns:p14="http://schemas.microsoft.com/office/powerpoint/2010/main" val="158175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4084" y="1658126"/>
            <a:ext cx="9640077" cy="3554819"/>
          </a:xfrm>
          <a:prstGeom prst="rect">
            <a:avLst/>
          </a:prstGeom>
          <a:noFill/>
        </p:spPr>
        <p:txBody>
          <a:bodyPr wrap="square" rtlCol="0" anchor="ctr" anchorCtr="0">
            <a:spAutoFit/>
          </a:bodyPr>
          <a:lstStyle/>
          <a:p>
            <a:pPr algn="ctr">
              <a:lnSpc>
                <a:spcPct val="125000"/>
              </a:lnSpc>
              <a:spcAft>
                <a:spcPts val="1200"/>
              </a:spcAft>
            </a:pPr>
            <a:r>
              <a:rPr lang="en-US" sz="3200" i="1" dirty="0" smtClean="0"/>
              <a:t>How might Eastern Imperial socializing and the evil eye relate to the midterm </a:t>
            </a:r>
            <a:r>
              <a:rPr lang="en-US" sz="3200" i="1" dirty="0"/>
              <a:t>essay question</a:t>
            </a:r>
            <a:r>
              <a:rPr lang="en-US" sz="3200" i="1" dirty="0" smtClean="0"/>
              <a:t>:</a:t>
            </a:r>
          </a:p>
          <a:p>
            <a:pPr algn="ctr">
              <a:lnSpc>
                <a:spcPct val="125000"/>
              </a:lnSpc>
            </a:pPr>
            <a:r>
              <a:rPr lang="en-US" sz="3600" dirty="0" smtClean="0"/>
              <a:t>From </a:t>
            </a:r>
            <a:r>
              <a:rPr lang="en-US" sz="3600" dirty="0"/>
              <a:t>what you have seen, how, if at all, does competition in the Roman Imperial East resemble a </a:t>
            </a:r>
            <a:r>
              <a:rPr lang="en-US" sz="3600" dirty="0" smtClean="0"/>
              <a:t>“zero-sum game”?</a:t>
            </a:r>
            <a:endParaRPr lang="en-US" sz="3200" dirty="0"/>
          </a:p>
        </p:txBody>
      </p:sp>
    </p:spTree>
    <p:extLst>
      <p:ext uri="{BB962C8B-B14F-4D97-AF65-F5344CB8AC3E}">
        <p14:creationId xmlns:p14="http://schemas.microsoft.com/office/powerpoint/2010/main" val="109597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Topic</a:t>
            </a:r>
            <a:endParaRPr lang="en-US" dirty="0"/>
          </a:p>
        </p:txBody>
      </p:sp>
      <p:sp>
        <p:nvSpPr>
          <p:cNvPr id="3" name="Text Placeholder 2"/>
          <p:cNvSpPr>
            <a:spLocks noGrp="1"/>
          </p:cNvSpPr>
          <p:nvPr>
            <p:ph type="body" idx="1"/>
          </p:nvPr>
        </p:nvSpPr>
        <p:spPr/>
        <p:txBody>
          <a:bodyPr/>
          <a:lstStyle/>
          <a:p>
            <a:r>
              <a:rPr lang="en-US" dirty="0" smtClean="0"/>
              <a:t>Socializing: There and Then, Here and Now</a:t>
            </a:r>
            <a:endParaRPr lang="en-US" dirty="0"/>
          </a:p>
        </p:txBody>
      </p:sp>
    </p:spTree>
    <p:extLst>
      <p:ext uri="{BB962C8B-B14F-4D97-AF65-F5344CB8AC3E}">
        <p14:creationId xmlns:p14="http://schemas.microsoft.com/office/powerpoint/2010/main" val="8320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7721" y="1651591"/>
            <a:ext cx="9393382" cy="3554819"/>
          </a:xfrm>
          <a:prstGeom prst="rect">
            <a:avLst/>
          </a:prstGeom>
          <a:noFill/>
        </p:spPr>
        <p:txBody>
          <a:bodyPr wrap="square" rtlCol="0" anchor="ctr" anchorCtr="0">
            <a:spAutoFit/>
          </a:bodyPr>
          <a:lstStyle/>
          <a:p>
            <a:pPr algn="ctr">
              <a:lnSpc>
                <a:spcPct val="125000"/>
              </a:lnSpc>
            </a:pPr>
            <a:r>
              <a:rPr lang="en-US" sz="3600" spc="100" dirty="0"/>
              <a:t>How, in your experience, does the socializing of your here-and-now resemble what you encounter in readings for this </a:t>
            </a:r>
            <a:r>
              <a:rPr lang="en-US" sz="3600" spc="100" dirty="0" smtClean="0"/>
              <a:t>assignment</a:t>
            </a:r>
            <a:r>
              <a:rPr lang="en-US" sz="3600" spc="100" dirty="0"/>
              <a:t>? How does it differ?</a:t>
            </a:r>
          </a:p>
        </p:txBody>
      </p:sp>
    </p:spTree>
    <p:extLst>
      <p:ext uri="{BB962C8B-B14F-4D97-AF65-F5344CB8AC3E}">
        <p14:creationId xmlns:p14="http://schemas.microsoft.com/office/powerpoint/2010/main" val="337163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and Dirty Overview</a:t>
            </a:r>
            <a:endParaRPr lang="en-US" dirty="0"/>
          </a:p>
        </p:txBody>
      </p:sp>
      <p:sp>
        <p:nvSpPr>
          <p:cNvPr id="3" name="Text Placeholder 2"/>
          <p:cNvSpPr>
            <a:spLocks noGrp="1"/>
          </p:cNvSpPr>
          <p:nvPr>
            <p:ph type="body" idx="1"/>
          </p:nvPr>
        </p:nvSpPr>
        <p:spPr/>
        <p:txBody>
          <a:bodyPr/>
          <a:lstStyle/>
          <a:p>
            <a:r>
              <a:rPr lang="en-US" dirty="0" smtClean="0"/>
              <a:t>Hosting and “Guesting,” Greco-Roman Style</a:t>
            </a:r>
            <a:endParaRPr lang="en-US" dirty="0"/>
          </a:p>
        </p:txBody>
      </p:sp>
    </p:spTree>
    <p:extLst>
      <p:ext uri="{BB962C8B-B14F-4D97-AF65-F5344CB8AC3E}">
        <p14:creationId xmlns:p14="http://schemas.microsoft.com/office/powerpoint/2010/main" val="210394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84413" y="2398421"/>
            <a:ext cx="7620001" cy="3352379"/>
            <a:chOff x="2284413" y="1828800"/>
            <a:chExt cx="7620001" cy="3352379"/>
          </a:xfrm>
        </p:grpSpPr>
        <p:pic>
          <p:nvPicPr>
            <p:cNvPr id="1026" name="Picture 2" descr="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413" y="1828800"/>
              <a:ext cx="7620000" cy="28003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4414" y="4811847"/>
              <a:ext cx="7620000" cy="369332"/>
            </a:xfrm>
            <a:prstGeom prst="rect">
              <a:avLst/>
            </a:prstGeom>
            <a:noFill/>
          </p:spPr>
          <p:txBody>
            <a:bodyPr wrap="square" rtlCol="0">
              <a:spAutoFit/>
            </a:bodyPr>
            <a:lstStyle/>
            <a:p>
              <a:pPr algn="ctr">
                <a:lnSpc>
                  <a:spcPct val="90000"/>
                </a:lnSpc>
              </a:pPr>
              <a:r>
                <a:rPr lang="en-US" sz="2000" dirty="0"/>
                <a:t>Paestum, </a:t>
              </a:r>
              <a:r>
                <a:rPr lang="en-US" sz="2000" dirty="0" smtClean="0"/>
                <a:t>Tomb of the Diver. Symposium </a:t>
              </a:r>
              <a:r>
                <a:rPr lang="en-US" sz="2000" dirty="0"/>
                <a:t>scene, ca. 470 BCE</a:t>
              </a:r>
            </a:p>
          </p:txBody>
        </p:sp>
      </p:grpSp>
      <p:sp>
        <p:nvSpPr>
          <p:cNvPr id="2" name="Title 1"/>
          <p:cNvSpPr>
            <a:spLocks noGrp="1"/>
          </p:cNvSpPr>
          <p:nvPr>
            <p:ph type="title"/>
          </p:nvPr>
        </p:nvSpPr>
        <p:spPr/>
        <p:txBody>
          <a:bodyPr/>
          <a:lstStyle/>
          <a:p>
            <a:r>
              <a:rPr lang="en-US" dirty="0" smtClean="0"/>
              <a:t>Greek Symposium </a:t>
            </a:r>
            <a:r>
              <a:rPr lang="en-US" sz="3200" dirty="0" smtClean="0"/>
              <a:t>(ca. 700-ca. 300 BCE)</a:t>
            </a:r>
            <a:endParaRPr lang="en-US" dirty="0"/>
          </a:p>
        </p:txBody>
      </p:sp>
    </p:spTree>
    <p:extLst>
      <p:ext uri="{BB962C8B-B14F-4D97-AF65-F5344CB8AC3E}">
        <p14:creationId xmlns:p14="http://schemas.microsoft.com/office/powerpoint/2010/main" val="390709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84413" y="2398421"/>
            <a:ext cx="7620001" cy="3352379"/>
            <a:chOff x="2284413" y="1828800"/>
            <a:chExt cx="7620001" cy="3352379"/>
          </a:xfrm>
        </p:grpSpPr>
        <p:pic>
          <p:nvPicPr>
            <p:cNvPr id="1026" name="Picture 2" descr="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413" y="1828800"/>
              <a:ext cx="7620000" cy="28003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4414" y="4811847"/>
              <a:ext cx="7620000" cy="369332"/>
            </a:xfrm>
            <a:prstGeom prst="rect">
              <a:avLst/>
            </a:prstGeom>
            <a:noFill/>
          </p:spPr>
          <p:txBody>
            <a:bodyPr wrap="square" rtlCol="0">
              <a:spAutoFit/>
            </a:bodyPr>
            <a:lstStyle/>
            <a:p>
              <a:pPr algn="ctr">
                <a:lnSpc>
                  <a:spcPct val="90000"/>
                </a:lnSpc>
              </a:pPr>
              <a:r>
                <a:rPr lang="en-US" sz="2000" dirty="0"/>
                <a:t>Paestum, </a:t>
              </a:r>
              <a:r>
                <a:rPr lang="en-US" sz="2000" dirty="0" smtClean="0"/>
                <a:t>Tomb of the Diver. Symposium </a:t>
              </a:r>
              <a:r>
                <a:rPr lang="en-US" sz="2000" dirty="0"/>
                <a:t>scene, ca. 470 BCE</a:t>
              </a:r>
            </a:p>
          </p:txBody>
        </p:sp>
      </p:grpSp>
      <p:sp>
        <p:nvSpPr>
          <p:cNvPr id="6" name="Rectangle 5"/>
          <p:cNvSpPr/>
          <p:nvPr/>
        </p:nvSpPr>
        <p:spPr>
          <a:xfrm>
            <a:off x="1217614" y="1828800"/>
            <a:ext cx="9155579" cy="3942413"/>
          </a:xfrm>
          <a:prstGeom prst="rect">
            <a:avLst/>
          </a:prstGeom>
          <a:solidFill>
            <a:schemeClr val="bg1">
              <a:alpha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4" name="Content Placeholder 3"/>
          <p:cNvSpPr>
            <a:spLocks noGrp="1"/>
          </p:cNvSpPr>
          <p:nvPr>
            <p:ph idx="1"/>
          </p:nvPr>
        </p:nvSpPr>
        <p:spPr>
          <a:xfrm>
            <a:off x="1217614" y="1828800"/>
            <a:ext cx="9753600" cy="4343400"/>
          </a:xfrm>
        </p:spPr>
        <p:txBody>
          <a:bodyPr/>
          <a:lstStyle/>
          <a:p>
            <a:r>
              <a:rPr lang="en-US" dirty="0" smtClean="0"/>
              <a:t>Elite-male dinner-drinking-fellowship</a:t>
            </a:r>
          </a:p>
          <a:p>
            <a:r>
              <a:rPr lang="en-US" dirty="0" smtClean="0"/>
              <a:t>Varied entertainment</a:t>
            </a:r>
          </a:p>
          <a:p>
            <a:pPr lvl="1"/>
            <a:r>
              <a:rPr lang="en-US" dirty="0" smtClean="0"/>
              <a:t>Host and guests / outside performers</a:t>
            </a:r>
          </a:p>
          <a:p>
            <a:r>
              <a:rPr lang="en-US" dirty="0" smtClean="0"/>
              <a:t>Imaginative escape</a:t>
            </a:r>
          </a:p>
          <a:p>
            <a:endParaRPr lang="en-US" dirty="0"/>
          </a:p>
        </p:txBody>
      </p:sp>
      <p:sp>
        <p:nvSpPr>
          <p:cNvPr id="2" name="Title 1"/>
          <p:cNvSpPr>
            <a:spLocks noGrp="1"/>
          </p:cNvSpPr>
          <p:nvPr>
            <p:ph type="title"/>
          </p:nvPr>
        </p:nvSpPr>
        <p:spPr/>
        <p:txBody>
          <a:bodyPr/>
          <a:lstStyle/>
          <a:p>
            <a:r>
              <a:rPr lang="en-US" dirty="0" smtClean="0"/>
              <a:t>Greek Symposium </a:t>
            </a:r>
            <a:r>
              <a:rPr lang="en-US" sz="3200" dirty="0" smtClean="0"/>
              <a:t>(ca. 700-ca. 300 BCE)</a:t>
            </a:r>
            <a:endParaRPr lang="en-US" dirty="0"/>
          </a:p>
        </p:txBody>
      </p:sp>
    </p:spTree>
    <p:extLst>
      <p:ext uri="{BB962C8B-B14F-4D97-AF65-F5344CB8AC3E}">
        <p14:creationId xmlns:p14="http://schemas.microsoft.com/office/powerpoint/2010/main" val="177821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84413" y="2398421"/>
            <a:ext cx="7620001" cy="3352379"/>
            <a:chOff x="2284413" y="1828800"/>
            <a:chExt cx="7620001" cy="3352379"/>
          </a:xfrm>
        </p:grpSpPr>
        <p:pic>
          <p:nvPicPr>
            <p:cNvPr id="1026" name="Picture 2" descr="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413" y="1828800"/>
              <a:ext cx="7620000" cy="28003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4414" y="4811847"/>
              <a:ext cx="7620000" cy="369332"/>
            </a:xfrm>
            <a:prstGeom prst="rect">
              <a:avLst/>
            </a:prstGeom>
            <a:noFill/>
          </p:spPr>
          <p:txBody>
            <a:bodyPr wrap="square" rtlCol="0">
              <a:spAutoFit/>
            </a:bodyPr>
            <a:lstStyle/>
            <a:p>
              <a:pPr algn="ctr">
                <a:lnSpc>
                  <a:spcPct val="90000"/>
                </a:lnSpc>
              </a:pPr>
              <a:r>
                <a:rPr lang="en-US" sz="2000" dirty="0"/>
                <a:t>Paestum, </a:t>
              </a:r>
              <a:r>
                <a:rPr lang="en-US" sz="2000" dirty="0" smtClean="0"/>
                <a:t>Tomb of the Diver. Symposium </a:t>
              </a:r>
              <a:r>
                <a:rPr lang="en-US" sz="2000" dirty="0"/>
                <a:t>scene, ca. 470 BCE</a:t>
              </a:r>
            </a:p>
          </p:txBody>
        </p:sp>
      </p:grpSp>
      <p:sp>
        <p:nvSpPr>
          <p:cNvPr id="9" name="Rectangle 8"/>
          <p:cNvSpPr/>
          <p:nvPr/>
        </p:nvSpPr>
        <p:spPr>
          <a:xfrm>
            <a:off x="1217614" y="1828800"/>
            <a:ext cx="9155579" cy="3942413"/>
          </a:xfrm>
          <a:prstGeom prst="rect">
            <a:avLst/>
          </a:prstGeom>
          <a:solidFill>
            <a:schemeClr val="bg1">
              <a:alpha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6" name="Rectangle 5"/>
          <p:cNvSpPr/>
          <p:nvPr/>
        </p:nvSpPr>
        <p:spPr>
          <a:xfrm>
            <a:off x="2216259" y="2847352"/>
            <a:ext cx="7756307" cy="147732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spAutoFit/>
          </a:bodyPr>
          <a:lstStyle/>
          <a:p>
            <a:pPr algn="ctr">
              <a:lnSpc>
                <a:spcPct val="125000"/>
              </a:lnSpc>
            </a:pPr>
            <a:r>
              <a:rPr lang="en-US" sz="3600" i="1" spc="100" dirty="0">
                <a:solidFill>
                  <a:schemeClr val="tx2"/>
                </a:solidFill>
                <a:sym typeface="Symbol" panose="05050102010706020507" pitchFamily="18" charset="2"/>
              </a:rPr>
              <a:t></a:t>
            </a:r>
            <a:r>
              <a:rPr lang="en-US" sz="3600" i="1" spc="100" dirty="0" smtClean="0">
                <a:solidFill>
                  <a:schemeClr val="tx2"/>
                </a:solidFill>
              </a:rPr>
              <a:t> (tame) version of frat parties??</a:t>
            </a:r>
            <a:endParaRPr lang="en-US" sz="3600" i="1" spc="100" dirty="0">
              <a:solidFill>
                <a:schemeClr val="tx2"/>
              </a:solidFill>
            </a:endParaRPr>
          </a:p>
        </p:txBody>
      </p:sp>
      <p:sp>
        <p:nvSpPr>
          <p:cNvPr id="2" name="Title 1"/>
          <p:cNvSpPr>
            <a:spLocks noGrp="1"/>
          </p:cNvSpPr>
          <p:nvPr>
            <p:ph type="title"/>
          </p:nvPr>
        </p:nvSpPr>
        <p:spPr/>
        <p:txBody>
          <a:bodyPr/>
          <a:lstStyle/>
          <a:p>
            <a:r>
              <a:rPr lang="en-US" dirty="0" smtClean="0"/>
              <a:t>Greek Symposium </a:t>
            </a:r>
            <a:r>
              <a:rPr lang="en-US" sz="3200" dirty="0" smtClean="0"/>
              <a:t>(ca. 700-ca. 300 BCE)</a:t>
            </a:r>
            <a:endParaRPr lang="en-US" dirty="0"/>
          </a:p>
        </p:txBody>
      </p:sp>
    </p:spTree>
    <p:extLst>
      <p:ext uri="{BB962C8B-B14F-4D97-AF65-F5344CB8AC3E}">
        <p14:creationId xmlns:p14="http://schemas.microsoft.com/office/powerpoint/2010/main" val="21153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84413" y="2398421"/>
            <a:ext cx="7620001" cy="3352379"/>
            <a:chOff x="2284413" y="1828800"/>
            <a:chExt cx="7620001" cy="3352379"/>
          </a:xfrm>
        </p:grpSpPr>
        <p:pic>
          <p:nvPicPr>
            <p:cNvPr id="8" name="Picture 2" descr="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413" y="1828800"/>
              <a:ext cx="7620000" cy="28003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4414" y="4811847"/>
              <a:ext cx="7620000" cy="369332"/>
            </a:xfrm>
            <a:prstGeom prst="rect">
              <a:avLst/>
            </a:prstGeom>
            <a:noFill/>
          </p:spPr>
          <p:txBody>
            <a:bodyPr wrap="square" rtlCol="0">
              <a:spAutoFit/>
            </a:bodyPr>
            <a:lstStyle/>
            <a:p>
              <a:pPr algn="ctr">
                <a:lnSpc>
                  <a:spcPct val="90000"/>
                </a:lnSpc>
              </a:pPr>
              <a:r>
                <a:rPr lang="en-US" sz="2000" dirty="0"/>
                <a:t>Paestum, </a:t>
              </a:r>
              <a:r>
                <a:rPr lang="en-US" sz="2000" dirty="0" smtClean="0"/>
                <a:t>Tomb of the Diver. Symposium </a:t>
              </a:r>
              <a:r>
                <a:rPr lang="en-US" sz="2000" dirty="0"/>
                <a:t>scene, ca. 470 BCE</a:t>
              </a:r>
            </a:p>
          </p:txBody>
        </p:sp>
      </p:grpSp>
      <p:sp>
        <p:nvSpPr>
          <p:cNvPr id="6" name="Rectangle 5"/>
          <p:cNvSpPr/>
          <p:nvPr/>
        </p:nvSpPr>
        <p:spPr>
          <a:xfrm>
            <a:off x="1217614" y="1828800"/>
            <a:ext cx="9155579" cy="3942413"/>
          </a:xfrm>
          <a:prstGeom prst="rect">
            <a:avLst/>
          </a:prstGeom>
          <a:solidFill>
            <a:schemeClr val="bg1">
              <a:alpha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p:txBody>
          <a:bodyPr/>
          <a:lstStyle/>
          <a:p>
            <a:pPr algn="ctr"/>
            <a:r>
              <a:rPr lang="en-US" dirty="0" smtClean="0"/>
              <a:t>Modern Reclining?</a:t>
            </a:r>
            <a:endParaRPr lang="en-US" dirty="0"/>
          </a:p>
        </p:txBody>
      </p:sp>
      <p:sp>
        <p:nvSpPr>
          <p:cNvPr id="3" name="Content Placeholder 2"/>
          <p:cNvSpPr>
            <a:spLocks noGrp="1"/>
          </p:cNvSpPr>
          <p:nvPr>
            <p:ph idx="1"/>
          </p:nvPr>
        </p:nvSpPr>
        <p:spPr/>
        <p:txBody>
          <a:bodyPr/>
          <a:lstStyle/>
          <a:p>
            <a:pPr marL="45720" indent="0" algn="ctr">
              <a:buNone/>
            </a:pPr>
            <a:r>
              <a:rPr lang="en-US" dirty="0" smtClean="0"/>
              <a:t>“When drinking the four cups of wine, and eating the </a:t>
            </a:r>
            <a:r>
              <a:rPr lang="en-US" dirty="0" err="1" smtClean="0"/>
              <a:t>matzot</a:t>
            </a:r>
            <a:r>
              <a:rPr lang="en-US" dirty="0" smtClean="0"/>
              <a:t>, the </a:t>
            </a:r>
            <a:r>
              <a:rPr lang="en-US" dirty="0" err="1" smtClean="0"/>
              <a:t>korech</a:t>
            </a:r>
            <a:r>
              <a:rPr lang="en-US" dirty="0" smtClean="0"/>
              <a:t> sandwich, and the </a:t>
            </a:r>
            <a:r>
              <a:rPr lang="en-US" dirty="0" err="1" smtClean="0"/>
              <a:t>afikoman</a:t>
            </a:r>
            <a:r>
              <a:rPr lang="en-US" dirty="0" smtClean="0"/>
              <a:t>, one is required to recline.... This is how royalty and nobility used to eat....” </a:t>
            </a:r>
            <a:r>
              <a:rPr lang="en-US" sz="2400" dirty="0" smtClean="0"/>
              <a:t>(chabad.org on the Passover Seder)</a:t>
            </a:r>
            <a:endParaRPr lang="en-US" dirty="0"/>
          </a:p>
        </p:txBody>
      </p:sp>
    </p:spTree>
    <p:extLst>
      <p:ext uri="{BB962C8B-B14F-4D97-AF65-F5344CB8AC3E}">
        <p14:creationId xmlns:p14="http://schemas.microsoft.com/office/powerpoint/2010/main" val="427287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ace_for_glory">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race_for_glory" id="{271C441D-6D25-4F9A-B55A-0D930AC4E9AE}" vid="{5835374C-4F07-4EC4-A1F4-78B7937555B7}"/>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race_for_glory</Template>
  <TotalTime>1294</TotalTime>
  <Words>1597</Words>
  <Application>Microsoft Office PowerPoint</Application>
  <PresentationFormat>Custom</PresentationFormat>
  <Paragraphs>103</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Symbol</vt:lpstr>
      <vt:lpstr>race_for_glory</vt:lpstr>
      <vt:lpstr>PowerPoint Presentation</vt:lpstr>
      <vt:lpstr>Agenda</vt:lpstr>
      <vt:lpstr>Discussion Topic</vt:lpstr>
      <vt:lpstr>PowerPoint Presentation</vt:lpstr>
      <vt:lpstr>Quick and Dirty Overview</vt:lpstr>
      <vt:lpstr>Greek Symposium (ca. 700-ca. 300 BCE)</vt:lpstr>
      <vt:lpstr>Greek Symposium (ca. 700-ca. 300 BCE)</vt:lpstr>
      <vt:lpstr>Greek Symposium (ca. 700-ca. 300 BCE)</vt:lpstr>
      <vt:lpstr>Modern Reclining?</vt:lpstr>
      <vt:lpstr>Roman convivium</vt:lpstr>
      <vt:lpstr>Roman convivium</vt:lpstr>
      <vt:lpstr>Roman convivium</vt:lpstr>
      <vt:lpstr>Imperial Banqueting (2nd cent on)</vt:lpstr>
      <vt:lpstr>Alcock “Power Lunches”</vt:lpstr>
      <vt:lpstr>Eastern Roman Dining As...</vt:lpstr>
      <vt:lpstr>Getting in the Door</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Scholtz, Andrew</dc:creator>
  <cp:lastModifiedBy>Scholtz, Andrew</cp:lastModifiedBy>
  <cp:revision>166</cp:revision>
  <cp:lastPrinted>2023-03-07T14:58:38Z</cp:lastPrinted>
  <dcterms:created xsi:type="dcterms:W3CDTF">2018-02-15T01:20:35Z</dcterms:created>
  <dcterms:modified xsi:type="dcterms:W3CDTF">2023-03-07T15:00:55Z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