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handoutMasterIdLst>
    <p:handoutMasterId r:id="rId15"/>
  </p:handoutMasterIdLst>
  <p:sldIdLst>
    <p:sldId id="256" r:id="rId2"/>
    <p:sldId id="266" r:id="rId3"/>
    <p:sldId id="267" r:id="rId4"/>
    <p:sldId id="268" r:id="rId5"/>
    <p:sldId id="269" r:id="rId6"/>
    <p:sldId id="270" r:id="rId7"/>
    <p:sldId id="271" r:id="rId8"/>
    <p:sldId id="272" r:id="rId9"/>
    <p:sldId id="275" r:id="rId10"/>
    <p:sldId id="273" r:id="rId11"/>
    <p:sldId id="277" r:id="rId12"/>
    <p:sldId id="276" r:id="rId13"/>
  </p:sldIdLst>
  <p:sldSz cx="12188825"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361" autoAdjust="0"/>
    <p:restoredTop sz="87313" autoAdjust="0"/>
  </p:normalViewPr>
  <p:slideViewPr>
    <p:cSldViewPr snapToGrid="0">
      <p:cViewPr varScale="1">
        <p:scale>
          <a:sx n="83" d="100"/>
          <a:sy n="83" d="100"/>
        </p:scale>
        <p:origin x="1056"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0"/>
    </p:cViewPr>
  </p:sorterViewPr>
  <p:notesViewPr>
    <p:cSldViewPr snapToGrid="0">
      <p:cViewPr varScale="1">
        <p:scale>
          <a:sx n="62" d="100"/>
          <a:sy n="62" d="100"/>
        </p:scale>
        <p:origin x="3125" y="67"/>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128FCA9C-FF92-4024-BDEC-A6D3B663DC09}" type="datetimeFigureOut">
              <a:rPr lang="en-US"/>
              <a:t>3/9/2023</a:t>
            </a:fld>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772AB877-E7B1-4681-847E-D0918612832B}" type="datetimeFigureOut">
              <a:rPr lang="en-US"/>
              <a:t>3/9/2023</a:t>
            </a:fld>
            <a:endParaRPr/>
          </a:p>
        </p:txBody>
      </p:sp>
      <p:sp>
        <p:nvSpPr>
          <p:cNvPr id="4" name="Slide Image Placeholder 3"/>
          <p:cNvSpPr>
            <a:spLocks noGrp="1" noRot="1" noChangeAspect="1"/>
          </p:cNvSpPr>
          <p:nvPr>
            <p:ph type="sldImg" idx="2"/>
          </p:nvPr>
        </p:nvSpPr>
        <p:spPr>
          <a:xfrm>
            <a:off x="458788" y="719138"/>
            <a:ext cx="6397625" cy="3600450"/>
          </a:xfrm>
          <a:prstGeom prst="rect">
            <a:avLst/>
          </a:prstGeom>
          <a:noFill/>
          <a:ln w="12700">
            <a:solidFill>
              <a:prstClr val="black"/>
            </a:solidFill>
          </a:ln>
        </p:spPr>
        <p:txBody>
          <a:bodyPr vert="horz" lIns="96653" tIns="48327" rIns="96653" bIns="48327" rtlCol="0" anchor="ctr"/>
          <a:lstStyle/>
          <a:p>
            <a:endParaRPr/>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did that opening exercise suggest?</a:t>
            </a:r>
          </a:p>
          <a:p>
            <a:pPr lvl="1"/>
            <a:r>
              <a:rPr lang="en-US" dirty="0" smtClean="0"/>
              <a:t>to a certain extent, praise can be a one-size-fits-if-not-all-then</a:t>
            </a:r>
            <a:r>
              <a:rPr lang="en-US" baseline="0" dirty="0" smtClean="0"/>
              <a:t>-many. it can be </a:t>
            </a:r>
            <a:r>
              <a:rPr lang="en-US" i="1" baseline="0" dirty="0" smtClean="0"/>
              <a:t>generic</a:t>
            </a:r>
            <a:r>
              <a:rPr lang="en-US" baseline="0" dirty="0" smtClean="0"/>
              <a:t>.</a:t>
            </a:r>
          </a:p>
          <a:p>
            <a:pPr lvl="1"/>
            <a:r>
              <a:rPr lang="en-US" dirty="0" smtClean="0"/>
              <a:t>capturing what is </a:t>
            </a:r>
            <a:r>
              <a:rPr lang="en-US" i="1" dirty="0" smtClean="0"/>
              <a:t>distinctive</a:t>
            </a:r>
            <a:r>
              <a:rPr lang="en-US" dirty="0" smtClean="0"/>
              <a:t> to the object</a:t>
            </a:r>
            <a:r>
              <a:rPr lang="en-US" baseline="0" dirty="0" smtClean="0"/>
              <a:t> of praise can be tricky, if praise tends to be generically generated.</a:t>
            </a:r>
          </a:p>
          <a:p>
            <a:pPr lvl="1"/>
            <a:r>
              <a:rPr lang="en-US" baseline="0" dirty="0" smtClean="0"/>
              <a:t>generic rhetoric as tricky from the perspective of the sophist. paradoxically, the rhetor risks getting lost in the speech which is for Aristotle and Isocrates to be a way to display prowess to spectators, as in a show.</a:t>
            </a:r>
          </a:p>
          <a:p>
            <a:pPr lvl="1"/>
            <a:r>
              <a:rPr lang="en-US" baseline="0" dirty="0" smtClean="0"/>
              <a:t>but maybe isn’t the real audience the emperor – or the imperial power? at least in the case of the imperial encomium, could this be for the rhetor a kind of survival rhetoric? for the rhetor’s city, a bid to win the good will of a one empowered to benefit/harm that city? in other words, high-stakes rhetoric of the most fraught kind?</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a:t>
            </a:fld>
            <a:endParaRPr lang="en-US"/>
          </a:p>
        </p:txBody>
      </p:sp>
    </p:spTree>
    <p:extLst>
      <p:ext uri="{BB962C8B-B14F-4D97-AF65-F5344CB8AC3E}">
        <p14:creationId xmlns:p14="http://schemas.microsoft.com/office/powerpoint/2010/main" val="1570226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10</a:t>
            </a:fld>
            <a:endParaRPr lang="en-US"/>
          </a:p>
        </p:txBody>
      </p:sp>
    </p:spTree>
    <p:extLst>
      <p:ext uri="{BB962C8B-B14F-4D97-AF65-F5344CB8AC3E}">
        <p14:creationId xmlns:p14="http://schemas.microsoft.com/office/powerpoint/2010/main" val="2147830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how you always start, whatever the speech, whatever the occasion.</a:t>
            </a:r>
          </a:p>
          <a:p>
            <a:r>
              <a:rPr lang="en-US" dirty="0" smtClean="0"/>
              <a:t>this will be just a preliminary sketch.</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11</a:t>
            </a:fld>
            <a:endParaRPr lang="en-US"/>
          </a:p>
        </p:txBody>
      </p:sp>
    </p:spTree>
    <p:extLst>
      <p:ext uri="{BB962C8B-B14F-4D97-AF65-F5344CB8AC3E}">
        <p14:creationId xmlns:p14="http://schemas.microsoft.com/office/powerpoint/2010/main" val="306026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12</a:t>
            </a:fld>
            <a:endParaRPr lang="en-US"/>
          </a:p>
        </p:txBody>
      </p:sp>
    </p:spTree>
    <p:extLst>
      <p:ext uri="{BB962C8B-B14F-4D97-AF65-F5344CB8AC3E}">
        <p14:creationId xmlns:p14="http://schemas.microsoft.com/office/powerpoint/2010/main" val="2758135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a:t>
            </a:fld>
            <a:endParaRPr lang="en-US"/>
          </a:p>
        </p:txBody>
      </p:sp>
    </p:spTree>
    <p:extLst>
      <p:ext uri="{BB962C8B-B14F-4D97-AF65-F5344CB8AC3E}">
        <p14:creationId xmlns:p14="http://schemas.microsoft.com/office/powerpoint/2010/main" val="2790704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3</a:t>
            </a:fld>
            <a:endParaRPr lang="en-US"/>
          </a:p>
        </p:txBody>
      </p:sp>
    </p:spTree>
    <p:extLst>
      <p:ext uri="{BB962C8B-B14F-4D97-AF65-F5344CB8AC3E}">
        <p14:creationId xmlns:p14="http://schemas.microsoft.com/office/powerpoint/2010/main" val="2443308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4</a:t>
            </a:fld>
            <a:endParaRPr lang="en-US"/>
          </a:p>
        </p:txBody>
      </p:sp>
    </p:spTree>
    <p:extLst>
      <p:ext uri="{BB962C8B-B14F-4D97-AF65-F5344CB8AC3E}">
        <p14:creationId xmlns:p14="http://schemas.microsoft.com/office/powerpoint/2010/main" val="1768651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5</a:t>
            </a:fld>
            <a:endParaRPr lang="en-US"/>
          </a:p>
        </p:txBody>
      </p:sp>
    </p:spTree>
    <p:extLst>
      <p:ext uri="{BB962C8B-B14F-4D97-AF65-F5344CB8AC3E}">
        <p14:creationId xmlns:p14="http://schemas.microsoft.com/office/powerpoint/2010/main" val="1004366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6</a:t>
            </a:fld>
            <a:endParaRPr lang="en-US"/>
          </a:p>
        </p:txBody>
      </p:sp>
    </p:spTree>
    <p:extLst>
      <p:ext uri="{BB962C8B-B14F-4D97-AF65-F5344CB8AC3E}">
        <p14:creationId xmlns:p14="http://schemas.microsoft.com/office/powerpoint/2010/main" val="222788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“Treat illustrious features in greater detail by saying, for example, that if he is like this at a young age, what must we expect to see in time to come? Or else that although young, he is wise beyond his years. If he is old, say that after proving his excellence in many situations, he has rightly been entrusted with this office, and that one aspect of his good fortune is his being at full bloom in old age.” (p. 411)</a:t>
            </a:r>
          </a:p>
          <a:p>
            <a:r>
              <a:rPr lang="en-US" dirty="0" smtClean="0"/>
              <a:t>must we do all of this or only this? above all, use your judgment!</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7</a:t>
            </a:fld>
            <a:endParaRPr lang="en-US"/>
          </a:p>
        </p:txBody>
      </p:sp>
    </p:spTree>
    <p:extLst>
      <p:ext uri="{BB962C8B-B14F-4D97-AF65-F5344CB8AC3E}">
        <p14:creationId xmlns:p14="http://schemas.microsoft.com/office/powerpoint/2010/main" val="2324736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addressing tyrants: praise/censure qualities in others:</a:t>
            </a:r>
          </a:p>
          <a:p>
            <a:pPr lvl="1"/>
            <a:r>
              <a:rPr lang="en-US" dirty="0" smtClean="0"/>
              <a:t>“Innuendo may be used in yet another way, as in this case: since powerful men and women dislike hearing their own faults mentioned, we will not speak openly, if we are advising them against a fault, but we will either blame others who have acted in a similar way, for example, in addressing the tyrant Dionysius, we will attack the tyrant </a:t>
            </a:r>
            <a:r>
              <a:rPr lang="en-US" dirty="0" err="1" smtClean="0"/>
              <a:t>Phalaris</a:t>
            </a:r>
            <a:r>
              <a:rPr lang="en-US" dirty="0" smtClean="0"/>
              <a:t> and the cruelty of </a:t>
            </a:r>
            <a:r>
              <a:rPr lang="en-US" dirty="0" err="1" smtClean="0"/>
              <a:t>Phalaris</a:t>
            </a:r>
            <a:r>
              <a:rPr lang="en-US" dirty="0" smtClean="0"/>
              <a:t>; or we will praise people who have acted in the opposite way to Dionysius, and say that </a:t>
            </a:r>
            <a:r>
              <a:rPr lang="en-US" dirty="0" err="1" smtClean="0"/>
              <a:t>Gelo</a:t>
            </a:r>
            <a:r>
              <a:rPr lang="en-US" dirty="0" smtClean="0"/>
              <a:t> or </a:t>
            </a:r>
            <a:r>
              <a:rPr lang="en-US" dirty="0" err="1" smtClean="0"/>
              <a:t>Hiero</a:t>
            </a:r>
            <a:r>
              <a:rPr lang="en-US" dirty="0" smtClean="0"/>
              <a:t>, for example, are like fathers and teachers of Sicily. Dionysius is receiving advice as he listens, but he does not feel insulted; he is envious of </a:t>
            </a:r>
            <a:r>
              <a:rPr lang="en-US" dirty="0" err="1" smtClean="0"/>
              <a:t>Gelo</a:t>
            </a:r>
            <a:r>
              <a:rPr lang="en-US" dirty="0" smtClean="0"/>
              <a:t> </a:t>
            </a:r>
            <a:r>
              <a:rPr lang="en-US" dirty="0"/>
              <a:t>the subject of this praise, and wants to be praised himself.</a:t>
            </a:r>
            <a:r>
              <a:rPr lang="en-US" dirty="0" smtClean="0"/>
              <a:t>” (p.</a:t>
            </a:r>
            <a:r>
              <a:rPr lang="en-US" baseline="0" dirty="0" smtClean="0"/>
              <a:t> 513)</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8</a:t>
            </a:fld>
            <a:endParaRPr lang="en-US"/>
          </a:p>
        </p:txBody>
      </p:sp>
    </p:spTree>
    <p:extLst>
      <p:ext uri="{BB962C8B-B14F-4D97-AF65-F5344CB8AC3E}">
        <p14:creationId xmlns:p14="http://schemas.microsoft.com/office/powerpoint/2010/main" val="3721674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rhetoric of bluff: </a:t>
            </a:r>
            <a:r>
              <a:rPr lang="en-US" i="1" dirty="0" smtClean="0"/>
              <a:t>prosangelia</a:t>
            </a:r>
            <a:r>
              <a:rPr lang="en-US" dirty="0" smtClean="0"/>
              <a:t> as figured rhetoric:</a:t>
            </a:r>
          </a:p>
          <a:p>
            <a:pPr lvl="1"/>
            <a:r>
              <a:rPr lang="en-US" dirty="0" smtClean="0"/>
              <a:t>I’ve</a:t>
            </a:r>
            <a:r>
              <a:rPr lang="en-US" baseline="0" dirty="0" smtClean="0"/>
              <a:t> had it and am ready to die — not!</a:t>
            </a:r>
          </a:p>
          <a:p>
            <a:pPr lvl="1"/>
            <a:r>
              <a:rPr lang="en-US" baseline="0" dirty="0" smtClean="0"/>
              <a:t>I’m to blame, punish me — not!</a:t>
            </a:r>
          </a:p>
          <a:p>
            <a:pPr lvl="1"/>
            <a:r>
              <a:rPr lang="en-US" dirty="0" smtClean="0"/>
              <a:t>Of, woe is me (i.e., pity me: kill me, or at least feed me)</a:t>
            </a:r>
          </a:p>
          <a:p>
            <a:pPr lvl="1"/>
            <a:r>
              <a:rPr lang="en-US" dirty="0" smtClean="0"/>
              <a:t>Hosts will never forgive me, </a:t>
            </a:r>
            <a:r>
              <a:rPr lang="en-US" dirty="0" err="1" smtClean="0"/>
              <a:t>i’m</a:t>
            </a:r>
            <a:r>
              <a:rPr lang="en-US" dirty="0" smtClean="0"/>
              <a:t> bereft of all family, friends (and sustenance – pity me)</a:t>
            </a:r>
          </a:p>
          <a:p>
            <a:pPr lvl="1"/>
            <a:r>
              <a:rPr lang="en-US" dirty="0" smtClean="0"/>
              <a:t>and anyway, </a:t>
            </a:r>
            <a:r>
              <a:rPr lang="en-US" dirty="0" err="1" smtClean="0"/>
              <a:t>i’m</a:t>
            </a:r>
            <a:r>
              <a:rPr lang="en-US" dirty="0" smtClean="0"/>
              <a:t> half dead already, and will be fully so by the time </a:t>
            </a:r>
            <a:r>
              <a:rPr lang="en-US" dirty="0" err="1" smtClean="0"/>
              <a:t>i’m</a:t>
            </a:r>
            <a:r>
              <a:rPr lang="en-US" dirty="0" smtClean="0"/>
              <a:t> invited back</a:t>
            </a:r>
          </a:p>
          <a:p>
            <a:pPr lvl="1"/>
            <a:r>
              <a:rPr lang="en-US" dirty="0" smtClean="0"/>
              <a:t>show of learning in the blame-of-horses section. (</a:t>
            </a:r>
            <a:r>
              <a:rPr lang="en-US" dirty="0" err="1" smtClean="0"/>
              <a:t>i’m</a:t>
            </a:r>
            <a:r>
              <a:rPr lang="en-US" dirty="0" smtClean="0"/>
              <a:t> the victim!)</a:t>
            </a:r>
          </a:p>
          <a:p>
            <a:pPr lvl="1"/>
            <a:r>
              <a:rPr lang="en-US" dirty="0" smtClean="0"/>
              <a:t>so at least feed me after </a:t>
            </a:r>
            <a:r>
              <a:rPr lang="en-US" dirty="0" err="1" smtClean="0"/>
              <a:t>i’m</a:t>
            </a:r>
            <a:r>
              <a:rPr lang="en-US" dirty="0" smtClean="0"/>
              <a:t> dead. (or how about now?)</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9</a:t>
            </a:fld>
            <a:endParaRPr lang="en-US"/>
          </a:p>
        </p:txBody>
      </p:sp>
    </p:spTree>
    <p:extLst>
      <p:ext uri="{BB962C8B-B14F-4D97-AF65-F5344CB8AC3E}">
        <p14:creationId xmlns:p14="http://schemas.microsoft.com/office/powerpoint/2010/main" val="3556957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10" name="Rectangle 9"/>
          <p:cNvSpPr/>
          <p:nvPr/>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5" name="Rectangle 4"/>
          <p:cNvSpPr/>
          <p:nvPr userDrawn="1"/>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865343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smtClean="0"/>
              <a:t>philostratus lives of the sophists 2</a:t>
            </a:r>
            <a:endParaRPr lang="en-US" dirty="0"/>
          </a:p>
        </p:txBody>
      </p:sp>
      <p:sp>
        <p:nvSpPr>
          <p:cNvPr id="4" name="Date Placeholder 3"/>
          <p:cNvSpPr>
            <a:spLocks noGrp="1"/>
          </p:cNvSpPr>
          <p:nvPr>
            <p:ph type="dt" sz="half" idx="10"/>
          </p:nvPr>
        </p:nvSpPr>
        <p:spPr/>
        <p:txBody>
          <a:bodyPr/>
          <a:lstStyle/>
          <a:p>
            <a:r>
              <a:rPr lang="en-US" smtClean="0"/>
              <a:t>1-feb 2018</a:t>
            </a:r>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438226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smtClean="0"/>
              <a:t>philostratus lives of the sophists 2</a:t>
            </a:r>
            <a:endParaRPr lang="en-US" dirty="0"/>
          </a:p>
        </p:txBody>
      </p:sp>
      <p:sp>
        <p:nvSpPr>
          <p:cNvPr id="4" name="Date Placeholder 3"/>
          <p:cNvSpPr>
            <a:spLocks noGrp="1"/>
          </p:cNvSpPr>
          <p:nvPr>
            <p:ph type="dt" sz="half" idx="10"/>
          </p:nvPr>
        </p:nvSpPr>
        <p:spPr/>
        <p:txBody>
          <a:bodyPr/>
          <a:lstStyle/>
          <a:p>
            <a:r>
              <a:rPr lang="en-US" smtClean="0"/>
              <a:t>1-feb 2018</a:t>
            </a:r>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96129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10" name="Rectangle 9"/>
          <p:cNvSpPr/>
          <p:nvPr userDrawn="1"/>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alpha val="11000"/>
            </a:srgbClr>
          </a:solidFill>
        </p:spPr>
        <p:txBody>
          <a:bodyPr/>
          <a:lstStyle/>
          <a:p>
            <a:r>
              <a:rPr lang="en-US" smtClean="0"/>
              <a:t>Click to edit Master title style</a:t>
            </a:r>
            <a:endParaRPr/>
          </a:p>
        </p:txBody>
      </p:sp>
      <p:sp>
        <p:nvSpPr>
          <p:cNvPr id="3" name="Content Placeholder 2"/>
          <p:cNvSpPr>
            <a:spLocks noGrp="1"/>
          </p:cNvSpPr>
          <p:nvPr>
            <p:ph idx="1" hasCustomPrompt="1"/>
          </p:nvPr>
        </p:nvSpPr>
        <p:spPr/>
        <p:txBody>
          <a:bodyPr/>
          <a:lstStyle>
            <a:lvl1pPr>
              <a:lnSpc>
                <a:spcPct val="114000"/>
              </a:lnSpc>
              <a:defRPr/>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a:lvl6pPr>
            <a:lvl7pPr>
              <a:defRPr baseline="0"/>
            </a:lvl7pPr>
            <a:lvl8pPr>
              <a:defRPr baseline="0"/>
            </a:lvl8pPr>
            <a:lvl9pPr>
              <a:defRPr baseline="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Footer Placeholder 4"/>
          <p:cNvSpPr>
            <a:spLocks noGrp="1"/>
          </p:cNvSpPr>
          <p:nvPr>
            <p:ph type="ftr" sz="quarter" idx="11"/>
          </p:nvPr>
        </p:nvSpPr>
        <p:spPr/>
        <p:txBody>
          <a:bodyPr/>
          <a:lstStyle/>
          <a:p>
            <a:r>
              <a:rPr lang="en-US" smtClean="0"/>
              <a:t>philostratus lives of the sophists 2</a:t>
            </a:r>
            <a:endParaRPr lang="en-US" dirty="0"/>
          </a:p>
        </p:txBody>
      </p:sp>
      <p:sp>
        <p:nvSpPr>
          <p:cNvPr id="4" name="Date Placeholder 3"/>
          <p:cNvSpPr>
            <a:spLocks noGrp="1"/>
          </p:cNvSpPr>
          <p:nvPr>
            <p:ph type="dt" sz="half" idx="10"/>
          </p:nvPr>
        </p:nvSpPr>
        <p:spPr/>
        <p:txBody>
          <a:bodyPr/>
          <a:lstStyle/>
          <a:p>
            <a:r>
              <a:rPr lang="en-US" smtClean="0"/>
              <a:t>1-feb 2018</a:t>
            </a:r>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72304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2091267"/>
            <a:ext cx="9753600" cy="1354665"/>
          </a:xfrm>
        </p:spPr>
        <p:txBody>
          <a:bodyPr bIns="137160" anchor="b">
            <a:normAutofit/>
          </a:bodyPr>
          <a:lstStyle>
            <a:lvl1pPr algn="l">
              <a:defRPr sz="44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1213150" y="3742277"/>
            <a:ext cx="9758063" cy="1142999"/>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1150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r>
              <a:rPr lang="en-US" smtClean="0"/>
              <a:t>philostratus lives of the sophists 2</a:t>
            </a:r>
            <a:endParaRPr lang="en-US" dirty="0"/>
          </a:p>
        </p:txBody>
      </p:sp>
      <p:sp>
        <p:nvSpPr>
          <p:cNvPr id="5" name="Date Placeholder 4"/>
          <p:cNvSpPr>
            <a:spLocks noGrp="1"/>
          </p:cNvSpPr>
          <p:nvPr>
            <p:ph type="dt" sz="half" idx="10"/>
          </p:nvPr>
        </p:nvSpPr>
        <p:spPr/>
        <p:txBody>
          <a:bodyPr/>
          <a:lstStyle/>
          <a:p>
            <a:r>
              <a:rPr lang="en-US" smtClean="0"/>
              <a:t>1-feb 2018</a:t>
            </a:r>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cxnSp>
        <p:nvCxnSpPr>
          <p:cNvPr id="8" name="Straight Connector 7"/>
          <p:cNvCxnSpPr/>
          <p:nvPr/>
        </p:nvCxnSpPr>
        <p:spPr>
          <a:xfrm>
            <a:off x="5942012" y="1828800"/>
            <a:ext cx="0" cy="39624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942012" y="1828800"/>
            <a:ext cx="1" cy="2878667"/>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972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614" y="1761744"/>
            <a:ext cx="4709160"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62054" y="1761744"/>
            <a:ext cx="4709160"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r>
              <a:rPr lang="en-US" smtClean="0"/>
              <a:t>philostratus lives of the sophists 2</a:t>
            </a:r>
            <a:endParaRPr lang="en-US" dirty="0"/>
          </a:p>
        </p:txBody>
      </p:sp>
      <p:sp>
        <p:nvSpPr>
          <p:cNvPr id="7" name="Date Placeholder 6"/>
          <p:cNvSpPr>
            <a:spLocks noGrp="1"/>
          </p:cNvSpPr>
          <p:nvPr>
            <p:ph type="dt" sz="half" idx="10"/>
          </p:nvPr>
        </p:nvSpPr>
        <p:spPr/>
        <p:txBody>
          <a:bodyPr/>
          <a:lstStyle/>
          <a:p>
            <a:r>
              <a:rPr lang="en-US" smtClean="0"/>
              <a:t>1-feb 2018</a:t>
            </a:r>
            <a:endParaRPr lang="en-US"/>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418922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lvl1pPr algn="ctr">
              <a:defRPr/>
            </a:lvl1pPr>
          </a:lstStyle>
          <a:p>
            <a:r>
              <a:rPr lang="en-US" smtClean="0"/>
              <a:t>Click to edit Master title style</a:t>
            </a:r>
            <a:endParaRPr dirty="0"/>
          </a:p>
        </p:txBody>
      </p:sp>
    </p:spTree>
    <p:extLst>
      <p:ext uri="{BB962C8B-B14F-4D97-AF65-F5344CB8AC3E}">
        <p14:creationId xmlns:p14="http://schemas.microsoft.com/office/powerpoint/2010/main" val="256470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18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philostratus lives of the sophists 2</a:t>
            </a:r>
            <a:endParaRPr lang="en-US" dirty="0"/>
          </a:p>
        </p:txBody>
      </p:sp>
      <p:sp>
        <p:nvSpPr>
          <p:cNvPr id="5" name="Date Placeholder 4"/>
          <p:cNvSpPr>
            <a:spLocks noGrp="1"/>
          </p:cNvSpPr>
          <p:nvPr>
            <p:ph type="dt" sz="half" idx="10"/>
          </p:nvPr>
        </p:nvSpPr>
        <p:spPr/>
        <p:txBody>
          <a:bodyPr/>
          <a:lstStyle/>
          <a:p>
            <a:r>
              <a:rPr lang="en-US" smtClean="0"/>
              <a:t>1-feb 2018</a:t>
            </a:r>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44277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philostratus lives of the sophists 2</a:t>
            </a:r>
            <a:endParaRPr lang="en-US" dirty="0"/>
          </a:p>
        </p:txBody>
      </p:sp>
      <p:sp>
        <p:nvSpPr>
          <p:cNvPr id="5" name="Date Placeholder 4"/>
          <p:cNvSpPr>
            <a:spLocks noGrp="1"/>
          </p:cNvSpPr>
          <p:nvPr>
            <p:ph type="dt" sz="half" idx="10"/>
          </p:nvPr>
        </p:nvSpPr>
        <p:spPr/>
        <p:txBody>
          <a:bodyPr/>
          <a:lstStyle/>
          <a:p>
            <a:r>
              <a:rPr lang="en-US" smtClean="0"/>
              <a:t>1-feb 2018</a:t>
            </a:r>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40647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a:solidFill>
            <a:srgbClr val="00B0F0">
              <a:alpha val="11000"/>
            </a:srgbClr>
          </a:solidFill>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none" baseline="0">
                <a:solidFill>
                  <a:schemeClr val="tx1"/>
                </a:solidFill>
              </a:defRPr>
            </a:lvl1pPr>
          </a:lstStyle>
          <a:p>
            <a:r>
              <a:rPr lang="en-US" smtClean="0"/>
              <a:t>philostratus lives of the sophists 2</a:t>
            </a:r>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r>
              <a:rPr lang="en-US" smtClean="0"/>
              <a:t>1-feb 2018</a:t>
            </a:r>
            <a:endParaRPr lang="en-US"/>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2585736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4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200" kern="1200">
          <a:solidFill>
            <a:schemeClr val="tx1"/>
          </a:solidFill>
          <a:latin typeface="+mn-lt"/>
          <a:ea typeface="+mn-ea"/>
          <a:cs typeface="+mn-cs"/>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800" kern="1200">
          <a:solidFill>
            <a:schemeClr val="tx1"/>
          </a:solidFill>
          <a:latin typeface="+mn-lt"/>
          <a:ea typeface="+mn-ea"/>
          <a:cs typeface="+mn-cs"/>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2400" kern="1200">
          <a:solidFill>
            <a:schemeClr val="tx1"/>
          </a:solidFill>
          <a:latin typeface="+mn-lt"/>
          <a:ea typeface="+mn-ea"/>
          <a:cs typeface="+mn-cs"/>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2160" userDrawn="1">
          <p15:clr>
            <a:srgbClr val="F26B43"/>
          </p15:clr>
        </p15:guide>
        <p15:guide id="4"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00639" y="556491"/>
            <a:ext cx="9472585" cy="1039512"/>
            <a:chOff x="501148" y="5257800"/>
            <a:chExt cx="9472585" cy="1039512"/>
          </a:xfrm>
        </p:grpSpPr>
        <p:sp>
          <p:nvSpPr>
            <p:cNvPr id="2" name="Rectangle 1"/>
            <p:cNvSpPr/>
            <p:nvPr/>
          </p:nvSpPr>
          <p:spPr>
            <a:xfrm>
              <a:off x="501148" y="5257800"/>
              <a:ext cx="9472585" cy="1039512"/>
            </a:xfrm>
            <a:prstGeom prst="rect">
              <a:avLst/>
            </a:prstGeom>
            <a:solidFill>
              <a:schemeClr val="bg1">
                <a:alpha val="54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endParaRPr lang="en-US" sz="2400" dirty="0"/>
            </a:p>
          </p:txBody>
        </p:sp>
        <p:sp>
          <p:nvSpPr>
            <p:cNvPr id="3" name="Title 1"/>
            <p:cNvSpPr txBox="1">
              <a:spLocks/>
            </p:cNvSpPr>
            <p:nvPr/>
          </p:nvSpPr>
          <p:spPr>
            <a:xfrm>
              <a:off x="599282" y="5343591"/>
              <a:ext cx="9276316" cy="867930"/>
            </a:xfrm>
            <a:prstGeom prst="rect">
              <a:avLst/>
            </a:prstGeom>
            <a:solidFill>
              <a:srgbClr val="00B0F0">
                <a:alpha val="81000"/>
              </a:srgbClr>
            </a:solidFill>
          </p:spPr>
          <p:txBody>
            <a:bodyPr wrap="square" anchor="ctr" anchorCtr="0">
              <a:spAutoFit/>
            </a:bodyPr>
            <a:lst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a:lstStyle>
            <a:p>
              <a:pPr algn="r"/>
              <a:r>
                <a:rPr lang="en-US" sz="2800" b="1" spc="500" dirty="0">
                  <a:solidFill>
                    <a:schemeClr val="bg1"/>
                  </a:solidFill>
                </a:rPr>
                <a:t>Of Praise and Blame</a:t>
              </a:r>
              <a:r>
                <a:rPr lang="en-US" sz="2800" b="1" spc="500" dirty="0" smtClean="0">
                  <a:solidFill>
                    <a:schemeClr val="bg1"/>
                  </a:solidFill>
                </a:rPr>
                <a:t>:</a:t>
              </a:r>
              <a:br>
                <a:rPr lang="en-US" sz="2800" b="1" spc="500" dirty="0" smtClean="0">
                  <a:solidFill>
                    <a:schemeClr val="bg1"/>
                  </a:solidFill>
                </a:rPr>
              </a:br>
              <a:r>
                <a:rPr lang="en-US" sz="2800" b="1" spc="500" dirty="0" smtClean="0">
                  <a:solidFill>
                    <a:schemeClr val="bg1"/>
                  </a:solidFill>
                </a:rPr>
                <a:t>Epideictic </a:t>
              </a:r>
              <a:r>
                <a:rPr lang="en-US" sz="2800" b="1" spc="500" dirty="0">
                  <a:solidFill>
                    <a:schemeClr val="bg1"/>
                  </a:solidFill>
                </a:rPr>
                <a:t>Rhetoric in the Imperial East</a:t>
              </a:r>
            </a:p>
          </p:txBody>
        </p:sp>
      </p:grpSp>
    </p:spTree>
    <p:extLst>
      <p:ext uri="{BB962C8B-B14F-4D97-AF65-F5344CB8AC3E}">
        <p14:creationId xmlns:p14="http://schemas.microsoft.com/office/powerpoint/2010/main" val="177729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Modification?</a:t>
            </a:r>
            <a:endParaRPr lang="en-US" dirty="0"/>
          </a:p>
        </p:txBody>
      </p:sp>
      <p:sp>
        <p:nvSpPr>
          <p:cNvPr id="3" name="Text Placeholder 2"/>
          <p:cNvSpPr>
            <a:spLocks noGrp="1"/>
          </p:cNvSpPr>
          <p:nvPr>
            <p:ph type="body" idx="1"/>
          </p:nvPr>
        </p:nvSpPr>
        <p:spPr/>
        <p:txBody>
          <a:bodyPr/>
          <a:lstStyle/>
          <a:p>
            <a:r>
              <a:rPr lang="en-US" dirty="0" smtClean="0"/>
              <a:t>Figured Encomium of Libanius’ Parasite</a:t>
            </a:r>
            <a:endParaRPr lang="en-US" dirty="0"/>
          </a:p>
        </p:txBody>
      </p:sp>
    </p:spTree>
    <p:extLst>
      <p:ext uri="{BB962C8B-B14F-4D97-AF65-F5344CB8AC3E}">
        <p14:creationId xmlns:p14="http://schemas.microsoft.com/office/powerpoint/2010/main" val="138598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Questions, Topics</a:t>
            </a:r>
            <a:endParaRPr lang="en-US" dirty="0"/>
          </a:p>
        </p:txBody>
      </p:sp>
      <p:sp>
        <p:nvSpPr>
          <p:cNvPr id="3" name="Content Placeholder 2"/>
          <p:cNvSpPr>
            <a:spLocks noGrp="1"/>
          </p:cNvSpPr>
          <p:nvPr>
            <p:ph idx="1"/>
          </p:nvPr>
        </p:nvSpPr>
        <p:spPr/>
        <p:txBody>
          <a:bodyPr>
            <a:normAutofit/>
          </a:bodyPr>
          <a:lstStyle/>
          <a:p>
            <a:pPr marL="560070" indent="-514350">
              <a:buFont typeface="+mj-lt"/>
              <a:buAutoNum type="arabicPeriod"/>
            </a:pPr>
            <a:r>
              <a:rPr lang="en-US" dirty="0" smtClean="0"/>
              <a:t>In plain language: Your advice.</a:t>
            </a:r>
          </a:p>
          <a:p>
            <a:pPr marL="560070" indent="-514350">
              <a:buFont typeface="+mj-lt"/>
              <a:buAutoNum type="arabicPeriod"/>
            </a:pPr>
            <a:r>
              <a:rPr lang="en-US" dirty="0" smtClean="0"/>
              <a:t>Praise </a:t>
            </a:r>
            <a:r>
              <a:rPr lang="en-US" dirty="0" smtClean="0"/>
              <a:t>topics: What’s plausible?</a:t>
            </a:r>
          </a:p>
          <a:p>
            <a:pPr marL="560070" indent="-514350">
              <a:buFont typeface="+mj-lt"/>
              <a:buAutoNum type="arabicPeriod"/>
            </a:pPr>
            <a:r>
              <a:rPr lang="en-US" dirty="0" smtClean="0"/>
              <a:t>Figured </a:t>
            </a:r>
            <a:r>
              <a:rPr lang="en-US" dirty="0" smtClean="0"/>
              <a:t>rhetoric: Thoughts on strategy?</a:t>
            </a:r>
          </a:p>
          <a:p>
            <a:pPr marL="560070" indent="-514350">
              <a:buFont typeface="+mj-lt"/>
              <a:buAutoNum type="arabicPeriod"/>
            </a:pPr>
            <a:r>
              <a:rPr lang="en-US" dirty="0" smtClean="0"/>
              <a:t>Epilogue: A stirring finish.</a:t>
            </a:r>
          </a:p>
        </p:txBody>
      </p:sp>
    </p:spTree>
    <p:extLst>
      <p:ext uri="{BB962C8B-B14F-4D97-AF65-F5344CB8AC3E}">
        <p14:creationId xmlns:p14="http://schemas.microsoft.com/office/powerpoint/2010/main" val="1331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Exordium (“introduction”)</a:t>
            </a:r>
            <a:endParaRPr lang="en-US" dirty="0"/>
          </a:p>
        </p:txBody>
      </p:sp>
      <p:sp>
        <p:nvSpPr>
          <p:cNvPr id="3" name="Content Placeholder 2"/>
          <p:cNvSpPr>
            <a:spLocks noGrp="1"/>
          </p:cNvSpPr>
          <p:nvPr>
            <p:ph idx="1"/>
          </p:nvPr>
        </p:nvSpPr>
        <p:spPr/>
        <p:txBody>
          <a:bodyPr/>
          <a:lstStyle/>
          <a:p>
            <a:r>
              <a:rPr lang="en-US" dirty="0" smtClean="0"/>
              <a:t>Address addressee</a:t>
            </a:r>
          </a:p>
          <a:p>
            <a:r>
              <a:rPr lang="en-US" dirty="0" smtClean="0"/>
              <a:t>Announce purpose</a:t>
            </a:r>
          </a:p>
          <a:p>
            <a:r>
              <a:rPr lang="en-US" dirty="0" smtClean="0"/>
              <a:t>Establish credentials</a:t>
            </a:r>
          </a:p>
          <a:p>
            <a:r>
              <a:rPr lang="en-US" dirty="0" smtClean="0"/>
              <a:t>Curry favor</a:t>
            </a:r>
          </a:p>
          <a:p>
            <a:r>
              <a:rPr lang="en-US" i="1" dirty="0" smtClean="0"/>
              <a:t>Grab attention!</a:t>
            </a:r>
            <a:endParaRPr lang="en-US" i="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3168" y="2095500"/>
            <a:ext cx="4288045" cy="3372427"/>
          </a:xfrm>
          <a:prstGeom prst="rect">
            <a:avLst/>
          </a:prstGeom>
        </p:spPr>
      </p:pic>
    </p:spTree>
    <p:extLst>
      <p:ext uri="{BB962C8B-B14F-4D97-AF65-F5344CB8AC3E}">
        <p14:creationId xmlns:p14="http://schemas.microsoft.com/office/powerpoint/2010/main" val="58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lvl="0"/>
            <a:r>
              <a:rPr lang="en-US" dirty="0" smtClean="0"/>
              <a:t>Recap and Update</a:t>
            </a:r>
          </a:p>
          <a:p>
            <a:pPr lvl="1"/>
            <a:r>
              <a:rPr lang="en-US" dirty="0" smtClean="0"/>
              <a:t>Zero-Sum Competition?</a:t>
            </a:r>
          </a:p>
          <a:p>
            <a:pPr lvl="0"/>
            <a:r>
              <a:rPr lang="en-US" dirty="0" smtClean="0"/>
              <a:t>Figured encomium</a:t>
            </a:r>
          </a:p>
          <a:p>
            <a:pPr lvl="1"/>
            <a:r>
              <a:rPr lang="en-US" dirty="0" smtClean="0"/>
              <a:t>Useful Takeaways</a:t>
            </a:r>
          </a:p>
          <a:p>
            <a:pPr lvl="0"/>
            <a:r>
              <a:rPr lang="en-US" dirty="0" smtClean="0"/>
              <a:t>Behavior Modification?</a:t>
            </a:r>
          </a:p>
          <a:p>
            <a:pPr lvl="1"/>
            <a:r>
              <a:rPr lang="en-US" dirty="0" smtClean="0"/>
              <a:t>Figured Encomium of Libanius’ Parasite</a:t>
            </a:r>
            <a:endParaRPr lang="en-US" dirty="0"/>
          </a:p>
        </p:txBody>
      </p:sp>
    </p:spTree>
    <p:extLst>
      <p:ext uri="{BB962C8B-B14F-4D97-AF65-F5344CB8AC3E}">
        <p14:creationId xmlns:p14="http://schemas.microsoft.com/office/powerpoint/2010/main" val="3066367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and Update</a:t>
            </a:r>
            <a:endParaRPr lang="en-US" dirty="0"/>
          </a:p>
        </p:txBody>
      </p:sp>
      <p:sp>
        <p:nvSpPr>
          <p:cNvPr id="3" name="Text Placeholder 2"/>
          <p:cNvSpPr>
            <a:spLocks noGrp="1"/>
          </p:cNvSpPr>
          <p:nvPr>
            <p:ph type="body" idx="1"/>
          </p:nvPr>
        </p:nvSpPr>
        <p:spPr/>
        <p:txBody>
          <a:bodyPr/>
          <a:lstStyle/>
          <a:p>
            <a:r>
              <a:rPr lang="en-US" dirty="0" smtClean="0"/>
              <a:t>Zero-Sum Competition?</a:t>
            </a:r>
            <a:endParaRPr lang="en-US" dirty="0"/>
          </a:p>
        </p:txBody>
      </p:sp>
    </p:spTree>
    <p:extLst>
      <p:ext uri="{BB962C8B-B14F-4D97-AF65-F5344CB8AC3E}">
        <p14:creationId xmlns:p14="http://schemas.microsoft.com/office/powerpoint/2010/main" val="225751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East-Imperial </a:t>
            </a:r>
            <a:r>
              <a:rPr lang="en-US" i="1" dirty="0" smtClean="0"/>
              <a:t>agōn</a:t>
            </a:r>
            <a:r>
              <a:rPr lang="en-US" dirty="0" smtClean="0"/>
              <a:t> as Zero-Sum?</a:t>
            </a:r>
            <a:endParaRPr lang="en-US" dirty="0"/>
          </a:p>
        </p:txBody>
      </p:sp>
      <p:sp>
        <p:nvSpPr>
          <p:cNvPr id="3" name="Content Placeholder 2"/>
          <p:cNvSpPr>
            <a:spLocks noGrp="1"/>
          </p:cNvSpPr>
          <p:nvPr>
            <p:ph idx="1"/>
          </p:nvPr>
        </p:nvSpPr>
        <p:spPr/>
        <p:txBody>
          <a:bodyPr/>
          <a:lstStyle/>
          <a:p>
            <a:r>
              <a:rPr lang="en-US" dirty="0" smtClean="0"/>
              <a:t>Zero-sum competition is...</a:t>
            </a:r>
          </a:p>
          <a:p>
            <a:r>
              <a:rPr lang="en-US" dirty="0" smtClean="0"/>
              <a:t>East-Imperial forms of </a:t>
            </a:r>
            <a:r>
              <a:rPr lang="en-US" i="1" dirty="0" smtClean="0"/>
              <a:t>agōn</a:t>
            </a:r>
            <a:r>
              <a:rPr lang="en-US" dirty="0" smtClean="0"/>
              <a:t> are...</a:t>
            </a:r>
          </a:p>
          <a:p>
            <a:r>
              <a:rPr lang="en-US" dirty="0" smtClean="0"/>
              <a:t>Competitive emotions</a:t>
            </a:r>
          </a:p>
          <a:p>
            <a:pPr lvl="1"/>
            <a:r>
              <a:rPr lang="en-US" dirty="0" smtClean="0"/>
              <a:t>Are...</a:t>
            </a:r>
          </a:p>
          <a:p>
            <a:pPr lvl="1"/>
            <a:r>
              <a:rPr lang="en-US" dirty="0" smtClean="0"/>
              <a:t>Matter because...</a:t>
            </a:r>
          </a:p>
          <a:p>
            <a:r>
              <a:rPr lang="en-US" dirty="0" smtClean="0"/>
              <a:t>Other?</a:t>
            </a:r>
            <a:endParaRPr lang="en-US" dirty="0"/>
          </a:p>
        </p:txBody>
      </p:sp>
    </p:spTree>
    <p:extLst>
      <p:ext uri="{BB962C8B-B14F-4D97-AF65-F5344CB8AC3E}">
        <p14:creationId xmlns:p14="http://schemas.microsoft.com/office/powerpoint/2010/main" val="262037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Figured encomium</a:t>
            </a:r>
            <a:endParaRPr lang="en-US" dirty="0"/>
          </a:p>
        </p:txBody>
      </p:sp>
      <p:sp>
        <p:nvSpPr>
          <p:cNvPr id="3" name="Text Placeholder 2"/>
          <p:cNvSpPr>
            <a:spLocks noGrp="1"/>
          </p:cNvSpPr>
          <p:nvPr>
            <p:ph type="body" idx="1"/>
          </p:nvPr>
        </p:nvSpPr>
        <p:spPr/>
        <p:txBody>
          <a:bodyPr/>
          <a:lstStyle/>
          <a:p>
            <a:r>
              <a:rPr lang="en-US" dirty="0" smtClean="0"/>
              <a:t>Useful Takeaways</a:t>
            </a:r>
            <a:endParaRPr lang="en-US" dirty="0"/>
          </a:p>
        </p:txBody>
      </p:sp>
    </p:spTree>
    <p:extLst>
      <p:ext uri="{BB962C8B-B14F-4D97-AF65-F5344CB8AC3E}">
        <p14:creationId xmlns:p14="http://schemas.microsoft.com/office/powerpoint/2010/main" val="389265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Epideictic (“show”) Rhetoric</a:t>
            </a:r>
            <a:endParaRPr lang="en-US" dirty="0"/>
          </a:p>
        </p:txBody>
      </p:sp>
      <p:sp>
        <p:nvSpPr>
          <p:cNvPr id="3" name="Content Placeholder 2"/>
          <p:cNvSpPr>
            <a:spLocks noGrp="1"/>
          </p:cNvSpPr>
          <p:nvPr>
            <p:ph idx="1"/>
          </p:nvPr>
        </p:nvSpPr>
        <p:spPr/>
        <p:txBody>
          <a:bodyPr>
            <a:normAutofit/>
          </a:bodyPr>
          <a:lstStyle/>
          <a:p>
            <a:r>
              <a:rPr lang="en-US" dirty="0" smtClean="0"/>
              <a:t>Topics</a:t>
            </a:r>
          </a:p>
          <a:p>
            <a:pPr lvl="1"/>
            <a:r>
              <a:rPr lang="en-US" dirty="0" smtClean="0"/>
              <a:t>Praise</a:t>
            </a:r>
          </a:p>
          <a:p>
            <a:pPr lvl="1"/>
            <a:r>
              <a:rPr lang="en-US" dirty="0" smtClean="0"/>
              <a:t>Blame</a:t>
            </a:r>
          </a:p>
          <a:p>
            <a:r>
              <a:rPr lang="en-US" dirty="0" smtClean="0"/>
              <a:t>Audience</a:t>
            </a:r>
          </a:p>
          <a:p>
            <a:pPr lvl="1"/>
            <a:r>
              <a:rPr lang="en-US" dirty="0" smtClean="0"/>
              <a:t>Spectators: orator’s skill</a:t>
            </a:r>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3168" y="2095500"/>
            <a:ext cx="4288045" cy="3372427"/>
          </a:xfrm>
          <a:prstGeom prst="rect">
            <a:avLst/>
          </a:prstGeom>
        </p:spPr>
      </p:pic>
    </p:spTree>
    <p:extLst>
      <p:ext uri="{BB962C8B-B14F-4D97-AF65-F5344CB8AC3E}">
        <p14:creationId xmlns:p14="http://schemas.microsoft.com/office/powerpoint/2010/main" val="131514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Pseudo-Dionysius on “Addresses”</a:t>
            </a:r>
            <a:endParaRPr lang="en-US" dirty="0"/>
          </a:p>
        </p:txBody>
      </p:sp>
      <p:sp>
        <p:nvSpPr>
          <p:cNvPr id="3" name="Content Placeholder 2"/>
          <p:cNvSpPr>
            <a:spLocks noGrp="1"/>
          </p:cNvSpPr>
          <p:nvPr>
            <p:ph sz="half" idx="1"/>
          </p:nvPr>
        </p:nvSpPr>
        <p:spPr/>
        <p:txBody>
          <a:bodyPr>
            <a:normAutofit/>
          </a:bodyPr>
          <a:lstStyle/>
          <a:p>
            <a:r>
              <a:rPr lang="en-US" dirty="0" smtClean="0"/>
              <a:t>Curry goodwill</a:t>
            </a:r>
          </a:p>
          <a:p>
            <a:pPr lvl="1"/>
            <a:r>
              <a:rPr lang="en-US" dirty="0" smtClean="0"/>
              <a:t>For self</a:t>
            </a:r>
          </a:p>
          <a:p>
            <a:pPr lvl="1"/>
            <a:r>
              <a:rPr lang="en-US" dirty="0" smtClean="0"/>
              <a:t>For city</a:t>
            </a:r>
          </a:p>
          <a:p>
            <a:r>
              <a:rPr lang="en-US" dirty="0" smtClean="0"/>
              <a:t>Adapt topics</a:t>
            </a:r>
          </a:p>
          <a:p>
            <a:pPr lvl="1"/>
            <a:r>
              <a:rPr lang="en-US" dirty="0"/>
              <a:t>T</a:t>
            </a:r>
            <a:r>
              <a:rPr lang="en-US" dirty="0" smtClean="0"/>
              <a:t>o addressee</a:t>
            </a:r>
          </a:p>
          <a:p>
            <a:pPr lvl="1"/>
            <a:r>
              <a:rPr lang="en-US" dirty="0" smtClean="0"/>
              <a:t>To situation</a:t>
            </a:r>
            <a:endParaRPr lang="en-US" dirty="0"/>
          </a:p>
        </p:txBody>
      </p:sp>
      <p:sp>
        <p:nvSpPr>
          <p:cNvPr id="4" name="Content Placeholder 3"/>
          <p:cNvSpPr>
            <a:spLocks noGrp="1"/>
          </p:cNvSpPr>
          <p:nvPr>
            <p:ph sz="half" idx="2"/>
          </p:nvPr>
        </p:nvSpPr>
        <p:spPr/>
        <p:txBody>
          <a:bodyPr>
            <a:normAutofit/>
          </a:bodyPr>
          <a:lstStyle/>
          <a:p>
            <a:r>
              <a:rPr lang="en-US" dirty="0" smtClean="0"/>
              <a:t>Sell yourself!</a:t>
            </a:r>
          </a:p>
          <a:p>
            <a:pPr marL="274320" lvl="1" indent="0">
              <a:lnSpc>
                <a:spcPct val="125000"/>
              </a:lnSpc>
              <a:buNone/>
            </a:pPr>
            <a:r>
              <a:rPr lang="en-US" spc="100" dirty="0" smtClean="0"/>
              <a:t>“</a:t>
            </a:r>
            <a:r>
              <a:rPr lang="en-US" spc="100" dirty="0"/>
              <a:t>I think that the most compelling opening would be to speak of oneself and one’s purpose, explaining why one has been chosen from all others to deliver this speech, and what makes its subject personally </a:t>
            </a:r>
            <a:r>
              <a:rPr lang="en-US" spc="100" dirty="0" smtClean="0"/>
              <a:t>compelling” (p. 409)</a:t>
            </a:r>
            <a:endParaRPr lang="en-US" spc="100" dirty="0"/>
          </a:p>
        </p:txBody>
      </p:sp>
    </p:spTree>
    <p:extLst>
      <p:ext uri="{BB962C8B-B14F-4D97-AF65-F5344CB8AC3E}">
        <p14:creationId xmlns:p14="http://schemas.microsoft.com/office/powerpoint/2010/main" val="277429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Demetrius on Figured Rhetoric</a:t>
            </a:r>
            <a:endParaRPr lang="en-US" dirty="0"/>
          </a:p>
        </p:txBody>
      </p:sp>
      <p:sp>
        <p:nvSpPr>
          <p:cNvPr id="3" name="Content Placeholder 2"/>
          <p:cNvSpPr>
            <a:spLocks noGrp="1"/>
          </p:cNvSpPr>
          <p:nvPr>
            <p:ph idx="1"/>
          </p:nvPr>
        </p:nvSpPr>
        <p:spPr/>
        <p:txBody>
          <a:bodyPr/>
          <a:lstStyle/>
          <a:p>
            <a:r>
              <a:rPr lang="en-US" dirty="0"/>
              <a:t>Avoid “obtrusive </a:t>
            </a:r>
            <a:r>
              <a:rPr lang="en-US" dirty="0" smtClean="0"/>
              <a:t>explicitness”</a:t>
            </a:r>
          </a:p>
          <a:p>
            <a:r>
              <a:rPr lang="en-US" dirty="0" smtClean="0"/>
              <a:t>Use tact</a:t>
            </a:r>
          </a:p>
          <a:p>
            <a:r>
              <a:rPr lang="en-US" dirty="0" smtClean="0"/>
              <a:t>For the powerful, be oblique</a:t>
            </a:r>
          </a:p>
          <a:p>
            <a:pPr lvl="1"/>
            <a:r>
              <a:rPr lang="en-US" dirty="0" smtClean="0"/>
              <a:t>Allude, imply, insinuate</a:t>
            </a:r>
            <a:endParaRPr lang="en-US" dirty="0"/>
          </a:p>
        </p:txBody>
      </p:sp>
      <p:sp>
        <p:nvSpPr>
          <p:cNvPr id="4" name="TextBox 3"/>
          <p:cNvSpPr txBox="1"/>
          <p:nvPr/>
        </p:nvSpPr>
        <p:spPr>
          <a:xfrm>
            <a:off x="1217614" y="5048325"/>
            <a:ext cx="9753600" cy="837676"/>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90000"/>
              </a:lnSpc>
            </a:pPr>
            <a:r>
              <a:rPr lang="en-US" sz="2400" i="1" dirty="0" smtClean="0"/>
              <a:t>to </a:t>
            </a:r>
            <a:r>
              <a:rPr lang="en-US" sz="2400" i="1" dirty="0" err="1" smtClean="0"/>
              <a:t>eskhēmatismenon</a:t>
            </a:r>
            <a:r>
              <a:rPr lang="en-US" sz="2400" i="1" dirty="0" smtClean="0"/>
              <a:t> </a:t>
            </a:r>
            <a:r>
              <a:rPr lang="en-US" sz="2400" i="1" dirty="0"/>
              <a:t>en </a:t>
            </a:r>
            <a:r>
              <a:rPr lang="en-US" sz="2400" i="1" dirty="0" err="1"/>
              <a:t>logōi</a:t>
            </a:r>
            <a:r>
              <a:rPr lang="en-US" sz="2400" dirty="0"/>
              <a:t> (“verbal </a:t>
            </a:r>
            <a:r>
              <a:rPr lang="en-US" sz="2400" dirty="0" smtClean="0"/>
              <a:t>innuendo,” i.e., figured rhetoric)</a:t>
            </a:r>
            <a:endParaRPr lang="en-US" sz="2400" dirty="0"/>
          </a:p>
        </p:txBody>
      </p:sp>
    </p:spTree>
    <p:extLst>
      <p:ext uri="{BB962C8B-B14F-4D97-AF65-F5344CB8AC3E}">
        <p14:creationId xmlns:p14="http://schemas.microsoft.com/office/powerpoint/2010/main" val="303719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hdnux.com/photos/01/21/60/50/21432834/4/1200x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2273" y="0"/>
            <a:ext cx="898427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9382" y="1"/>
            <a:ext cx="11480800" cy="6858000"/>
          </a:xfrm>
          <a:prstGeom prst="rect">
            <a:avLst/>
          </a:prstGeom>
          <a:solidFill>
            <a:schemeClr val="bg1">
              <a:alpha val="63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2" name="TextBox 1"/>
          <p:cNvSpPr txBox="1"/>
          <p:nvPr/>
        </p:nvSpPr>
        <p:spPr>
          <a:xfrm>
            <a:off x="1602273" y="2767280"/>
            <a:ext cx="8984278" cy="1323439"/>
          </a:xfrm>
          <a:prstGeom prst="rect">
            <a:avLst/>
          </a:prstGeom>
          <a:solidFill>
            <a:schemeClr val="bg1">
              <a:alpha val="89000"/>
            </a:schemeClr>
          </a:solidFill>
        </p:spPr>
        <p:txBody>
          <a:bodyPr wrap="square" rtlCol="0" anchor="ctr" anchorCtr="0">
            <a:spAutoFit/>
          </a:bodyPr>
          <a:lstStyle/>
          <a:p>
            <a:pPr algn="ctr">
              <a:lnSpc>
                <a:spcPct val="125000"/>
              </a:lnSpc>
            </a:pPr>
            <a:r>
              <a:rPr lang="en-US" sz="3200" spc="100" dirty="0" smtClean="0"/>
              <a:t>Libanius </a:t>
            </a:r>
            <a:r>
              <a:rPr lang="en-US" sz="3200" i="1" spc="100" dirty="0" smtClean="0"/>
              <a:t>Declamation</a:t>
            </a:r>
            <a:r>
              <a:rPr lang="en-US" sz="3200" spc="100" dirty="0" smtClean="0"/>
              <a:t> 28 as Figured Rhetoric</a:t>
            </a:r>
            <a:endParaRPr lang="en-US" sz="3200" spc="100" dirty="0"/>
          </a:p>
        </p:txBody>
      </p:sp>
    </p:spTree>
    <p:extLst>
      <p:ext uri="{BB962C8B-B14F-4D97-AF65-F5344CB8AC3E}">
        <p14:creationId xmlns:p14="http://schemas.microsoft.com/office/powerpoint/2010/main" val="46261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ace_for_glory">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race_for_glory" id="{271C441D-6D25-4F9A-B55A-0D930AC4E9AE}" vid="{5835374C-4F07-4EC4-A1F4-78B7937555B7}"/>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race_for_glory</Template>
  <TotalTime>366</TotalTime>
  <Words>815</Words>
  <Application>Microsoft Office PowerPoint</Application>
  <PresentationFormat>Custom</PresentationFormat>
  <Paragraphs>85</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Century Gothic</vt:lpstr>
      <vt:lpstr>race_for_glory</vt:lpstr>
      <vt:lpstr>PowerPoint Presentation</vt:lpstr>
      <vt:lpstr>Agenda</vt:lpstr>
      <vt:lpstr>Recap and Update</vt:lpstr>
      <vt:lpstr>East-Imperial agōn as Zero-Sum?</vt:lpstr>
      <vt:lpstr>Figured encomium</vt:lpstr>
      <vt:lpstr>Epideictic (“show”) Rhetoric</vt:lpstr>
      <vt:lpstr>Pseudo-Dionysius on “Addresses”</vt:lpstr>
      <vt:lpstr>Demetrius on Figured Rhetoric</vt:lpstr>
      <vt:lpstr>PowerPoint Presentation</vt:lpstr>
      <vt:lpstr>Behavior Modification?</vt:lpstr>
      <vt:lpstr>Issues, Questions, Topics</vt:lpstr>
      <vt:lpstr>Exordium (“introduction”)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Scholtz, Andrew</dc:creator>
  <cp:lastModifiedBy>Scholtz, Andrew</cp:lastModifiedBy>
  <cp:revision>73</cp:revision>
  <cp:lastPrinted>2023-03-09T14:32:04Z</cp:lastPrinted>
  <dcterms:created xsi:type="dcterms:W3CDTF">2018-03-15T01:55:56Z</dcterms:created>
  <dcterms:modified xsi:type="dcterms:W3CDTF">2023-03-10T03:21:34Z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