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9" r:id="rId3"/>
    <p:sldId id="270" r:id="rId4"/>
    <p:sldId id="271" r:id="rId5"/>
    <p:sldId id="272" r:id="rId6"/>
    <p:sldId id="273" r:id="rId7"/>
    <p:sldId id="274" r:id="rId8"/>
    <p:sldId id="275" r:id="rId9"/>
    <p:sldId id="277" r:id="rId10"/>
    <p:sldId id="278" r:id="rId11"/>
    <p:sldId id="279" r:id="rId12"/>
  </p:sldIdLst>
  <p:sldSz cx="12188825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67" userDrawn="1">
          <p15:clr>
            <a:srgbClr val="A4A3A4"/>
          </p15:clr>
        </p15:guide>
        <p15:guide id="2" pos="5207" userDrawn="1">
          <p15:clr>
            <a:srgbClr val="A4A3A4"/>
          </p15:clr>
        </p15:guide>
        <p15:guide id="3" orient="horz" pos="11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DEC0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32" autoAdjust="0"/>
    <p:restoredTop sz="96362" autoAdjust="0"/>
  </p:normalViewPr>
  <p:slideViewPr>
    <p:cSldViewPr snapToGrid="0">
      <p:cViewPr varScale="1">
        <p:scale>
          <a:sx n="110" d="100"/>
          <a:sy n="110" d="100"/>
        </p:scale>
        <p:origin x="1170" y="114"/>
      </p:cViewPr>
      <p:guideLst>
        <p:guide pos="767"/>
        <p:guide pos="5207"/>
        <p:guide orient="horz"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125" y="6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4/18/2023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4/18/2023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22914" y="696913"/>
            <a:ext cx="3564573" cy="200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2935106"/>
            <a:ext cx="5608320" cy="566406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22438" y="696913"/>
            <a:ext cx="3565525" cy="2006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3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bride abduction in Polemon and Alciphron</a:t>
            </a:r>
          </a:p>
          <a:p>
            <a:r>
              <a:rPr lang="en-US" dirty="0" smtClean="0"/>
              <a:t>in Polemon, importance of keeping eros under control. of forestalling sexual violence, ungoverned eros. links between outward appearance an inward qualities. in d/c, classicist implications.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44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79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22438" y="696913"/>
            <a:ext cx="3565525" cy="2006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77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082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23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22438" y="696913"/>
            <a:ext cx="3565525" cy="2006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mini-meletai:</a:t>
            </a:r>
          </a:p>
          <a:p>
            <a:r>
              <a:rPr lang="en-US" sz="1200" b="0" i="0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“Your </a:t>
            </a:r>
            <a:r>
              <a:rPr lang="en-US" sz="1200" b="0" i="0" kern="1200" dirty="0" err="1" smtClean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Gnatho’s</a:t>
            </a:r>
            <a:r>
              <a:rPr lang="en-US" sz="1200" b="0" i="0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done for, master,” he said. “I’m the one </a:t>
            </a:r>
            <a:r>
              <a:rPr lang="en-US" sz="1200" b="0" i="0" kern="1200" dirty="0" err="1" smtClean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en-US" sz="1200" b="0" i="0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who until now loved only your table, who used to swear that nothing has a more youthful bloom than old wine, who said that your chefs are choicer than any boys in Mytilene, but now I think Daphnis is finer than anything. I have no taste for expensive food, even though there’s so much meat, fish, honey cakes prepared every day. I would gladly become a she-goat and eat grass and leaves so long as I could listen to Daphnis’ syrinx and have him take me to pasture. Please rescue your own </a:t>
            </a:r>
            <a:r>
              <a:rPr lang="en-US" sz="1200" b="0" i="0" kern="1200" dirty="0" err="1" smtClean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Gnatho</a:t>
            </a:r>
            <a:r>
              <a:rPr lang="en-US" sz="1200" b="0" i="0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, and defeat invincible Love! Otherwise, I swear by you, my own god, that I will take a dagger, cram my belly with food, and kill myself on Daphnis’ doorstep, and no more will you be calling me </a:t>
            </a:r>
            <a:r>
              <a:rPr lang="en-US" sz="1200" b="0" i="0" kern="1200" dirty="0" err="1" smtClean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Gnathipoo</a:t>
            </a:r>
            <a:r>
              <a:rPr lang="en-US" sz="1200" b="0" i="0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, as you always did when you were kidding.”</a:t>
            </a:r>
          </a:p>
          <a:p>
            <a:r>
              <a:rPr lang="en-US" sz="1200" b="0" i="0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Wanting to steer him toward having his own second thoughts, he asked with a smile whether he felt no shame to be in love with a son of </a:t>
            </a:r>
            <a:r>
              <a:rPr lang="en-US" sz="1200" b="0" i="0" kern="1200" dirty="0" err="1" smtClean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Lamo</a:t>
            </a:r>
            <a:r>
              <a:rPr lang="en-US" sz="1200" b="0" i="0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and indeed eager to bed down with a young man who herded goats; as he said this he burlesqued disgust at the reek of goats.</a:t>
            </a:r>
          </a:p>
          <a:p>
            <a:r>
              <a:rPr lang="en-US" sz="1200" b="0" i="0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But </a:t>
            </a:r>
            <a:r>
              <a:rPr lang="en-US" sz="1200" b="0" i="0" kern="1200" dirty="0" err="1" smtClean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Gnatho</a:t>
            </a:r>
            <a:r>
              <a:rPr lang="en-US" sz="1200" b="0" i="0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, a veteran of debauched drinking parties, was well schooled in the whole of erotic mythology and did not miss the mark in defending both himself and Daphnis</a:t>
            </a:r>
          </a:p>
          <a:p>
            <a:r>
              <a:rPr lang="en-US" dirty="0" smtClean="0"/>
              <a:t>(mastery of mythological allusion)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60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22438" y="696913"/>
            <a:ext cx="3565525" cy="2006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Astylus</a:t>
            </a:r>
            <a:r>
              <a:rPr lang="en-US" dirty="0" smtClean="0"/>
              <a:t> laughed gaily, particularly at this last remark, and said that Love (Erōs) makes great rhetoricians (</a:t>
            </a:r>
            <a:r>
              <a:rPr lang="en-US" dirty="0" err="1" smtClean="0"/>
              <a:t>sophistas</a:t>
            </a:r>
            <a:r>
              <a:rPr lang="en-US" dirty="0" smtClean="0"/>
              <a:t>).”</a:t>
            </a:r>
          </a:p>
          <a:p>
            <a:r>
              <a:rPr lang="el-GR" dirty="0" smtClean="0"/>
              <a:t>Ἡδὺ γελάσας ὁ Ἄστυλος ἐπὶ τούτῳ μάλιστα τῷ λεχθέντι καὶ ὡς μεγάλους ὁ Ἔρως ποιεῖ σοφιστὰς εἰπὼν ἐπετήρει καιρὸν ἐν ᾧ τῷ πατρὶ περὶ Δάφνιδος διαλέξεται.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but this sophistry, which deploys tricky sleight of hand, like 1</a:t>
            </a:r>
            <a:r>
              <a:rPr lang="en-US" baseline="30000" dirty="0" smtClean="0"/>
              <a:t>st</a:t>
            </a:r>
            <a:r>
              <a:rPr lang="en-US" dirty="0" smtClean="0"/>
              <a:t> sophistic, seeks a negative outcome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2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22438" y="696913"/>
            <a:ext cx="3565525" cy="2006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ekphrasis of the </a:t>
            </a:r>
            <a:r>
              <a:rPr lang="en-US" sz="1200" kern="1200" dirty="0" err="1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paradeisos</a:t>
            </a:r>
            <a:r>
              <a:rPr lang="en-US" sz="1200" kern="1200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plus shrine, where </a:t>
            </a:r>
            <a:r>
              <a:rPr lang="en-US" sz="1200" kern="1200" dirty="0" err="1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lamo</a:t>
            </a:r>
            <a:r>
              <a:rPr lang="en-US" sz="1200" kern="1200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and family live, over which he is overseer. in effect, a planned garden. combination of nature and art. "At the very center of the park’s length and breadth was a shrine and altar of Dionysus; ivy covered the altar, vine shoots the temple. Inside, the temple had paintings with Dionysiac themes: Semele in childbirth, Ariadne asleep, Lycurgus in chains, Pentheus being torn asunder; there were also Indians being conquered and Etruscans having their shapes changed; everywhere were satyrs &lt;treading grapes&gt;, everywhere maenads dancing. Nor was Pan neglected: he was there too, sitting on a rock and playing the syrinx as if providing the music for both the </a:t>
            </a:r>
            <a:r>
              <a:rPr lang="en-US" sz="1200" kern="1200" dirty="0" err="1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treaders</a:t>
            </a:r>
            <a:r>
              <a:rPr lang="en-US" sz="1200" kern="1200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and the dancers."</a:t>
            </a:r>
          </a:p>
          <a:p>
            <a:r>
              <a:rPr lang="en-US" sz="1200" kern="1200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this evokes the elaborate </a:t>
            </a:r>
            <a:r>
              <a:rPr lang="en-US" sz="1200" i="1" kern="1200" dirty="0" err="1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villae</a:t>
            </a:r>
            <a:r>
              <a:rPr lang="en-US" sz="1200" i="1" kern="1200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rusticae</a:t>
            </a:r>
            <a:r>
              <a:rPr lang="en-US" sz="1200" kern="1200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of the roman period the master is Dionysiodorus, Lamon serves as slave overseer (</a:t>
            </a:r>
            <a:r>
              <a:rPr lang="en-US" sz="1200" i="1" kern="1200" dirty="0" err="1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vilicus</a:t>
            </a:r>
            <a:r>
              <a:rPr lang="en-US" sz="1200" kern="1200" dirty="0" err="1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i="1" kern="1200" dirty="0" err="1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epitropos</a:t>
            </a:r>
            <a:r>
              <a:rPr lang="en-US" sz="1200" i="0" kern="1200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)</a:t>
            </a:r>
            <a:r>
              <a:rPr lang="en-US" sz="1200" kern="1200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. Herodes Atticus had more than one such estate.</a:t>
            </a:r>
          </a:p>
          <a:p>
            <a:r>
              <a:rPr lang="en-US" sz="1200" kern="1200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this is the taming of nature, the interpenetration of city and country.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1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82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" y="0"/>
            <a:ext cx="12184602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1" y="0"/>
            <a:ext cx="12186713" cy="6858000"/>
          </a:xfrm>
          <a:prstGeom prst="rect">
            <a:avLst/>
          </a:prstGeom>
          <a:solidFill>
            <a:schemeClr val="bg1">
              <a:alpha val="11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philostratus lives of the sophists 2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1-feb 2018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philostratus lives of the sophists 2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1-feb 2018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1782763"/>
            <a:ext cx="11071516" cy="1422400"/>
            <a:chOff x="0" y="1782763"/>
            <a:chExt cx="8305800" cy="1422400"/>
          </a:xfrm>
        </p:grpSpPr>
        <p:sp>
          <p:nvSpPr>
            <p:cNvPr id="390148" name="Rectangle 4"/>
            <p:cNvSpPr>
              <a:spLocks noChangeArrowheads="1"/>
            </p:cNvSpPr>
            <p:nvPr/>
          </p:nvSpPr>
          <p:spPr bwMode="auto">
            <a:xfrm>
              <a:off x="0" y="1782763"/>
              <a:ext cx="8305800" cy="1422400"/>
            </a:xfrm>
            <a:prstGeom prst="rect">
              <a:avLst/>
            </a:prstGeom>
            <a:gradFill rotWithShape="1">
              <a:gsLst>
                <a:gs pos="0">
                  <a:srgbClr val="FFD1A3"/>
                </a:gs>
                <a:gs pos="100000">
                  <a:srgbClr val="CC66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390149" name="Line 5"/>
            <p:cNvSpPr>
              <a:spLocks noChangeShapeType="1"/>
            </p:cNvSpPr>
            <p:nvPr/>
          </p:nvSpPr>
          <p:spPr bwMode="auto">
            <a:xfrm>
              <a:off x="0" y="3073400"/>
              <a:ext cx="8305800" cy="0"/>
            </a:xfrm>
            <a:prstGeom prst="line">
              <a:avLst/>
            </a:prstGeom>
            <a:noFill/>
            <a:ln w="50800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3901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4721" y="1782764"/>
            <a:ext cx="10766795" cy="1430337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US" altLang="en-US" noProof="0" dirty="0" smtClean="0"/>
          </a:p>
        </p:txBody>
      </p:sp>
      <p:sp>
        <p:nvSpPr>
          <p:cNvPr id="39015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22030" y="3695700"/>
            <a:ext cx="8836898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90152" name="Rectangle 8"/>
          <p:cNvSpPr>
            <a:spLocks noGrp="1" noChangeArrowheads="1"/>
          </p:cNvSpPr>
          <p:nvPr>
            <p:ph type="dt" sz="half" idx="2"/>
          </p:nvPr>
        </p:nvSpPr>
        <p:spPr>
          <a:xfrm>
            <a:off x="1578462" y="6353339"/>
            <a:ext cx="906017" cy="26161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19-apr 2018</a:t>
            </a:r>
            <a:endParaRPr lang="en-US" altLang="en-US"/>
          </a:p>
        </p:txBody>
      </p:sp>
      <p:sp>
        <p:nvSpPr>
          <p:cNvPr id="390153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4164515" y="6350958"/>
            <a:ext cx="1454244" cy="26161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Longus Daphnis and Chloe</a:t>
            </a:r>
            <a:endParaRPr lang="en-US" altLang="en-US"/>
          </a:p>
        </p:txBody>
      </p:sp>
      <p:sp>
        <p:nvSpPr>
          <p:cNvPr id="390154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223197" y="6353339"/>
            <a:ext cx="356187" cy="261610"/>
          </a:xfrm>
        </p:spPr>
        <p:txBody>
          <a:bodyPr/>
          <a:lstStyle>
            <a:lvl1pPr>
              <a:defRPr/>
            </a:lvl1pPr>
          </a:lstStyle>
          <a:p>
            <a:fld id="{7A88AE38-B7DC-4EB9-AA3E-6710C533ED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982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>
              <a:alpha val="11000"/>
            </a:srgbClr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defRPr sz="2800"/>
            </a:lvl2pPr>
            <a:lvl3pPr>
              <a:lnSpc>
                <a:spcPct val="114000"/>
              </a:lnSpc>
              <a:defRPr sz="2400"/>
            </a:lvl3pPr>
            <a:lvl4pPr>
              <a:lnSpc>
                <a:spcPct val="114000"/>
              </a:lnSpc>
              <a:defRPr sz="2000"/>
            </a:lvl4pPr>
            <a:lvl5pPr>
              <a:lnSpc>
                <a:spcPct val="114000"/>
              </a:lnSpc>
              <a:defRPr sz="2000"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philostratus lives of the sophists 2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1-feb 2018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091267"/>
            <a:ext cx="9753600" cy="1354665"/>
          </a:xfrm>
        </p:spPr>
        <p:txBody>
          <a:bodyPr bIns="137160" anchor="b">
            <a:norm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3742277"/>
            <a:ext cx="9758063" cy="707886"/>
          </a:xfrm>
        </p:spPr>
        <p:txBody>
          <a:bodyPr anchor="t">
            <a:sp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lnSpc>
                <a:spcPct val="114000"/>
              </a:lnSpc>
              <a:defRPr sz="3200"/>
            </a:lvl1pPr>
            <a:lvl2pPr>
              <a:lnSpc>
                <a:spcPct val="114000"/>
              </a:lnSpc>
              <a:defRPr sz="2800"/>
            </a:lvl2pPr>
            <a:lvl3pPr>
              <a:lnSpc>
                <a:spcPct val="114000"/>
              </a:lnSpc>
              <a:defRPr sz="2400"/>
            </a:lvl3pPr>
            <a:lvl4pPr>
              <a:lnSpc>
                <a:spcPct val="114000"/>
              </a:lnSpc>
              <a:defRPr sz="2000"/>
            </a:lvl4pPr>
            <a:lvl5pPr>
              <a:lnSpc>
                <a:spcPct val="114000"/>
              </a:lnSpc>
              <a:defRPr sz="20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lnSpc>
                <a:spcPct val="114000"/>
              </a:lnSpc>
              <a:defRPr sz="3200"/>
            </a:lvl1pPr>
            <a:lvl2pPr>
              <a:lnSpc>
                <a:spcPct val="114000"/>
              </a:lnSpc>
              <a:defRPr sz="2800"/>
            </a:lvl2pPr>
            <a:lvl3pPr>
              <a:lnSpc>
                <a:spcPct val="114000"/>
              </a:lnSpc>
              <a:defRPr sz="2400"/>
            </a:lvl3pPr>
            <a:lvl4pPr>
              <a:lnSpc>
                <a:spcPct val="114000"/>
              </a:lnSpc>
              <a:defRPr sz="2000"/>
            </a:lvl4pPr>
            <a:lvl5pPr>
              <a:lnSpc>
                <a:spcPct val="114000"/>
              </a:lnSpc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philostratus lives of the sophists 2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1-feb 2018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942012" y="1828800"/>
            <a:ext cx="0" cy="3962400"/>
          </a:xfrm>
          <a:prstGeom prst="line">
            <a:avLst/>
          </a:prstGeom>
          <a:ln w="22225">
            <a:solidFill>
              <a:srgbClr val="00B0F0">
                <a:alpha val="1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761744"/>
            <a:ext cx="4709160" cy="838201"/>
          </a:xfrm>
          <a:solidFill>
            <a:schemeClr val="bg2">
              <a:alpha val="15000"/>
            </a:schemeClr>
          </a:solidFill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761744"/>
            <a:ext cx="4709160" cy="838201"/>
          </a:xfrm>
          <a:solidFill>
            <a:schemeClr val="bg2">
              <a:alpha val="15000"/>
            </a:schemeClr>
          </a:solidFill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philostratus lives of the sophists 2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1-feb 2018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philostratus lives of the sophists 2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1-feb 2018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philostratus lives of the sophists 2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1-feb 2018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  <a:solidFill>
            <a:srgbClr val="00B0F0">
              <a:alpha val="11000"/>
            </a:srgb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philostratus lives of the sophists 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1-feb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none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14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14000"/>
        </a:lnSpc>
        <a:spcBef>
          <a:spcPts val="12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14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114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114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FDE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12" name="Group 4"/>
          <p:cNvGrpSpPr>
            <a:grpSpLocks/>
          </p:cNvGrpSpPr>
          <p:nvPr/>
        </p:nvGrpSpPr>
        <p:grpSpPr bwMode="auto">
          <a:xfrm>
            <a:off x="944234" y="762000"/>
            <a:ext cx="3819525" cy="5543550"/>
            <a:chOff x="303" y="576"/>
            <a:chExt cx="2406" cy="3492"/>
          </a:xfrm>
        </p:grpSpPr>
        <p:pic>
          <p:nvPicPr>
            <p:cNvPr id="94213" name="Picture 5" descr="dap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3" y="576"/>
              <a:ext cx="2406" cy="3168"/>
            </a:xfrm>
            <a:prstGeom prst="rect">
              <a:avLst/>
            </a:prstGeom>
            <a:noFill/>
          </p:spPr>
        </p:pic>
        <p:sp>
          <p:nvSpPr>
            <p:cNvPr id="94214" name="Text Box 6"/>
            <p:cNvSpPr txBox="1">
              <a:spLocks noChangeArrowheads="1"/>
            </p:cNvSpPr>
            <p:nvPr/>
          </p:nvSpPr>
          <p:spPr bwMode="auto">
            <a:xfrm>
              <a:off x="453" y="3835"/>
              <a:ext cx="210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Angsana New" pitchFamily="18" charset="-34"/>
                  <a:cs typeface="Arial" charset="0"/>
                </a:rPr>
                <a:t>Daphnis &amp; Chloe, Marc Chagall</a:t>
              </a:r>
            </a:p>
          </p:txBody>
        </p:sp>
      </p:grpSp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63197" y="849314"/>
            <a:ext cx="6047310" cy="2524125"/>
          </a:xfrm>
          <a:noFill/>
        </p:spPr>
        <p:txBody>
          <a:bodyPr anchor="b"/>
          <a:lstStyle/>
          <a:p>
            <a:r>
              <a:rPr lang="en-US" b="1" dirty="0" smtClean="0">
                <a:latin typeface="Bradley Hand ITC" pitchFamily="66" charset="0"/>
              </a:rPr>
              <a:t>What’s Love Got to Do with It?</a:t>
            </a:r>
            <a:endParaRPr lang="en-US" b="1" dirty="0">
              <a:latin typeface="Bradley Hand ITC" pitchFamily="66" charset="0"/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63197" y="3692526"/>
            <a:ext cx="6047310" cy="1870075"/>
          </a:xfrm>
          <a:noFill/>
        </p:spPr>
        <p:txBody>
          <a:bodyPr/>
          <a:lstStyle/>
          <a:p>
            <a:r>
              <a:rPr lang="en-US" b="1" dirty="0" smtClean="0">
                <a:latin typeface="Bradley Hand ITC" pitchFamily="66" charset="0"/>
              </a:rPr>
              <a:t>Longus Daphnis </a:t>
            </a:r>
            <a:r>
              <a:rPr lang="en-US" b="1" dirty="0">
                <a:latin typeface="Bradley Hand ITC" pitchFamily="66" charset="0"/>
              </a:rPr>
              <a:t>&amp; </a:t>
            </a:r>
            <a:r>
              <a:rPr lang="en-US" b="1" dirty="0" smtClean="0">
                <a:latin typeface="Bradley Hand ITC" pitchFamily="66" charset="0"/>
              </a:rPr>
              <a:t>Chloe</a:t>
            </a:r>
            <a:endParaRPr lang="en-US" b="1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87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Social Drama as 2</a:t>
            </a:r>
            <a:r>
              <a:rPr lang="en-US" baseline="30000" dirty="0"/>
              <a:t>nd</a:t>
            </a:r>
            <a:r>
              <a:rPr lang="en-US" dirty="0"/>
              <a:t>-sophistical?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5269404"/>
              </p:ext>
            </p:extLst>
          </p:nvPr>
        </p:nvGraphicFramePr>
        <p:xfrm>
          <a:off x="1217613" y="1828800"/>
          <a:ext cx="9753600" cy="43011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61151">
                  <a:extLst>
                    <a:ext uri="{9D8B030D-6E8A-4147-A177-3AD203B41FA5}">
                      <a16:colId xmlns:a16="http://schemas.microsoft.com/office/drawing/2014/main" val="3987087343"/>
                    </a:ext>
                  </a:extLst>
                </a:gridCol>
                <a:gridCol w="1348509">
                  <a:extLst>
                    <a:ext uri="{9D8B030D-6E8A-4147-A177-3AD203B41FA5}">
                      <a16:colId xmlns:a16="http://schemas.microsoft.com/office/drawing/2014/main" val="3923458302"/>
                    </a:ext>
                  </a:extLst>
                </a:gridCol>
                <a:gridCol w="4043940">
                  <a:extLst>
                    <a:ext uri="{9D8B030D-6E8A-4147-A177-3AD203B41FA5}">
                      <a16:colId xmlns:a16="http://schemas.microsoft.com/office/drawing/2014/main" val="34116712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14000"/>
                        </a:lnSpc>
                      </a:pPr>
                      <a:r>
                        <a:rPr lang="en-US" sz="2400" dirty="0" smtClean="0"/>
                        <a:t>Daphnis’ maturation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US" sz="2400" dirty="0" err="1" smtClean="0"/>
                        <a:t>Lampis</a:t>
                      </a:r>
                      <a:r>
                        <a:rPr lang="en-US" sz="2400" dirty="0" smtClean="0"/>
                        <a:t> as loose canon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9684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14000"/>
                        </a:lnSpc>
                      </a:pPr>
                      <a:r>
                        <a:rPr lang="en-US" sz="2400" dirty="0" smtClean="0"/>
                        <a:t>Matrimony as prosocial </a:t>
                      </a:r>
                      <a:r>
                        <a:rPr lang="en-US" sz="2400" i="1" dirty="0" smtClean="0"/>
                        <a:t>erōs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US" sz="2400" dirty="0" err="1" smtClean="0"/>
                        <a:t>Lampis</a:t>
                      </a:r>
                      <a:r>
                        <a:rPr lang="en-US" sz="2400" dirty="0" smtClean="0"/>
                        <a:t>’ attempted bride abduction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0885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14000"/>
                        </a:lnSpc>
                      </a:pP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versus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US" sz="2400" dirty="0" err="1" smtClean="0"/>
                        <a:t>Gnatho’s</a:t>
                      </a:r>
                      <a:r>
                        <a:rPr lang="en-US" sz="2400" dirty="0" smtClean="0"/>
                        <a:t> attempted Daphnis ravishing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6361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14000"/>
                        </a:lnSpc>
                      </a:pPr>
                      <a:r>
                        <a:rPr lang="en-US" sz="2400" dirty="0" smtClean="0"/>
                        <a:t>Daphnis as inheritance insurance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US" sz="2400" dirty="0" err="1" smtClean="0"/>
                        <a:t>Lampis</a:t>
                      </a:r>
                      <a:r>
                        <a:rPr lang="en-US" sz="2400" dirty="0" smtClean="0"/>
                        <a:t>’ vandalism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1935362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sz="2400" dirty="0" smtClean="0"/>
                        <a:t>Physical-concrete tokens of class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43884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sz="2400" dirty="0" smtClean="0"/>
                        <a:t>Importance of property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062377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843280" y="162560"/>
            <a:ext cx="10556240" cy="642112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2118157" y="2849119"/>
            <a:ext cx="7952510" cy="1804749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4000" dirty="0" smtClean="0"/>
              <a:t>Compare Polemon</a:t>
            </a:r>
            <a:br>
              <a:rPr lang="en-US" sz="4000" dirty="0" smtClean="0"/>
            </a:br>
            <a:r>
              <a:rPr lang="en-US" sz="4000" i="1" dirty="0" smtClean="0"/>
              <a:t>Physiognomy</a:t>
            </a:r>
          </a:p>
        </p:txBody>
      </p:sp>
    </p:spTree>
    <p:extLst>
      <p:ext uri="{BB962C8B-B14F-4D97-AF65-F5344CB8AC3E}">
        <p14:creationId xmlns:p14="http://schemas.microsoft.com/office/powerpoint/2010/main" val="244149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Happily-Ever-After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(a blending of worlds?)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3" y="1828800"/>
            <a:ext cx="10058400" cy="453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9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Discussion: </a:t>
            </a:r>
            <a:r>
              <a:rPr lang="en-US" i="1" dirty="0" smtClean="0"/>
              <a:t>Daphnis and Chloe</a:t>
            </a:r>
          </a:p>
          <a:p>
            <a:pPr lvl="1"/>
            <a:r>
              <a:rPr lang="en-US" dirty="0" smtClean="0"/>
              <a:t>Beyond RFG</a:t>
            </a:r>
          </a:p>
          <a:p>
            <a:pPr lvl="0"/>
            <a:r>
              <a:rPr lang="en-US" i="1" dirty="0" smtClean="0"/>
              <a:t>Daphnis and Chloe</a:t>
            </a:r>
            <a:r>
              <a:rPr lang="en-US" dirty="0" smtClean="0"/>
              <a:t> as 2</a:t>
            </a:r>
            <a:r>
              <a:rPr lang="en-US" baseline="30000" dirty="0" smtClean="0"/>
              <a:t>nd</a:t>
            </a:r>
            <a:r>
              <a:rPr lang="en-US" dirty="0" smtClean="0"/>
              <a:t> Sophistic</a:t>
            </a:r>
          </a:p>
          <a:p>
            <a:pPr lvl="1"/>
            <a:r>
              <a:rPr lang="en-US" dirty="0" smtClean="0"/>
              <a:t>Allusions and Evocations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34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Discussion: </a:t>
            </a:r>
            <a:r>
              <a:rPr lang="en-US" i="1" dirty="0" smtClean="0"/>
              <a:t>Daphnis and Chloe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Beyond RFG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27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0021" y="2798731"/>
            <a:ext cx="10468783" cy="126053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3200" dirty="0" smtClean="0"/>
              <a:t>What </a:t>
            </a:r>
            <a:r>
              <a:rPr lang="en-US" sz="3200" dirty="0"/>
              <a:t>insights become possible when we switch out the </a:t>
            </a:r>
            <a:r>
              <a:rPr lang="en-US" sz="3200" dirty="0" smtClean="0"/>
              <a:t>RFG lens </a:t>
            </a:r>
            <a:r>
              <a:rPr lang="en-US" sz="3200" dirty="0"/>
              <a:t>for something else?</a:t>
            </a:r>
          </a:p>
        </p:txBody>
      </p:sp>
    </p:spTree>
    <p:extLst>
      <p:ext uri="{BB962C8B-B14F-4D97-AF65-F5344CB8AC3E}">
        <p14:creationId xmlns:p14="http://schemas.microsoft.com/office/powerpoint/2010/main" val="359970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Daphnis and Chloe</a:t>
            </a:r>
            <a:r>
              <a:rPr lang="en-US" dirty="0" smtClean="0"/>
              <a:t> as 2</a:t>
            </a:r>
            <a:r>
              <a:rPr lang="en-US" baseline="30000" dirty="0" smtClean="0"/>
              <a:t>nd</a:t>
            </a:r>
            <a:r>
              <a:rPr lang="en-US" dirty="0" smtClean="0"/>
              <a:t> Sophistic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3742277"/>
            <a:ext cx="9758063" cy="644985"/>
          </a:xfrm>
        </p:spPr>
        <p:txBody>
          <a:bodyPr/>
          <a:lstStyle/>
          <a:p>
            <a:r>
              <a:rPr lang="en-US" dirty="0" smtClean="0"/>
              <a:t>Allusions and Evocations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6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Gnatho</a:t>
            </a:r>
            <a:r>
              <a:rPr lang="en-US" dirty="0" smtClean="0"/>
              <a:t> </a:t>
            </a:r>
            <a:r>
              <a:rPr lang="en-US" i="1" dirty="0" smtClean="0"/>
              <a:t>sophistēs</a:t>
            </a:r>
            <a:r>
              <a:rPr lang="en-US" dirty="0" smtClean="0"/>
              <a:t> </a:t>
            </a:r>
            <a:r>
              <a:rPr lang="en-US" sz="3600" dirty="0" smtClean="0"/>
              <a:t>(pages 168-173)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Comic-suicidal entreaty</a:t>
            </a:r>
          </a:p>
          <a:p>
            <a:pPr lvl="1"/>
            <a:r>
              <a:rPr lang="en-US" i="1" dirty="0" smtClean="0"/>
              <a:t>Prosangelia</a:t>
            </a:r>
            <a:r>
              <a:rPr lang="en-US" dirty="0" smtClean="0"/>
              <a:t> (self-indictment)</a:t>
            </a:r>
          </a:p>
          <a:p>
            <a:pPr lvl="1"/>
            <a:r>
              <a:rPr lang="en-US" dirty="0" smtClean="0"/>
              <a:t>Figured rhetoric</a:t>
            </a:r>
          </a:p>
          <a:p>
            <a:r>
              <a:rPr lang="en-US" dirty="0" smtClean="0"/>
              <a:t>Refutation of </a:t>
            </a:r>
            <a:r>
              <a:rPr lang="en-US" dirty="0" err="1" smtClean="0"/>
              <a:t>Astylus</a:t>
            </a:r>
            <a:endParaRPr lang="en-US" dirty="0" smtClean="0"/>
          </a:p>
          <a:p>
            <a:pPr lvl="1"/>
            <a:r>
              <a:rPr lang="en-US" dirty="0" smtClean="0"/>
              <a:t>Mastery of argument from mythic analogy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28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7782" y="705176"/>
            <a:ext cx="7897686" cy="544764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kern="800" dirty="0" smtClean="0"/>
              <a:t>“</a:t>
            </a:r>
            <a:r>
              <a:rPr lang="en-US" sz="3200" kern="800" dirty="0" err="1"/>
              <a:t>Astylus</a:t>
            </a:r>
            <a:r>
              <a:rPr lang="en-US" sz="3200" kern="800" dirty="0"/>
              <a:t> </a:t>
            </a:r>
            <a:r>
              <a:rPr lang="en-US" sz="3200" kern="800" dirty="0" smtClean="0"/>
              <a:t>... </a:t>
            </a:r>
            <a:r>
              <a:rPr lang="en-US" sz="3200" kern="800" dirty="0"/>
              <a:t>said that Love </a:t>
            </a:r>
            <a:r>
              <a:rPr lang="en-US" sz="3200" kern="800" dirty="0" smtClean="0"/>
              <a:t>(</a:t>
            </a:r>
            <a:r>
              <a:rPr lang="en-US" sz="3200" i="1" kern="800" dirty="0" smtClean="0"/>
              <a:t>Erōs</a:t>
            </a:r>
            <a:r>
              <a:rPr lang="en-US" sz="3200" kern="800" dirty="0" smtClean="0"/>
              <a:t>) makes </a:t>
            </a:r>
            <a:r>
              <a:rPr lang="en-US" sz="3200" kern="800" dirty="0"/>
              <a:t>great </a:t>
            </a:r>
            <a:r>
              <a:rPr lang="en-US" sz="3200" kern="800" dirty="0" smtClean="0"/>
              <a:t>rhetoricians (</a:t>
            </a:r>
            <a:r>
              <a:rPr lang="en-US" sz="3200" i="1" kern="800" dirty="0" err="1" smtClean="0"/>
              <a:t>sophistas</a:t>
            </a:r>
            <a:r>
              <a:rPr lang="en-US" sz="3200" kern="800" dirty="0" smtClean="0"/>
              <a:t>).” </a:t>
            </a:r>
            <a:r>
              <a:rPr lang="en-US" sz="2400" kern="800" dirty="0" smtClean="0"/>
              <a:t>(</a:t>
            </a:r>
            <a:r>
              <a:rPr lang="en-US" sz="2400" i="1" kern="800" dirty="0" smtClean="0"/>
              <a:t>D&amp;C</a:t>
            </a:r>
            <a:r>
              <a:rPr lang="en-US" sz="2400" kern="800" dirty="0" smtClean="0"/>
              <a:t> page 173)</a:t>
            </a:r>
          </a:p>
          <a:p>
            <a:pPr>
              <a:lnSpc>
                <a:spcPct val="150000"/>
              </a:lnSpc>
            </a:pPr>
            <a:r>
              <a:rPr lang="en-US" sz="3200" kern="800" dirty="0" smtClean="0"/>
              <a:t>"</a:t>
            </a:r>
            <a:r>
              <a:rPr lang="en-US" sz="3200" i="1" kern="800" dirty="0" smtClean="0"/>
              <a:t>Erōs</a:t>
            </a:r>
            <a:r>
              <a:rPr lang="en-US" sz="3200" kern="800" dirty="0" smtClean="0"/>
              <a:t>, mischievous sophist” </a:t>
            </a:r>
            <a:r>
              <a:rPr lang="en-US" sz="2400" kern="800" dirty="0" smtClean="0"/>
              <a:t>(Xenophon </a:t>
            </a:r>
            <a:r>
              <a:rPr lang="en-US" sz="2400" i="1" kern="800" dirty="0" smtClean="0"/>
              <a:t>Education of Cyrus</a:t>
            </a:r>
            <a:r>
              <a:rPr lang="en-US" sz="2400" kern="800" dirty="0" smtClean="0"/>
              <a:t> 6.1.41, ca. 400 BCE)</a:t>
            </a:r>
            <a:endParaRPr lang="en-US" sz="3200" kern="800" dirty="0" smtClean="0"/>
          </a:p>
          <a:p>
            <a:pPr>
              <a:lnSpc>
                <a:spcPct val="150000"/>
              </a:lnSpc>
            </a:pPr>
            <a:r>
              <a:rPr lang="en-US" sz="3200" kern="800" dirty="0" smtClean="0"/>
              <a:t>“</a:t>
            </a:r>
            <a:r>
              <a:rPr lang="en-US" sz="3200" i="1" kern="800" dirty="0" smtClean="0"/>
              <a:t>Erōs</a:t>
            </a:r>
            <a:r>
              <a:rPr lang="en-US" sz="3200" kern="800" dirty="0" smtClean="0"/>
              <a:t> is a teacher more powerful than any tricky sophist” </a:t>
            </a:r>
            <a:r>
              <a:rPr lang="en-US" sz="2400" kern="800" dirty="0" smtClean="0"/>
              <a:t>(Anaxandrides, ca. 350 BCE)</a:t>
            </a:r>
            <a:endParaRPr lang="en-US" sz="3200" kern="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468" y="571499"/>
            <a:ext cx="26955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13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Ekphrasis set-pieces in </a:t>
            </a:r>
            <a:r>
              <a:rPr lang="en-US" i="1" dirty="0" smtClean="0"/>
              <a:t>D&amp;C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Preface </a:t>
            </a:r>
            <a:r>
              <a:rPr lang="en-US" sz="2400" dirty="0" smtClean="0"/>
              <a:t>(pp. 13-15)</a:t>
            </a:r>
            <a:endParaRPr lang="en-US" dirty="0" smtClean="0"/>
          </a:p>
          <a:p>
            <a:pPr lvl="1"/>
            <a:r>
              <a:rPr lang="en-US" dirty="0" smtClean="0"/>
              <a:t>And the novel as a whole?</a:t>
            </a:r>
          </a:p>
          <a:p>
            <a:r>
              <a:rPr lang="en-US" dirty="0" smtClean="0"/>
              <a:t>Dionysiodorus’ “park” </a:t>
            </a:r>
            <a:r>
              <a:rPr lang="en-US" sz="2400" dirty="0" smtClean="0"/>
              <a:t>(pp. 151-155)</a:t>
            </a:r>
            <a:endParaRPr lang="en-US" dirty="0" smtClean="0"/>
          </a:p>
          <a:p>
            <a:pPr lvl="1"/>
            <a:r>
              <a:rPr lang="en-US" i="1" dirty="0" smtClean="0"/>
              <a:t>Paradeisos</a:t>
            </a:r>
            <a:r>
              <a:rPr lang="en-US" dirty="0" smtClean="0"/>
              <a:t>, enclosed garden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9097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Social Drama as 2</a:t>
            </a:r>
            <a:r>
              <a:rPr lang="en-US" baseline="30000" dirty="0"/>
              <a:t>nd</a:t>
            </a:r>
            <a:r>
              <a:rPr lang="en-US" dirty="0"/>
              <a:t>-sophistical?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5269404"/>
              </p:ext>
            </p:extLst>
          </p:nvPr>
        </p:nvGraphicFramePr>
        <p:xfrm>
          <a:off x="1217613" y="1828800"/>
          <a:ext cx="9753600" cy="43011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61151">
                  <a:extLst>
                    <a:ext uri="{9D8B030D-6E8A-4147-A177-3AD203B41FA5}">
                      <a16:colId xmlns:a16="http://schemas.microsoft.com/office/drawing/2014/main" val="3987087343"/>
                    </a:ext>
                  </a:extLst>
                </a:gridCol>
                <a:gridCol w="1348509">
                  <a:extLst>
                    <a:ext uri="{9D8B030D-6E8A-4147-A177-3AD203B41FA5}">
                      <a16:colId xmlns:a16="http://schemas.microsoft.com/office/drawing/2014/main" val="3923458302"/>
                    </a:ext>
                  </a:extLst>
                </a:gridCol>
                <a:gridCol w="4043940">
                  <a:extLst>
                    <a:ext uri="{9D8B030D-6E8A-4147-A177-3AD203B41FA5}">
                      <a16:colId xmlns:a16="http://schemas.microsoft.com/office/drawing/2014/main" val="34116712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14000"/>
                        </a:lnSpc>
                      </a:pPr>
                      <a:r>
                        <a:rPr lang="en-US" sz="2400" dirty="0" smtClean="0"/>
                        <a:t>Daphnis’ maturation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US" sz="2400" dirty="0" err="1" smtClean="0"/>
                        <a:t>Lampis</a:t>
                      </a:r>
                      <a:r>
                        <a:rPr lang="en-US" sz="2400" dirty="0" smtClean="0"/>
                        <a:t> as loose canon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9684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14000"/>
                        </a:lnSpc>
                      </a:pPr>
                      <a:r>
                        <a:rPr lang="en-US" sz="2400" dirty="0" smtClean="0"/>
                        <a:t>Matrimony as prosocial </a:t>
                      </a:r>
                      <a:r>
                        <a:rPr lang="en-US" sz="2400" i="1" dirty="0" smtClean="0"/>
                        <a:t>erōs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US" sz="2400" dirty="0" err="1" smtClean="0"/>
                        <a:t>Lampis</a:t>
                      </a:r>
                      <a:r>
                        <a:rPr lang="en-US" sz="2400" dirty="0" smtClean="0"/>
                        <a:t>’ attempted bride abduction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0885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14000"/>
                        </a:lnSpc>
                      </a:pP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versus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US" sz="2400" dirty="0" err="1" smtClean="0"/>
                        <a:t>Gnatho’s</a:t>
                      </a:r>
                      <a:r>
                        <a:rPr lang="en-US" sz="2400" dirty="0" smtClean="0"/>
                        <a:t> attempted Daphnis ravishing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6361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14000"/>
                        </a:lnSpc>
                      </a:pPr>
                      <a:r>
                        <a:rPr lang="en-US" sz="2400" dirty="0" smtClean="0"/>
                        <a:t>Daphnis as inheritance insurance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US" sz="2400" dirty="0" err="1" smtClean="0"/>
                        <a:t>Lampis</a:t>
                      </a:r>
                      <a:r>
                        <a:rPr lang="en-US" sz="2400" dirty="0" smtClean="0"/>
                        <a:t>’ vandalism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1935362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sz="2400" dirty="0" smtClean="0"/>
                        <a:t>Physical-concrete tokens of class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43884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sz="2400" dirty="0" smtClean="0"/>
                        <a:t>Importance of property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062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486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rld Presentation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 anchorCtr="0">
        <a:spAutoFit/>
      </a:bodyPr>
      <a:lstStyle>
        <a:defPPr algn="ctr">
          <a:lnSpc>
            <a:spcPct val="125000"/>
          </a:lnSpc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08_aristides_5_and_6_and_fable_cont.pptx" id="{6878EA0D-3BD4-4CA2-B51C-FAA38077DDC8}" vid="{747AF97B-9E2F-4E91-A4A7-5C4661122DC5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race_for_glory</Template>
  <TotalTime>261</TotalTime>
  <Words>849</Words>
  <Application>Microsoft Office PowerPoint</Application>
  <PresentationFormat>Custom</PresentationFormat>
  <Paragraphs>75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Angsana New</vt:lpstr>
      <vt:lpstr>Arial</vt:lpstr>
      <vt:lpstr>Bradley Hand ITC</vt:lpstr>
      <vt:lpstr>Century Gothic</vt:lpstr>
      <vt:lpstr>Wingdings</vt:lpstr>
      <vt:lpstr>World Presentation 16x9</vt:lpstr>
      <vt:lpstr>What’s Love Got to Do with It?</vt:lpstr>
      <vt:lpstr>Agenda</vt:lpstr>
      <vt:lpstr>Discussion: Daphnis and Chloe</vt:lpstr>
      <vt:lpstr>PowerPoint Presentation</vt:lpstr>
      <vt:lpstr>Daphnis and Chloe as 2nd Sophistic</vt:lpstr>
      <vt:lpstr>Gnatho sophistēs (pages 168-173)</vt:lpstr>
      <vt:lpstr>PowerPoint Presentation</vt:lpstr>
      <vt:lpstr>Ekphrasis set-pieces in D&amp;C</vt:lpstr>
      <vt:lpstr>Social Drama as 2nd-sophistical?</vt:lpstr>
      <vt:lpstr>Social Drama as 2nd-sophistical?</vt:lpstr>
      <vt:lpstr>Happily-Ever-After (a blending of worlds?)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Love Got to Do with It?</dc:title>
  <dc:creator>Scholtz, Andrew</dc:creator>
  <cp:lastModifiedBy>Scholtz, Andrew</cp:lastModifiedBy>
  <cp:revision>51</cp:revision>
  <cp:lastPrinted>2023-04-18T13:03:15Z</cp:lastPrinted>
  <dcterms:created xsi:type="dcterms:W3CDTF">2023-04-11T01:39:32Z</dcterms:created>
  <dcterms:modified xsi:type="dcterms:W3CDTF">2023-04-18T14:12:05Z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