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handoutMasterIdLst>
    <p:handoutMasterId r:id="rId12"/>
  </p:handoutMasterIdLst>
  <p:sldIdLst>
    <p:sldId id="266" r:id="rId2"/>
    <p:sldId id="268" r:id="rId3"/>
    <p:sldId id="259" r:id="rId4"/>
    <p:sldId id="260" r:id="rId5"/>
    <p:sldId id="270" r:id="rId6"/>
    <p:sldId id="272" r:id="rId7"/>
    <p:sldId id="274" r:id="rId8"/>
    <p:sldId id="276" r:id="rId9"/>
    <p:sldId id="275" r:id="rId10"/>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784"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73A"/>
    <a:srgbClr val="0000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69" autoAdjust="0"/>
    <p:restoredTop sz="95274" autoAdjust="0"/>
  </p:normalViewPr>
  <p:slideViewPr>
    <p:cSldViewPr snapToGrid="0">
      <p:cViewPr varScale="1">
        <p:scale>
          <a:sx n="83" d="100"/>
          <a:sy n="83" d="100"/>
        </p:scale>
        <p:origin x="1027"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1786" y="67"/>
      </p:cViewPr>
      <p:guideLst>
        <p:guide orient="horz" pos="2784"/>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4/12/2023</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4/12/2023</a:t>
            </a:fld>
            <a:endParaRPr/>
          </a:p>
        </p:txBody>
      </p:sp>
      <p:sp>
        <p:nvSpPr>
          <p:cNvPr id="4" name="Slide Image Placeholder 3"/>
          <p:cNvSpPr>
            <a:spLocks noGrp="1" noRot="1" noChangeAspect="1"/>
          </p:cNvSpPr>
          <p:nvPr>
            <p:ph type="sldImg" idx="2"/>
          </p:nvPr>
        </p:nvSpPr>
        <p:spPr>
          <a:xfrm>
            <a:off x="1722914" y="696913"/>
            <a:ext cx="3564573" cy="20061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2935106"/>
            <a:ext cx="5608320" cy="5664064"/>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40477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r>
              <a:rPr lang="en-US" dirty="0" smtClean="0"/>
              <a:t>why is the vase a “cold pastoral”?</a:t>
            </a:r>
          </a:p>
          <a:p>
            <a:r>
              <a:rPr lang="en-US" dirty="0" smtClean="0"/>
              <a:t>a lot of similarities with imperial-age rhetoric, specifically ekphrastic and otherwise, likely due to continuities in the western rhetoric-poetic tradition:</a:t>
            </a:r>
          </a:p>
          <a:p>
            <a:pPr lvl="1"/>
            <a:r>
              <a:rPr lang="en-US" dirty="0" smtClean="0"/>
              <a:t>multiple first-person address: “Ah, happy” this and that, “O” etc. (the rhetorical figure of apostrophe, address directed at a non-human or absent addressee)</a:t>
            </a:r>
          </a:p>
          <a:p>
            <a:pPr lvl="1"/>
            <a:r>
              <a:rPr lang="en-US" dirty="0" smtClean="0"/>
              <a:t>reflections on imitation (mimesis) and mimesis of mimesis, on discourse capable of bringing life to a static depiction of a scene</a:t>
            </a:r>
          </a:p>
          <a:p>
            <a:pPr lvl="1"/>
            <a:r>
              <a:rPr lang="en-US" dirty="0" smtClean="0"/>
              <a:t>evocation of a there-and-then separate from the here and now, yet reflecting values embraced by the orator’s/poet’s here-and-now</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48997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3655337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358776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109047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youth, standing erect, is at rest” – unlike what we see in Pompeiian painting. Phil’s is a different painting.</a:t>
            </a:r>
          </a:p>
          <a:p>
            <a:r>
              <a:rPr lang="en-US" dirty="0" smtClean="0"/>
              <a:t>note the cave of Achelous (river god) and nymphs in Philostratus, like the cave of nymphs (with spring-fed stream) in </a:t>
            </a:r>
            <a:r>
              <a:rPr lang="en-US" i="1" dirty="0" smtClean="0"/>
              <a:t>D&amp;C</a:t>
            </a:r>
            <a:r>
              <a:rPr lang="en-US" i="0" dirty="0" smtClean="0"/>
              <a:t>. (evidently not present in the fresco from Pompeii)</a:t>
            </a:r>
          </a:p>
          <a:p>
            <a:r>
              <a:rPr lang="en-US" dirty="0" smtClean="0"/>
              <a:t>underscored realism of </a:t>
            </a:r>
            <a:r>
              <a:rPr lang="en-US" dirty="0" err="1" smtClean="0"/>
              <a:t>phil’s</a:t>
            </a:r>
            <a:r>
              <a:rPr lang="en-US" dirty="0" smtClean="0"/>
              <a:t> painting. the painting mirrors the imagined original scene, just as the pool mirrors narcissus. just as the ekphrasis mirrors the painting.</a:t>
            </a:r>
          </a:p>
          <a:p>
            <a:r>
              <a:rPr lang="en-US" dirty="0" smtClean="0"/>
              <a:t>the importance of knowledgeable viewing. narcissus the naive viewer falls afoul of his refusal to love and of his </a:t>
            </a:r>
            <a:r>
              <a:rPr lang="en-US" dirty="0" err="1" smtClean="0"/>
              <a:t>naivete</a:t>
            </a:r>
            <a:r>
              <a:rPr lang="en-US" dirty="0" smtClean="0"/>
              <a:t>.</a:t>
            </a:r>
          </a:p>
          <a:p>
            <a:r>
              <a:rPr lang="en-US" dirty="0" smtClean="0"/>
              <a:t>detachment of depicted figure from viewer: “Do you then expect the pool to enter into conversation with you? Nay, this youth does not hear anything we say, but he is immersed, eyes and ears alike, in the water and we must interpret the painting for ourselves.” ekphrasis as an exercise in interpretation of a visual object.</a:t>
            </a:r>
          </a:p>
          <a:p>
            <a:r>
              <a:rPr lang="en-US" dirty="0" smtClean="0"/>
              <a:t>physiognomy: “The eye, surely, is that of a man deeply in love, for its natural brightness and intensity are softened by a longing that settles upon it, and he perhaps thinks that he is loved in return, since the reflection gazes at him in just the way that he looks at it.”</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3667787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1864576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4124518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5" name="Rectangle 4"/>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92763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ekphrasis</a:t>
            </a:r>
            <a:endParaRPr lang="en-US" dirty="0"/>
          </a:p>
        </p:txBody>
      </p:sp>
      <p:sp>
        <p:nvSpPr>
          <p:cNvPr id="4" name="Date Placeholder 3"/>
          <p:cNvSpPr>
            <a:spLocks noGrp="1"/>
          </p:cNvSpPr>
          <p:nvPr>
            <p:ph type="dt" sz="half" idx="10"/>
          </p:nvPr>
        </p:nvSpPr>
        <p:spPr/>
        <p:txBody>
          <a:bodyPr/>
          <a:lstStyle/>
          <a:p>
            <a:r>
              <a:rPr lang="en-US" smtClean="0"/>
              <a:t>23-apr 2018</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98330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ekphrasis</a:t>
            </a:r>
            <a:endParaRPr lang="en-US" dirty="0"/>
          </a:p>
        </p:txBody>
      </p:sp>
      <p:sp>
        <p:nvSpPr>
          <p:cNvPr id="4" name="Date Placeholder 3"/>
          <p:cNvSpPr>
            <a:spLocks noGrp="1"/>
          </p:cNvSpPr>
          <p:nvPr>
            <p:ph type="dt" sz="half" idx="10"/>
          </p:nvPr>
        </p:nvSpPr>
        <p:spPr/>
        <p:txBody>
          <a:bodyPr/>
          <a:lstStyle/>
          <a:p>
            <a:r>
              <a:rPr lang="en-US" smtClean="0"/>
              <a:t>23-apr 2018</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2557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alpha val="11000"/>
            </a:srgbClr>
          </a:solidFill>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ekphrasis</a:t>
            </a:r>
            <a:endParaRPr lang="en-US" dirty="0"/>
          </a:p>
        </p:txBody>
      </p:sp>
      <p:sp>
        <p:nvSpPr>
          <p:cNvPr id="4" name="Date Placeholder 3"/>
          <p:cNvSpPr>
            <a:spLocks noGrp="1"/>
          </p:cNvSpPr>
          <p:nvPr>
            <p:ph type="dt" sz="half" idx="10"/>
          </p:nvPr>
        </p:nvSpPr>
        <p:spPr/>
        <p:txBody>
          <a:bodyPr/>
          <a:lstStyle/>
          <a:p>
            <a:r>
              <a:rPr lang="en-US" smtClean="0"/>
              <a:t>23-apr 2018</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72154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1213150" y="3742277"/>
            <a:ext cx="9758063" cy="707886"/>
          </a:xfrm>
        </p:spPr>
        <p:txBody>
          <a:bodyPr anchor="t">
            <a:spAutoFit/>
          </a:bodyPr>
          <a:lstStyle>
            <a:lvl1pPr marL="0" indent="0">
              <a:lnSpc>
                <a:spcPct val="125000"/>
              </a:lnSpc>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04898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62479" y="1828800"/>
            <a:ext cx="4708734" cy="43434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smtClean="0"/>
              <a:t>ekphrasis</a:t>
            </a:r>
            <a:endParaRPr lang="en-US" dirty="0"/>
          </a:p>
        </p:txBody>
      </p:sp>
      <p:sp>
        <p:nvSpPr>
          <p:cNvPr id="5" name="Date Placeholder 4"/>
          <p:cNvSpPr>
            <a:spLocks noGrp="1"/>
          </p:cNvSpPr>
          <p:nvPr>
            <p:ph type="dt" sz="half" idx="10"/>
          </p:nvPr>
        </p:nvSpPr>
        <p:spPr/>
        <p:txBody>
          <a:bodyPr/>
          <a:lstStyle/>
          <a:p>
            <a:r>
              <a:rPr lang="en-US" smtClean="0"/>
              <a:t>23-apr 2018</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cxnSp>
        <p:nvCxnSpPr>
          <p:cNvPr id="8" name="Straight Connector 7"/>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942012" y="1828800"/>
            <a:ext cx="1" cy="2878667"/>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50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smtClean="0"/>
              <a:t>ekphrasis</a:t>
            </a:r>
            <a:endParaRPr lang="en-US" dirty="0"/>
          </a:p>
        </p:txBody>
      </p:sp>
      <p:sp>
        <p:nvSpPr>
          <p:cNvPr id="7" name="Date Placeholder 6"/>
          <p:cNvSpPr>
            <a:spLocks noGrp="1"/>
          </p:cNvSpPr>
          <p:nvPr>
            <p:ph type="dt" sz="half" idx="10"/>
          </p:nvPr>
        </p:nvSpPr>
        <p:spPr/>
        <p:txBody>
          <a:bodyPr/>
          <a:lstStyle/>
          <a:p>
            <a:r>
              <a:rPr lang="en-US" smtClean="0"/>
              <a:t>23-apr 2018</a:t>
            </a:r>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71909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426508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86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ekphrasis</a:t>
            </a:r>
            <a:endParaRPr lang="en-US" dirty="0"/>
          </a:p>
        </p:txBody>
      </p:sp>
      <p:sp>
        <p:nvSpPr>
          <p:cNvPr id="5" name="Date Placeholder 4"/>
          <p:cNvSpPr>
            <a:spLocks noGrp="1"/>
          </p:cNvSpPr>
          <p:nvPr>
            <p:ph type="dt" sz="half" idx="10"/>
          </p:nvPr>
        </p:nvSpPr>
        <p:spPr/>
        <p:txBody>
          <a:bodyPr/>
          <a:lstStyle/>
          <a:p>
            <a:r>
              <a:rPr lang="en-US" smtClean="0"/>
              <a:t>23-apr 2018</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41840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ekphrasis</a:t>
            </a:r>
            <a:endParaRPr lang="en-US" dirty="0"/>
          </a:p>
        </p:txBody>
      </p:sp>
      <p:sp>
        <p:nvSpPr>
          <p:cNvPr id="5" name="Date Placeholder 4"/>
          <p:cNvSpPr>
            <a:spLocks noGrp="1"/>
          </p:cNvSpPr>
          <p:nvPr>
            <p:ph type="dt" sz="half" idx="10"/>
          </p:nvPr>
        </p:nvSpPr>
        <p:spPr/>
        <p:txBody>
          <a:bodyPr/>
          <a:lstStyle/>
          <a:p>
            <a:r>
              <a:rPr lang="en-US" smtClean="0"/>
              <a:t>23-apr 2018</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9595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solidFill>
            <a:srgbClr val="00B0F0">
              <a:alpha val="11000"/>
            </a:srgbClr>
          </a:solidFill>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none" baseline="0">
                <a:solidFill>
                  <a:schemeClr val="tx1"/>
                </a:solidFill>
              </a:defRPr>
            </a:lvl1pPr>
          </a:lstStyle>
          <a:p>
            <a:r>
              <a:rPr lang="en-US" smtClean="0"/>
              <a:t>ekphrasis</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r>
              <a:rPr lang="en-US" smtClean="0"/>
              <a:t>23-apr 2018</a:t>
            </a:r>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733639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6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2160" userDrawn="1">
          <p15:clr>
            <a:srgbClr val="F26B43"/>
          </p15:clr>
        </p15:guide>
        <p15:guide id="4"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a1AAKqh1BT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4216399" y="1226703"/>
            <a:ext cx="7233921" cy="2708434"/>
          </a:xfrm>
          <a:prstGeom prst="rect">
            <a:avLst/>
          </a:prstGeom>
          <a:noFill/>
        </p:spPr>
        <p:txBody>
          <a:bodyPr wrap="square" rtlCol="0">
            <a:spAutoFit/>
          </a:bodyPr>
          <a:lstStyle/>
          <a:p>
            <a:pPr>
              <a:lnSpc>
                <a:spcPct val="125000"/>
              </a:lnSpc>
            </a:pPr>
            <a:r>
              <a:rPr lang="en-US" sz="4800" i="1" cap="all" spc="300" dirty="0">
                <a:latin typeface="Calisto MT" panose="02040603050505030304" pitchFamily="18" charset="0"/>
              </a:rPr>
              <a:t>Picture </a:t>
            </a:r>
            <a:r>
              <a:rPr lang="en-US" sz="4800" i="1" cap="all" spc="300" dirty="0" smtClean="0">
                <a:latin typeface="Calisto MT" panose="02040603050505030304" pitchFamily="18" charset="0"/>
              </a:rPr>
              <a:t>This</a:t>
            </a:r>
          </a:p>
          <a:p>
            <a:pPr>
              <a:lnSpc>
                <a:spcPct val="125000"/>
              </a:lnSpc>
              <a:spcBef>
                <a:spcPts val="1200"/>
              </a:spcBef>
            </a:pPr>
            <a:r>
              <a:rPr lang="en-US" sz="4000" spc="300" dirty="0" smtClean="0">
                <a:latin typeface="Calisto MT" panose="02040603050505030304" pitchFamily="18" charset="0"/>
              </a:rPr>
              <a:t>The </a:t>
            </a:r>
            <a:r>
              <a:rPr lang="en-US" sz="4000" spc="300" dirty="0">
                <a:latin typeface="Calisto MT" panose="02040603050505030304" pitchFamily="18" charset="0"/>
              </a:rPr>
              <a:t>Art (and Rhetoric) of Ekphrasis</a:t>
            </a:r>
          </a:p>
        </p:txBody>
      </p:sp>
      <p:grpSp>
        <p:nvGrpSpPr>
          <p:cNvPr id="8" name="Group 7"/>
          <p:cNvGrpSpPr/>
          <p:nvPr/>
        </p:nvGrpSpPr>
        <p:grpSpPr>
          <a:xfrm>
            <a:off x="806142" y="993023"/>
            <a:ext cx="8480099" cy="5600817"/>
            <a:chOff x="1151582" y="1023503"/>
            <a:chExt cx="8480099" cy="5600817"/>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582" y="1023503"/>
              <a:ext cx="3410257" cy="5600817"/>
            </a:xfrm>
            <a:prstGeom prst="rect">
              <a:avLst/>
            </a:prstGeom>
          </p:spPr>
        </p:pic>
        <p:sp>
          <p:nvSpPr>
            <p:cNvPr id="7" name="TextBox 6"/>
            <p:cNvSpPr txBox="1"/>
            <p:nvPr/>
          </p:nvSpPr>
          <p:spPr>
            <a:xfrm>
              <a:off x="4003041" y="5861098"/>
              <a:ext cx="5628640" cy="629147"/>
            </a:xfrm>
            <a:prstGeom prst="rect">
              <a:avLst/>
            </a:prstGeom>
            <a:noFill/>
          </p:spPr>
          <p:txBody>
            <a:bodyPr wrap="square" rtlCol="0">
              <a:spAutoFit/>
            </a:bodyPr>
            <a:lstStyle/>
            <a:p>
              <a:pPr>
                <a:lnSpc>
                  <a:spcPct val="114000"/>
                </a:lnSpc>
              </a:pPr>
              <a:r>
                <a:rPr lang="en-US" sz="1600" dirty="0" err="1" smtClean="0"/>
                <a:t>Sosibios</a:t>
              </a:r>
              <a:r>
                <a:rPr lang="en-US" sz="1600" dirty="0" smtClean="0"/>
                <a:t> Vase, Neo-Attic marble krater, ca. 50 BCE. </a:t>
              </a:r>
              <a:r>
                <a:rPr lang="en-US" sz="1600" dirty="0"/>
                <a:t>Paris, Louvre </a:t>
              </a:r>
              <a:r>
                <a:rPr lang="en-US" sz="1600" dirty="0" smtClean="0"/>
                <a:t>Museum. </a:t>
              </a:r>
              <a:endParaRPr lang="en-US" sz="1600" dirty="0"/>
            </a:p>
          </p:txBody>
        </p:sp>
      </p:grpSp>
    </p:spTree>
    <p:extLst>
      <p:ext uri="{BB962C8B-B14F-4D97-AF65-F5344CB8AC3E}">
        <p14:creationId xmlns:p14="http://schemas.microsoft.com/office/powerpoint/2010/main" val="103327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Keats’ </a:t>
            </a:r>
            <a:r>
              <a:rPr lang="en-US" i="1" dirty="0" smtClean="0"/>
              <a:t>Ode</a:t>
            </a:r>
            <a:r>
              <a:rPr lang="en-US" dirty="0" smtClean="0"/>
              <a:t>: What to Make of...</a:t>
            </a:r>
            <a:endParaRPr lang="en-US" dirty="0"/>
          </a:p>
        </p:txBody>
      </p:sp>
      <p:sp>
        <p:nvSpPr>
          <p:cNvPr id="3" name="Content Placeholder 2"/>
          <p:cNvSpPr>
            <a:spLocks noGrp="1"/>
          </p:cNvSpPr>
          <p:nvPr>
            <p:ph idx="1"/>
          </p:nvPr>
        </p:nvSpPr>
        <p:spPr/>
        <p:txBody>
          <a:bodyPr>
            <a:normAutofit fontScale="92500"/>
          </a:bodyPr>
          <a:lstStyle/>
          <a:p>
            <a:pPr marL="45720" indent="0">
              <a:buNone/>
            </a:pPr>
            <a:r>
              <a:rPr lang="en-US" dirty="0"/>
              <a:t>Sylvan historian, who canst thus express / A flowery tale more sweetly than our rhyme....</a:t>
            </a:r>
          </a:p>
          <a:p>
            <a:pPr marL="45720" indent="0">
              <a:buNone/>
            </a:pPr>
            <a:r>
              <a:rPr lang="en-US" dirty="0" smtClean="0"/>
              <a:t>Heard </a:t>
            </a:r>
            <a:r>
              <a:rPr lang="en-US" dirty="0"/>
              <a:t>melodies are sweet, but those </a:t>
            </a:r>
            <a:r>
              <a:rPr lang="en-US" dirty="0" smtClean="0"/>
              <a:t>unheard / Are sweeter....</a:t>
            </a:r>
          </a:p>
          <a:p>
            <a:pPr marL="45720" indent="0">
              <a:buNone/>
            </a:pPr>
            <a:r>
              <a:rPr lang="en-US" dirty="0" smtClean="0"/>
              <a:t>“Beauty </a:t>
            </a:r>
            <a:r>
              <a:rPr lang="en-US" dirty="0"/>
              <a:t>is truth, truth beauty,—that is all / Ye know on earth, and all ye need to know</a:t>
            </a:r>
            <a:r>
              <a:rPr lang="en-US" dirty="0" smtClean="0"/>
              <a:t>.”</a:t>
            </a:r>
            <a:endParaRPr lang="en-US" dirty="0"/>
          </a:p>
        </p:txBody>
      </p:sp>
      <p:sp>
        <p:nvSpPr>
          <p:cNvPr id="4" name="TextBox 3"/>
          <p:cNvSpPr txBox="1"/>
          <p:nvPr/>
        </p:nvSpPr>
        <p:spPr>
          <a:xfrm>
            <a:off x="1217614" y="5924388"/>
            <a:ext cx="4802918" cy="476412"/>
          </a:xfrm>
          <a:prstGeom prst="rect">
            <a:avLst/>
          </a:prstGeom>
          <a:noFill/>
        </p:spPr>
        <p:txBody>
          <a:bodyPr wrap="none" rtlCol="0">
            <a:spAutoFit/>
          </a:bodyPr>
          <a:lstStyle/>
          <a:p>
            <a:pPr>
              <a:lnSpc>
                <a:spcPct val="114000"/>
              </a:lnSpc>
            </a:pPr>
            <a:r>
              <a:rPr lang="en-US" sz="2400" dirty="0">
                <a:solidFill>
                  <a:schemeClr val="bg1"/>
                </a:solidFill>
                <a:hlinkClick r:id="rId3"/>
              </a:rPr>
              <a:t>https://youtu.be/a1AAKqh1BT8</a:t>
            </a:r>
            <a:endParaRPr lang="en-US" sz="2400" dirty="0" smtClean="0">
              <a:solidFill>
                <a:schemeClr val="bg1"/>
              </a:solidFill>
            </a:endParaRPr>
          </a:p>
        </p:txBody>
      </p:sp>
    </p:spTree>
    <p:extLst>
      <p:ext uri="{BB962C8B-B14F-4D97-AF65-F5344CB8AC3E}">
        <p14:creationId xmlns:p14="http://schemas.microsoft.com/office/powerpoint/2010/main" val="258016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lvl="0"/>
            <a:r>
              <a:rPr lang="en-US" dirty="0" smtClean="0"/>
              <a:t>What is ...</a:t>
            </a:r>
          </a:p>
          <a:p>
            <a:pPr lvl="1"/>
            <a:r>
              <a:rPr lang="en-US" dirty="0" smtClean="0"/>
              <a:t>Ekphrasis</a:t>
            </a:r>
          </a:p>
          <a:p>
            <a:pPr lvl="0"/>
            <a:r>
              <a:rPr lang="en-US" dirty="0" smtClean="0"/>
              <a:t>Group Ekphrases</a:t>
            </a:r>
          </a:p>
          <a:p>
            <a:pPr lvl="1"/>
            <a:r>
              <a:rPr lang="en-US" dirty="0" smtClean="0"/>
              <a:t>Leon the </a:t>
            </a:r>
            <a:r>
              <a:rPr lang="en-US" dirty="0" err="1" smtClean="0"/>
              <a:t>Lizzard</a:t>
            </a:r>
            <a:r>
              <a:rPr lang="en-US" dirty="0" smtClean="0"/>
              <a:t> (artwork)</a:t>
            </a:r>
            <a:endParaRPr lang="en-US" dirty="0"/>
          </a:p>
        </p:txBody>
      </p:sp>
    </p:spTree>
    <p:extLst>
      <p:ext uri="{BB962C8B-B14F-4D97-AF65-F5344CB8AC3E}">
        <p14:creationId xmlns:p14="http://schemas.microsoft.com/office/powerpoint/2010/main" val="327410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endParaRPr lang="en-US" dirty="0"/>
          </a:p>
        </p:txBody>
      </p:sp>
      <p:sp>
        <p:nvSpPr>
          <p:cNvPr id="3" name="Text Placeholder 2"/>
          <p:cNvSpPr>
            <a:spLocks noGrp="1"/>
          </p:cNvSpPr>
          <p:nvPr>
            <p:ph type="body" idx="1"/>
          </p:nvPr>
        </p:nvSpPr>
        <p:spPr>
          <a:xfrm>
            <a:off x="1213150" y="3742277"/>
            <a:ext cx="9758063" cy="644985"/>
          </a:xfrm>
        </p:spPr>
        <p:txBody>
          <a:bodyPr/>
          <a:lstStyle/>
          <a:p>
            <a:r>
              <a:rPr lang="en-US" dirty="0" smtClean="0"/>
              <a:t>Ekphrasis</a:t>
            </a:r>
            <a:endParaRPr lang="en-US" dirty="0"/>
          </a:p>
        </p:txBody>
      </p:sp>
    </p:spTree>
    <p:extLst>
      <p:ext uri="{BB962C8B-B14F-4D97-AF65-F5344CB8AC3E}">
        <p14:creationId xmlns:p14="http://schemas.microsoft.com/office/powerpoint/2010/main" val="181140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Ekphrasis Is ...</a:t>
            </a:r>
            <a:endParaRPr lang="en-US" dirty="0"/>
          </a:p>
        </p:txBody>
      </p:sp>
      <p:sp>
        <p:nvSpPr>
          <p:cNvPr id="3" name="Content Placeholder 2"/>
          <p:cNvSpPr>
            <a:spLocks noGrp="1"/>
          </p:cNvSpPr>
          <p:nvPr>
            <p:ph sz="half" idx="1"/>
          </p:nvPr>
        </p:nvSpPr>
        <p:spPr/>
        <p:txBody>
          <a:bodyPr>
            <a:normAutofit/>
          </a:bodyPr>
          <a:lstStyle/>
          <a:p>
            <a:r>
              <a:rPr lang="en-US" dirty="0" smtClean="0"/>
              <a:t>Expression</a:t>
            </a:r>
          </a:p>
          <a:p>
            <a:pPr lvl="1"/>
            <a:r>
              <a:rPr lang="en-US" dirty="0" smtClean="0"/>
              <a:t>Greek </a:t>
            </a:r>
            <a:r>
              <a:rPr lang="en-US" i="1" dirty="0" smtClean="0"/>
              <a:t>ekphrasis</a:t>
            </a:r>
          </a:p>
          <a:p>
            <a:r>
              <a:rPr lang="en-US" dirty="0" smtClean="0"/>
              <a:t>Description</a:t>
            </a:r>
          </a:p>
          <a:p>
            <a:pPr lvl="1"/>
            <a:r>
              <a:rPr lang="en-US" dirty="0" smtClean="0"/>
              <a:t>Of things, places, details (</a:t>
            </a:r>
            <a:r>
              <a:rPr lang="en-US" i="1" dirty="0" smtClean="0"/>
              <a:t>enargeia</a:t>
            </a:r>
            <a:r>
              <a:rPr lang="en-US" dirty="0" smtClean="0"/>
              <a:t>)</a:t>
            </a:r>
          </a:p>
          <a:p>
            <a:r>
              <a:rPr lang="en-US" dirty="0" smtClean="0"/>
              <a:t>Interpretation</a:t>
            </a:r>
          </a:p>
        </p:txBody>
      </p:sp>
      <p:sp>
        <p:nvSpPr>
          <p:cNvPr id="11" name="Content Placeholder 10"/>
          <p:cNvSpPr>
            <a:spLocks noGrp="1"/>
          </p:cNvSpPr>
          <p:nvPr>
            <p:ph sz="half" idx="2"/>
          </p:nvPr>
        </p:nvSpPr>
        <p:spPr>
          <a:xfrm>
            <a:off x="6262479" y="1828800"/>
            <a:ext cx="2925654" cy="4343400"/>
          </a:xfrm>
        </p:spPr>
        <p:txBody>
          <a:bodyPr>
            <a:normAutofit/>
          </a:bodyPr>
          <a:lstStyle/>
          <a:p>
            <a:r>
              <a:rPr lang="en-US" dirty="0" smtClean="0"/>
              <a:t>Meditation</a:t>
            </a:r>
          </a:p>
          <a:p>
            <a:pPr lvl="1"/>
            <a:r>
              <a:rPr lang="en-US" dirty="0" smtClean="0"/>
              <a:t>on themes of...</a:t>
            </a:r>
            <a:endParaRPr lang="en-US" dirty="0"/>
          </a:p>
          <a:p>
            <a:r>
              <a:rPr lang="en-US" i="1" dirty="0" smtClean="0"/>
              <a:t>agōn</a:t>
            </a:r>
            <a:endParaRPr lang="en-US" i="1" dirty="0"/>
          </a:p>
        </p:txBody>
      </p:sp>
      <p:pic>
        <p:nvPicPr>
          <p:cNvPr id="2054" name="Picture 6" descr="Keats' tracing of an illustration of the Sosibios v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8133" y="1828800"/>
            <a:ext cx="1783080" cy="26613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188133" y="4612944"/>
            <a:ext cx="1783079" cy="653769"/>
          </a:xfrm>
          <a:prstGeom prst="rect">
            <a:avLst/>
          </a:prstGeom>
          <a:noFill/>
        </p:spPr>
        <p:txBody>
          <a:bodyPr wrap="square" rtlCol="0">
            <a:spAutoFit/>
          </a:bodyPr>
          <a:lstStyle/>
          <a:p>
            <a:pPr algn="ctr">
              <a:lnSpc>
                <a:spcPct val="114000"/>
              </a:lnSpc>
            </a:pPr>
            <a:r>
              <a:rPr lang="en-US" sz="1600" dirty="0" smtClean="0"/>
              <a:t>Keats, sketch of </a:t>
            </a:r>
            <a:r>
              <a:rPr lang="en-US" sz="1600" dirty="0" err="1" smtClean="0"/>
              <a:t>Sosibios</a:t>
            </a:r>
            <a:r>
              <a:rPr lang="en-US" sz="1600" dirty="0" smtClean="0"/>
              <a:t> vase</a:t>
            </a:r>
          </a:p>
        </p:txBody>
      </p:sp>
    </p:spTree>
    <p:extLst>
      <p:ext uri="{BB962C8B-B14F-4D97-AF65-F5344CB8AC3E}">
        <p14:creationId xmlns:p14="http://schemas.microsoft.com/office/powerpoint/2010/main" val="347880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Philostratus </a:t>
            </a:r>
            <a:r>
              <a:rPr lang="en-US" i="1" dirty="0" smtClean="0"/>
              <a:t>Imagines</a:t>
            </a:r>
            <a:r>
              <a:rPr lang="en-US" dirty="0" smtClean="0"/>
              <a:t> 1.23</a:t>
            </a:r>
            <a:endParaRPr lang="en-US" dirty="0"/>
          </a:p>
        </p:txBody>
      </p:sp>
      <p:sp>
        <p:nvSpPr>
          <p:cNvPr id="3" name="Content Placeholder 2"/>
          <p:cNvSpPr>
            <a:spLocks noGrp="1"/>
          </p:cNvSpPr>
          <p:nvPr>
            <p:ph idx="1"/>
          </p:nvPr>
        </p:nvSpPr>
        <p:spPr>
          <a:xfrm>
            <a:off x="1217613" y="1828800"/>
            <a:ext cx="6607664" cy="4343400"/>
          </a:xfrm>
        </p:spPr>
        <p:txBody>
          <a:bodyPr>
            <a:normAutofit fontScale="92500" lnSpcReduction="10000"/>
          </a:bodyPr>
          <a:lstStyle/>
          <a:p>
            <a:r>
              <a:rPr lang="en-US" dirty="0" smtClean="0"/>
              <a:t>Cave </a:t>
            </a:r>
            <a:r>
              <a:rPr lang="en-US" sz="2800" dirty="0" smtClean="0"/>
              <a:t>(compare </a:t>
            </a:r>
            <a:r>
              <a:rPr lang="en-US" sz="2800" i="1" dirty="0" smtClean="0"/>
              <a:t>D&amp;C</a:t>
            </a:r>
            <a:r>
              <a:rPr lang="en-US" sz="2800" dirty="0" smtClean="0"/>
              <a:t>)</a:t>
            </a:r>
            <a:endParaRPr lang="en-US" dirty="0" smtClean="0"/>
          </a:p>
          <a:p>
            <a:r>
              <a:rPr lang="en-US" dirty="0" smtClean="0"/>
              <a:t>Detail </a:t>
            </a:r>
            <a:r>
              <a:rPr lang="en-US" sz="2800" dirty="0" smtClean="0"/>
              <a:t>(of description)</a:t>
            </a:r>
            <a:endParaRPr lang="en-US" dirty="0" smtClean="0"/>
          </a:p>
          <a:p>
            <a:r>
              <a:rPr lang="en-US" dirty="0" smtClean="0"/>
              <a:t>Interpretation</a:t>
            </a:r>
          </a:p>
          <a:p>
            <a:r>
              <a:rPr lang="en-US" dirty="0" smtClean="0"/>
              <a:t>Detachment </a:t>
            </a:r>
            <a:r>
              <a:rPr lang="en-US" sz="2800" dirty="0"/>
              <a:t>(compare Keats)</a:t>
            </a:r>
          </a:p>
          <a:p>
            <a:r>
              <a:rPr lang="en-US" dirty="0" smtClean="0"/>
              <a:t>Physiognomy </a:t>
            </a:r>
            <a:r>
              <a:rPr lang="en-US" sz="3000" dirty="0" smtClean="0"/>
              <a:t>(compare Polemon)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277" y="1822647"/>
            <a:ext cx="3145936" cy="3445389"/>
          </a:xfrm>
          <a:prstGeom prst="rect">
            <a:avLst/>
          </a:prstGeom>
        </p:spPr>
      </p:pic>
      <p:sp>
        <p:nvSpPr>
          <p:cNvPr id="5" name="TextBox 4"/>
          <p:cNvSpPr txBox="1"/>
          <p:nvPr/>
        </p:nvSpPr>
        <p:spPr>
          <a:xfrm>
            <a:off x="7825277" y="5333471"/>
            <a:ext cx="3145936" cy="723916"/>
          </a:xfrm>
          <a:prstGeom prst="rect">
            <a:avLst/>
          </a:prstGeom>
          <a:noFill/>
        </p:spPr>
        <p:txBody>
          <a:bodyPr wrap="square" rtlCol="0">
            <a:spAutoFit/>
          </a:bodyPr>
          <a:lstStyle/>
          <a:p>
            <a:pPr algn="ctr">
              <a:lnSpc>
                <a:spcPct val="114000"/>
              </a:lnSpc>
            </a:pPr>
            <a:r>
              <a:rPr lang="en-US" dirty="0" smtClean="0"/>
              <a:t>Narcissus, 1</a:t>
            </a:r>
            <a:r>
              <a:rPr lang="en-US" baseline="30000" dirty="0" smtClean="0"/>
              <a:t>st</a:t>
            </a:r>
            <a:r>
              <a:rPr lang="en-US" dirty="0" smtClean="0"/>
              <a:t>-cent. fresco, Pompeii</a:t>
            </a:r>
          </a:p>
        </p:txBody>
      </p:sp>
    </p:spTree>
    <p:extLst>
      <p:ext uri="{BB962C8B-B14F-4D97-AF65-F5344CB8AC3E}">
        <p14:creationId xmlns:p14="http://schemas.microsoft.com/office/powerpoint/2010/main" val="7571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Ekphrases</a:t>
            </a:r>
            <a:endParaRPr lang="en-US" dirty="0"/>
          </a:p>
        </p:txBody>
      </p:sp>
      <p:sp>
        <p:nvSpPr>
          <p:cNvPr id="3" name="Text Placeholder 2"/>
          <p:cNvSpPr>
            <a:spLocks noGrp="1"/>
          </p:cNvSpPr>
          <p:nvPr>
            <p:ph type="body" idx="1"/>
          </p:nvPr>
        </p:nvSpPr>
        <p:spPr>
          <a:xfrm>
            <a:off x="1213150" y="3742277"/>
            <a:ext cx="9758063" cy="644985"/>
          </a:xfrm>
        </p:spPr>
        <p:txBody>
          <a:bodyPr/>
          <a:lstStyle/>
          <a:p>
            <a:r>
              <a:rPr lang="en-US" dirty="0" smtClean="0"/>
              <a:t>Leon the </a:t>
            </a:r>
            <a:r>
              <a:rPr lang="en-US" dirty="0" err="1" smtClean="0"/>
              <a:t>Lizzard</a:t>
            </a:r>
            <a:r>
              <a:rPr lang="en-US" dirty="0" smtClean="0"/>
              <a:t> (artwork)</a:t>
            </a:r>
            <a:endParaRPr lang="en-US" dirty="0"/>
          </a:p>
        </p:txBody>
      </p:sp>
    </p:spTree>
    <p:extLst>
      <p:ext uri="{BB962C8B-B14F-4D97-AF65-F5344CB8AC3E}">
        <p14:creationId xmlns:p14="http://schemas.microsoft.com/office/powerpoint/2010/main" val="390253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Tasks</a:t>
            </a:r>
            <a:endParaRPr lang="en-US" dirty="0"/>
          </a:p>
        </p:txBody>
      </p:sp>
      <p:sp>
        <p:nvSpPr>
          <p:cNvPr id="3" name="Content Placeholder 2"/>
          <p:cNvSpPr>
            <a:spLocks noGrp="1"/>
          </p:cNvSpPr>
          <p:nvPr>
            <p:ph idx="1"/>
          </p:nvPr>
        </p:nvSpPr>
        <p:spPr>
          <a:xfrm>
            <a:off x="1217614" y="1828800"/>
            <a:ext cx="7427622" cy="4343400"/>
          </a:xfrm>
        </p:spPr>
        <p:txBody>
          <a:bodyPr>
            <a:normAutofit/>
          </a:bodyPr>
          <a:lstStyle/>
          <a:p>
            <a:r>
              <a:rPr lang="en-US" dirty="0" smtClean="0"/>
              <a:t>A paragraph of ekphrasis</a:t>
            </a:r>
          </a:p>
          <a:p>
            <a:pPr lvl="1"/>
            <a:r>
              <a:rPr lang="en-US" dirty="0"/>
              <a:t>F</a:t>
            </a:r>
            <a:r>
              <a:rPr lang="en-US" dirty="0" smtClean="0"/>
              <a:t>ocusing on one aspect</a:t>
            </a:r>
          </a:p>
          <a:p>
            <a:pPr lvl="1"/>
            <a:r>
              <a:rPr lang="en-US" dirty="0" smtClean="0"/>
              <a:t>Doesn’t have to be pure description</a:t>
            </a:r>
          </a:p>
          <a:p>
            <a:r>
              <a:rPr lang="en-US" dirty="0" smtClean="0"/>
              <a:t>Designate</a:t>
            </a:r>
          </a:p>
          <a:p>
            <a:pPr lvl="1"/>
            <a:r>
              <a:rPr lang="en-US" dirty="0" smtClean="0"/>
              <a:t>Scribe</a:t>
            </a:r>
          </a:p>
          <a:p>
            <a:pPr lvl="1"/>
            <a:r>
              <a:rPr lang="en-US" dirty="0" smtClean="0"/>
              <a:t>Orator</a:t>
            </a:r>
            <a:endParaRPr lang="en-US" dirty="0"/>
          </a:p>
        </p:txBody>
      </p:sp>
      <p:pic>
        <p:nvPicPr>
          <p:cNvPr id="4" name="Picture 3" descr="Meeting Conference Personal · Free image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1978" y="3918163"/>
            <a:ext cx="3146982" cy="2094710"/>
          </a:xfrm>
          <a:prstGeom prst="rect">
            <a:avLst/>
          </a:prstGeom>
        </p:spPr>
      </p:pic>
    </p:spTree>
    <p:extLst>
      <p:ext uri="{BB962C8B-B14F-4D97-AF65-F5344CB8AC3E}">
        <p14:creationId xmlns:p14="http://schemas.microsoft.com/office/powerpoint/2010/main" val="27147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9576" cy="6858000"/>
          </a:xfrm>
          <a:prstGeom prst="rect">
            <a:avLst/>
          </a:prstGeom>
        </p:spPr>
      </p:pic>
      <p:sp>
        <p:nvSpPr>
          <p:cNvPr id="3" name="TextBox 2"/>
          <p:cNvSpPr txBox="1"/>
          <p:nvPr/>
        </p:nvSpPr>
        <p:spPr>
          <a:xfrm>
            <a:off x="9149576" y="5566609"/>
            <a:ext cx="3039249" cy="583558"/>
          </a:xfrm>
          <a:prstGeom prst="rect">
            <a:avLst/>
          </a:prstGeom>
          <a:noFill/>
        </p:spPr>
        <p:txBody>
          <a:bodyPr wrap="square" rtlCol="0">
            <a:spAutoFit/>
          </a:bodyPr>
          <a:lstStyle/>
          <a:p>
            <a:pPr>
              <a:lnSpc>
                <a:spcPct val="114000"/>
              </a:lnSpc>
            </a:pPr>
            <a:r>
              <a:rPr lang="en-US" sz="2800" dirty="0" smtClean="0">
                <a:solidFill>
                  <a:schemeClr val="bg1"/>
                </a:solidFill>
              </a:rPr>
              <a:t>LEON the </a:t>
            </a:r>
            <a:r>
              <a:rPr lang="en-US" sz="2800" dirty="0" err="1" smtClean="0">
                <a:solidFill>
                  <a:schemeClr val="bg1"/>
                </a:solidFill>
              </a:rPr>
              <a:t>Lizzard</a:t>
            </a:r>
            <a:endParaRPr lang="en-US" sz="2800" dirty="0" smtClean="0">
              <a:solidFill>
                <a:schemeClr val="bg1"/>
              </a:solidFill>
            </a:endParaRPr>
          </a:p>
        </p:txBody>
      </p:sp>
    </p:spTree>
    <p:extLst>
      <p:ext uri="{BB962C8B-B14F-4D97-AF65-F5344CB8AC3E}">
        <p14:creationId xmlns:p14="http://schemas.microsoft.com/office/powerpoint/2010/main" val="164457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ace_for_glory">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14000"/>
          </a:lnSpc>
          <a:defRPr sz="2400" dirty="0" err="1" smtClean="0"/>
        </a:defPPr>
      </a:lstStyle>
    </a:txDef>
  </a:objectDefaults>
  <a:extraClrSchemeLst/>
  <a:extLst>
    <a:ext uri="{05A4C25C-085E-4340-85A3-A5531E510DB2}">
      <thm15:themeFamily xmlns:thm15="http://schemas.microsoft.com/office/thememl/2012/main" name="race_for_glory" id="{A6885AF3-23D5-4EEA-9DE4-4F84030C83B6}" vid="{5832F84E-DA80-4D22-B936-9F91E32689A3}"/>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race_for_glory</Template>
  <TotalTime>616</TotalTime>
  <Words>555</Words>
  <Application>Microsoft Office PowerPoint</Application>
  <PresentationFormat>Custom</PresentationFormat>
  <Paragraphs>61</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Calisto MT</vt:lpstr>
      <vt:lpstr>Century Gothic</vt:lpstr>
      <vt:lpstr>race_for_glory</vt:lpstr>
      <vt:lpstr>PowerPoint Presentation</vt:lpstr>
      <vt:lpstr>Keats’ Ode: What to Make of...</vt:lpstr>
      <vt:lpstr>Agenda</vt:lpstr>
      <vt:lpstr>What is ...</vt:lpstr>
      <vt:lpstr>Ekphrasis Is ...</vt:lpstr>
      <vt:lpstr>Philostratus Imagines 1.23</vt:lpstr>
      <vt:lpstr>Group Ekphrases</vt:lpstr>
      <vt:lpstr>Group Tasks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Scholtz, Andrew</dc:creator>
  <cp:lastModifiedBy>Scholtz, Andrew</cp:lastModifiedBy>
  <cp:revision>151</cp:revision>
  <cp:lastPrinted>2018-04-17T13:56:56Z</cp:lastPrinted>
  <dcterms:created xsi:type="dcterms:W3CDTF">2018-03-15T01:55:56Z</dcterms:created>
  <dcterms:modified xsi:type="dcterms:W3CDTF">2023-04-13T02:02:15Z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