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315" r:id="rId3"/>
    <p:sldId id="302" r:id="rId4"/>
    <p:sldId id="304" r:id="rId5"/>
    <p:sldId id="305" r:id="rId6"/>
    <p:sldId id="307" r:id="rId7"/>
    <p:sldId id="308" r:id="rId8"/>
    <p:sldId id="309" r:id="rId9"/>
    <p:sldId id="295" r:id="rId10"/>
    <p:sldId id="310" r:id="rId11"/>
    <p:sldId id="311" r:id="rId12"/>
    <p:sldId id="312" r:id="rId13"/>
    <p:sldId id="314" r:id="rId14"/>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2" autoAdjust="0"/>
    <p:restoredTop sz="95274" autoAdjust="0"/>
  </p:normalViewPr>
  <p:slideViewPr>
    <p:cSldViewPr snapToGrid="0">
      <p:cViewPr varScale="1">
        <p:scale>
          <a:sx n="83" d="100"/>
          <a:sy n="83" d="100"/>
        </p:scale>
        <p:origin x="1109"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53" d="100"/>
          <a:sy n="53" d="100"/>
        </p:scale>
        <p:origin x="2820" y="-2640"/>
      </p:cViewPr>
      <p:guideLst>
        <p:guide orient="horz" pos="3024"/>
        <p:guide pos="2304"/>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128FCA9C-FF92-4024-BDEC-A6D3B663DC09}" type="datetimeFigureOut">
              <a:rPr lang="en-US"/>
              <a:t>1/24/2023</a:t>
            </a:fld>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772AB877-E7B1-4681-847E-D0918612832B}" type="datetimeFigureOut">
              <a:rPr lang="en-US"/>
              <a:t>1/24/2023</a:t>
            </a:fld>
            <a:endParaRPr dirty="0"/>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53" tIns="48327" rIns="96653" bIns="48327"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eferenceworks.brillonline.com.proxy.binghamton.edu/entries/brill-s-new-pauly/caesar-e223930"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referenceworks.brillonline.com.proxy.binghamton.edu/entries/brill-s-new-pauly/roma-brill120010#e1024300" TargetMode="External"/><Relationship Id="rId4" Type="http://schemas.openxmlformats.org/officeDocument/2006/relationships/hyperlink" Target="http://referenceworks.brillonline.com.proxy.binghamton.edu/entries/brill-s-new-pauly/augustus-1-e2088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dirty="0"/>
          </a:p>
        </p:txBody>
      </p:sp>
    </p:spTree>
    <p:extLst>
      <p:ext uri="{BB962C8B-B14F-4D97-AF65-F5344CB8AC3E}">
        <p14:creationId xmlns:p14="http://schemas.microsoft.com/office/powerpoint/2010/main" val="127492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252523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becomes a portrait of a time and place, but mostly limited to persons of a certain class, usually elite, often male.</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dirty="0"/>
          </a:p>
        </p:txBody>
      </p:sp>
    </p:spTree>
    <p:extLst>
      <p:ext uri="{BB962C8B-B14F-4D97-AF65-F5344CB8AC3E}">
        <p14:creationId xmlns:p14="http://schemas.microsoft.com/office/powerpoint/2010/main" val="6997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dirty="0"/>
          </a:p>
        </p:txBody>
      </p:sp>
    </p:spTree>
    <p:extLst>
      <p:ext uri="{BB962C8B-B14F-4D97-AF65-F5344CB8AC3E}">
        <p14:creationId xmlns:p14="http://schemas.microsoft.com/office/powerpoint/2010/main" val="360730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becomes a portrait of a time and place, but mostly limited to persons of a certain class, usually elite, often male.</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dirty="0"/>
          </a:p>
        </p:txBody>
      </p:sp>
    </p:spTree>
    <p:extLst>
      <p:ext uri="{BB962C8B-B14F-4D97-AF65-F5344CB8AC3E}">
        <p14:creationId xmlns:p14="http://schemas.microsoft.com/office/powerpoint/2010/main" val="105999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dirty="0"/>
          </a:p>
        </p:txBody>
      </p:sp>
    </p:spTree>
    <p:extLst>
      <p:ext uri="{BB962C8B-B14F-4D97-AF65-F5344CB8AC3E}">
        <p14:creationId xmlns:p14="http://schemas.microsoft.com/office/powerpoint/2010/main" val="129232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dirty="0"/>
          </a:p>
        </p:txBody>
      </p:sp>
    </p:spTree>
    <p:extLst>
      <p:ext uri="{BB962C8B-B14F-4D97-AF65-F5344CB8AC3E}">
        <p14:creationId xmlns:p14="http://schemas.microsoft.com/office/powerpoint/2010/main" val="32502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does each of these relate to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94341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dirty="0"/>
          </a:p>
        </p:txBody>
      </p:sp>
    </p:spTree>
    <p:extLst>
      <p:ext uri="{BB962C8B-B14F-4D97-AF65-F5344CB8AC3E}">
        <p14:creationId xmlns:p14="http://schemas.microsoft.com/office/powerpoint/2010/main" val="640334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dirty="0"/>
          </a:p>
        </p:txBody>
      </p:sp>
    </p:spTree>
    <p:extLst>
      <p:ext uri="{BB962C8B-B14F-4D97-AF65-F5344CB8AC3E}">
        <p14:creationId xmlns:p14="http://schemas.microsoft.com/office/powerpoint/2010/main" val="2956008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dirty="0"/>
          </a:p>
        </p:txBody>
      </p:sp>
    </p:spTree>
    <p:extLst>
      <p:ext uri="{BB962C8B-B14F-4D97-AF65-F5344CB8AC3E}">
        <p14:creationId xmlns:p14="http://schemas.microsoft.com/office/powerpoint/2010/main" val="179440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dirty="0"/>
          </a:p>
        </p:txBody>
      </p:sp>
    </p:spTree>
    <p:extLst>
      <p:ext uri="{BB962C8B-B14F-4D97-AF65-F5344CB8AC3E}">
        <p14:creationId xmlns:p14="http://schemas.microsoft.com/office/powerpoint/2010/main" val="14406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4000"/>
              </a:lnSpc>
            </a:pPr>
            <a:r>
              <a:rPr lang="en-US" dirty="0" smtClean="0"/>
              <a:t>1200 BCE. Trojan War. </a:t>
            </a:r>
          </a:p>
          <a:p>
            <a:pPr>
              <a:lnSpc>
                <a:spcPct val="134000"/>
              </a:lnSpc>
            </a:pPr>
            <a:r>
              <a:rPr lang="en-US" dirty="0" smtClean="0"/>
              <a:t>754 BCE. Rome is founded</a:t>
            </a:r>
          </a:p>
          <a:p>
            <a:pPr>
              <a:lnSpc>
                <a:spcPct val="134000"/>
              </a:lnSpc>
            </a:pPr>
            <a:r>
              <a:rPr lang="en-US" dirty="0" smtClean="0"/>
              <a:t>507 BCE. Formation of Athenian democracy.</a:t>
            </a:r>
          </a:p>
          <a:p>
            <a:pPr>
              <a:lnSpc>
                <a:spcPct val="134000"/>
              </a:lnSpc>
            </a:pPr>
            <a:r>
              <a:rPr lang="en-US" dirty="0" smtClean="0"/>
              <a:t>c. 341 BCE. Latin Wars. </a:t>
            </a:r>
          </a:p>
          <a:p>
            <a:pPr>
              <a:lnSpc>
                <a:spcPct val="134000"/>
              </a:lnSpc>
            </a:pPr>
            <a:r>
              <a:rPr lang="en-US" dirty="0" smtClean="0"/>
              <a:t>c. 275 BCE. Power all over Italy.</a:t>
            </a:r>
          </a:p>
          <a:p>
            <a:pPr>
              <a:lnSpc>
                <a:spcPct val="134000"/>
              </a:lnSpc>
            </a:pPr>
            <a:r>
              <a:rPr lang="en-US" dirty="0" smtClean="0"/>
              <a:t>264-61 BCE. Punic Wars.</a:t>
            </a:r>
          </a:p>
          <a:p>
            <a:pPr>
              <a:lnSpc>
                <a:spcPct val="134000"/>
              </a:lnSpc>
            </a:pPr>
            <a:r>
              <a:rPr lang="en-US" dirty="0" smtClean="0"/>
              <a:t>c. 146 BCE. Rome conquers Greece—Achaean League.</a:t>
            </a:r>
          </a:p>
          <a:p>
            <a:pPr lvl="1">
              <a:lnSpc>
                <a:spcPct val="134000"/>
              </a:lnSpc>
            </a:pPr>
            <a:r>
              <a:rPr lang="en-US" dirty="0" smtClean="0"/>
              <a:t>Destruction of Corinth &amp; Carthage</a:t>
            </a:r>
          </a:p>
          <a:p>
            <a:pPr>
              <a:lnSpc>
                <a:spcPct val="134000"/>
              </a:lnSpc>
            </a:pPr>
            <a:r>
              <a:rPr lang="en-US" dirty="0" smtClean="0"/>
              <a:t>133 BCE. Province of Asia. </a:t>
            </a:r>
          </a:p>
          <a:p>
            <a:pPr>
              <a:lnSpc>
                <a:spcPct val="134000"/>
              </a:lnSpc>
            </a:pPr>
            <a:r>
              <a:rPr lang="en-US" dirty="0" smtClean="0"/>
              <a:t>31 BCE. Battle of Actium. </a:t>
            </a:r>
          </a:p>
          <a:p>
            <a:r>
              <a:rPr lang="en-US" dirty="0" smtClean="0"/>
              <a:t>27 BCE, Octavian to Augustus (Imperator Caesar Augustus – r. 27 BCE-14 CE).</a:t>
            </a:r>
          </a:p>
          <a:p>
            <a:pPr lvl="1"/>
            <a:r>
              <a:rPr lang="en-US" dirty="0"/>
              <a:t>"Augustus' most important right was that of directly appointing all senior army officers and the governors of key (especially military) provinces. At all times he ensured that any new powers were formally voted to him and made a great show of rejecting anything which hinted at monarchy or dictatorship. Among his fellow aristocrats he portrayed himself as ‘first among equals’.“ (Brill’s)</a:t>
            </a:r>
          </a:p>
          <a:p>
            <a:pPr lvl="1"/>
            <a:r>
              <a:rPr lang="en-US" dirty="0" smtClean="0"/>
              <a:t>in the east, emperors very often styled “kings,” </a:t>
            </a:r>
            <a:r>
              <a:rPr lang="en-US" i="1" dirty="0" err="1" smtClean="0"/>
              <a:t>basileis</a:t>
            </a:r>
            <a:r>
              <a:rPr lang="en-US" i="0" dirty="0" smtClean="0"/>
              <a:t>. that would not do</a:t>
            </a:r>
            <a:r>
              <a:rPr lang="en-US" i="0" baseline="0" dirty="0" smtClean="0"/>
              <a:t> for politics at </a:t>
            </a:r>
            <a:r>
              <a:rPr lang="en-US" i="0" baseline="0" dirty="0" err="1" smtClean="0"/>
              <a:t>rome</a:t>
            </a:r>
            <a:r>
              <a:rPr lang="en-US" i="0" baseline="0" dirty="0" smtClean="0"/>
              <a:t>.</a:t>
            </a:r>
          </a:p>
          <a:p>
            <a:pPr lvl="1"/>
            <a:r>
              <a:rPr lang="en-US" i="0" baseline="0" dirty="0" smtClean="0"/>
              <a:t>ruler cult during the emperor’s lifetime more typical of the east than the west:</a:t>
            </a:r>
          </a:p>
          <a:p>
            <a:pPr lvl="2"/>
            <a:r>
              <a:rPr lang="en-US" dirty="0"/>
              <a:t>The cult of </a:t>
            </a:r>
            <a:r>
              <a:rPr lang="en-US" dirty="0">
                <a:hlinkClick r:id="rId3"/>
              </a:rPr>
              <a:t>Caesar</a:t>
            </a:r>
            <a:r>
              <a:rPr lang="en-US" dirty="0"/>
              <a:t> after 48 BC [4] and likewise that of Octavian (</a:t>
            </a:r>
            <a:r>
              <a:rPr lang="en-US" dirty="0">
                <a:hlinkClick r:id="rId4"/>
              </a:rPr>
              <a:t>Augustus [1]</a:t>
            </a:r>
            <a:r>
              <a:rPr lang="en-US" dirty="0"/>
              <a:t>) after 29 BC (when the provinces of Asia and Bithynia requested that sacred districts be set up in Nicomedia and Pergamum, Cass. Dio 51,20,7 [3. 112-121; 5]) blended in seamlessly: Octavian, taking into consideration the sensitivity of the city of Rome, allowed his cult only in association with that of Dea </a:t>
            </a:r>
            <a:r>
              <a:rPr lang="en-US" dirty="0">
                <a:hlinkClick r:id="rId5"/>
              </a:rPr>
              <a:t>Roma [1]</a:t>
            </a:r>
            <a:r>
              <a:rPr lang="en-US" dirty="0"/>
              <a:t> [6; 7] (detectable in Smyrna from 195 BC on) (Suet. Aug. 52, cf. Tac. Ann. 4,37). By contrast, only a few cult sites were established in the west by Rome, for example, the </a:t>
            </a:r>
            <a:r>
              <a:rPr lang="en-US" i="1" dirty="0" err="1"/>
              <a:t>ara</a:t>
            </a:r>
            <a:r>
              <a:rPr lang="en-US" i="1" dirty="0"/>
              <a:t> </a:t>
            </a:r>
            <a:r>
              <a:rPr lang="en-US" i="1" dirty="0" err="1"/>
              <a:t>Romae</a:t>
            </a:r>
            <a:r>
              <a:rPr lang="en-US" i="1" dirty="0"/>
              <a:t> et </a:t>
            </a:r>
            <a:r>
              <a:rPr lang="en-US" i="1" dirty="0" err="1"/>
              <a:t>Augusti</a:t>
            </a:r>
            <a:r>
              <a:rPr lang="en-US" dirty="0"/>
              <a:t> in Lyons (dedicated on 1 August, 12 BC) and the </a:t>
            </a:r>
            <a:r>
              <a:rPr lang="en-US" i="1" dirty="0" err="1"/>
              <a:t>ara</a:t>
            </a:r>
            <a:r>
              <a:rPr lang="en-US" i="1" dirty="0"/>
              <a:t> </a:t>
            </a:r>
            <a:r>
              <a:rPr lang="en-US" i="1" dirty="0" err="1"/>
              <a:t>Ubiorum</a:t>
            </a:r>
            <a:r>
              <a:rPr lang="en-US" dirty="0"/>
              <a:t> near Cologne (before 9 BC; Tac. Ann. 1,57,2).</a:t>
            </a:r>
          </a:p>
          <a:p>
            <a:pPr lvl="0"/>
            <a:r>
              <a:rPr lang="en-US" b="0" i="0" kern="1200" dirty="0" smtClean="0">
                <a:solidFill>
                  <a:schemeClr val="tx1">
                    <a:lumMod val="50000"/>
                  </a:schemeClr>
                </a:solidFill>
                <a:effectLst/>
                <a:latin typeface="+mn-lt"/>
                <a:ea typeface="+mn-ea"/>
                <a:cs typeface="+mn-cs"/>
              </a:rPr>
              <a:t>colonization of provinces under Augustus. that brought a roman presence</a:t>
            </a:r>
            <a:r>
              <a:rPr lang="en-US" b="0" i="0" kern="1200" baseline="0" dirty="0" smtClean="0">
                <a:solidFill>
                  <a:schemeClr val="tx1">
                    <a:lumMod val="50000"/>
                  </a:schemeClr>
                </a:solidFill>
                <a:effectLst/>
                <a:latin typeface="+mn-lt"/>
                <a:ea typeface="+mn-ea"/>
                <a:cs typeface="+mn-cs"/>
              </a:rPr>
              <a:t> to e.g. eastern cities.</a:t>
            </a:r>
          </a:p>
          <a:p>
            <a:pPr defTabSz="948507">
              <a:defRPr/>
            </a:pPr>
            <a:r>
              <a:rPr lang="en-US" dirty="0" err="1"/>
              <a:t>nero</a:t>
            </a:r>
            <a:r>
              <a:rPr lang="en-US" dirty="0"/>
              <a:t> r 64-68 important for his philhellenism. the "liberation of </a:t>
            </a:r>
            <a:r>
              <a:rPr lang="en-US" dirty="0" err="1"/>
              <a:t>greece</a:t>
            </a:r>
            <a:r>
              <a:rPr lang="en-US" dirty="0"/>
              <a:t>" short-lived and of doubtful value to </a:t>
            </a:r>
            <a:r>
              <a:rPr lang="en-US" dirty="0" err="1"/>
              <a:t>greece</a:t>
            </a:r>
            <a:r>
              <a:rPr lang="en-US" dirty="0"/>
              <a:t>. but he was popular with </a:t>
            </a:r>
            <a:r>
              <a:rPr lang="en-US" dirty="0" err="1"/>
              <a:t>greece</a:t>
            </a:r>
            <a:r>
              <a:rPr lang="en-US" dirty="0"/>
              <a:t> and arguably we can see his philhellenism as part and parcel of the progressive </a:t>
            </a:r>
            <a:r>
              <a:rPr lang="en-US" dirty="0" err="1"/>
              <a:t>hellenism</a:t>
            </a:r>
            <a:r>
              <a:rPr lang="en-US" dirty="0"/>
              <a:t> of </a:t>
            </a:r>
            <a:r>
              <a:rPr lang="en-US" dirty="0" err="1"/>
              <a:t>rome</a:t>
            </a:r>
            <a:r>
              <a:rPr lang="en-US" dirty="0"/>
              <a:t>.</a:t>
            </a:r>
          </a:p>
          <a:p>
            <a:pPr>
              <a:lnSpc>
                <a:spcPct val="134000"/>
              </a:lnSpc>
            </a:pPr>
            <a:r>
              <a:rPr lang="en-US" dirty="0" smtClean="0"/>
              <a:t>54-68 CE Nero</a:t>
            </a:r>
          </a:p>
          <a:p>
            <a:pPr>
              <a:lnSpc>
                <a:spcPct val="134000"/>
              </a:lnSpc>
            </a:pPr>
            <a:r>
              <a:rPr lang="en-US" dirty="0" smtClean="0"/>
              <a:t>64 CE. Great Fire of Rome.</a:t>
            </a:r>
          </a:p>
          <a:p>
            <a:pPr>
              <a:lnSpc>
                <a:spcPct val="134000"/>
              </a:lnSpc>
            </a:pPr>
            <a:r>
              <a:rPr lang="en-US" dirty="0" smtClean="0"/>
              <a:t>66 CE. Nero frees Greece.</a:t>
            </a:r>
          </a:p>
          <a:p>
            <a:pPr>
              <a:lnSpc>
                <a:spcPct val="134000"/>
              </a:lnSpc>
            </a:pPr>
            <a:r>
              <a:rPr lang="en-US" dirty="0" smtClean="0"/>
              <a:t>66-67 CE, Nero in Greece. </a:t>
            </a:r>
          </a:p>
          <a:p>
            <a:r>
              <a:rPr lang="en-US" dirty="0"/>
              <a:t>under </a:t>
            </a:r>
            <a:r>
              <a:rPr lang="en-US" dirty="0" err="1"/>
              <a:t>vespasian</a:t>
            </a:r>
            <a:r>
              <a:rPr lang="en-US" dirty="0"/>
              <a:t>, 69-79, </a:t>
            </a:r>
            <a:r>
              <a:rPr lang="en-US" dirty="0" err="1"/>
              <a:t>quintilian</a:t>
            </a:r>
            <a:r>
              <a:rPr lang="en-US" dirty="0"/>
              <a:t> was (one of?) the first state-paid teacher of rhetoric.</a:t>
            </a:r>
          </a:p>
          <a:p>
            <a:pPr lvl="1"/>
            <a:r>
              <a:rPr lang="en-US" dirty="0"/>
              <a:t>to promote teaching, Vespasian gave teachers of rhetoric - like </a:t>
            </a:r>
            <a:r>
              <a:rPr lang="en-US" dirty="0" err="1"/>
              <a:t>grammatici</a:t>
            </a:r>
            <a:r>
              <a:rPr lang="en-US" dirty="0"/>
              <a:t> ( grammaticus ) and doctors - immunities. Hadrian confirmed these arrangements. </a:t>
            </a:r>
            <a:r>
              <a:rPr lang="en-US" dirty="0" err="1"/>
              <a:t>Antoninus</a:t>
            </a:r>
            <a:r>
              <a:rPr lang="en-US" dirty="0"/>
              <a:t> Pius assigned professorships based on city's size (not for philosophers)</a:t>
            </a:r>
          </a:p>
          <a:p>
            <a:pPr lvl="1"/>
            <a:r>
              <a:rPr lang="en-US" dirty="0"/>
              <a:t>Emperors also established salaried chairs of rhetoric: Vespasian of both Greek and Latin at Rome, Pius allegedly throughout the empire (SHA Pius 11,3).</a:t>
            </a:r>
          </a:p>
          <a:p>
            <a:pPr lvl="1"/>
            <a:r>
              <a:rPr lang="en-US" dirty="0" err="1"/>
              <a:t>vespasian</a:t>
            </a:r>
            <a:r>
              <a:rPr lang="en-US" dirty="0"/>
              <a:t> r 69-79 appoints </a:t>
            </a:r>
            <a:r>
              <a:rPr lang="en-US" dirty="0" err="1"/>
              <a:t>quintilian</a:t>
            </a:r>
            <a:r>
              <a:rPr lang="en-US" dirty="0"/>
              <a:t> to </a:t>
            </a:r>
            <a:r>
              <a:rPr lang="en-US" dirty="0" err="1"/>
              <a:t>latin</a:t>
            </a:r>
            <a:r>
              <a:rPr lang="en-US" dirty="0"/>
              <a:t> rhetoric professorship at </a:t>
            </a:r>
            <a:r>
              <a:rPr lang="en-US" dirty="0" err="1"/>
              <a:t>rome</a:t>
            </a:r>
            <a:r>
              <a:rPr lang="en-US" dirty="0"/>
              <a:t>; also salaried chair of </a:t>
            </a:r>
            <a:r>
              <a:rPr lang="en-US" dirty="0" err="1"/>
              <a:t>greek</a:t>
            </a:r>
            <a:r>
              <a:rPr lang="en-US" dirty="0"/>
              <a:t> </a:t>
            </a:r>
            <a:r>
              <a:rPr lang="en-US" dirty="0" err="1"/>
              <a:t>rhet</a:t>
            </a:r>
            <a:r>
              <a:rPr lang="en-US" dirty="0"/>
              <a:t> at </a:t>
            </a:r>
            <a:r>
              <a:rPr lang="en-US" dirty="0" err="1"/>
              <a:t>rome</a:t>
            </a:r>
            <a:r>
              <a:rPr lang="en-US" dirty="0"/>
              <a:t>. gives teachers of rhetoric immunities from costly and time-consuming duties. </a:t>
            </a:r>
            <a:r>
              <a:rPr lang="en-US" dirty="0" err="1"/>
              <a:t>acc</a:t>
            </a:r>
            <a:r>
              <a:rPr lang="en-US" dirty="0"/>
              <a:t> to </a:t>
            </a:r>
            <a:r>
              <a:rPr lang="en-US" dirty="0" err="1"/>
              <a:t>kennedy</a:t>
            </a:r>
            <a:r>
              <a:rPr lang="en-US" dirty="0"/>
              <a:t> </a:t>
            </a:r>
            <a:r>
              <a:rPr lang="en-US" i="1" dirty="0" err="1"/>
              <a:t>quintilian</a:t>
            </a:r>
            <a:r>
              <a:rPr lang="en-US" dirty="0"/>
              <a:t>, to promote the education of the ruling class.</a:t>
            </a:r>
          </a:p>
          <a:p>
            <a:pPr lvl="1"/>
            <a:r>
              <a:rPr lang="en-US" dirty="0" err="1"/>
              <a:t>antoninus</a:t>
            </a:r>
            <a:r>
              <a:rPr lang="en-US" dirty="0"/>
              <a:t> </a:t>
            </a:r>
            <a:r>
              <a:rPr lang="en-US" dirty="0" err="1"/>
              <a:t>pius</a:t>
            </a:r>
            <a:r>
              <a:rPr lang="en-US" dirty="0"/>
              <a:t> r 138-161 limited these privileges to numbers of holders based on size of city. </a:t>
            </a:r>
            <a:r>
              <a:rPr lang="en-US" dirty="0" err="1"/>
              <a:t>ap</a:t>
            </a:r>
            <a:r>
              <a:rPr lang="en-US" dirty="0"/>
              <a:t> established chairs of </a:t>
            </a:r>
            <a:r>
              <a:rPr lang="en-US" dirty="0" err="1"/>
              <a:t>grk</a:t>
            </a:r>
            <a:r>
              <a:rPr lang="en-US" dirty="0"/>
              <a:t>/</a:t>
            </a:r>
            <a:r>
              <a:rPr lang="en-US" dirty="0" err="1"/>
              <a:t>lat</a:t>
            </a:r>
            <a:r>
              <a:rPr lang="en-US" dirty="0"/>
              <a:t> </a:t>
            </a:r>
            <a:r>
              <a:rPr lang="en-US" dirty="0" err="1"/>
              <a:t>rhet</a:t>
            </a:r>
            <a:r>
              <a:rPr lang="en-US" dirty="0"/>
              <a:t> throughout empire. brills: "These may have included the 'civic chair' (</a:t>
            </a:r>
            <a:r>
              <a:rPr lang="en-US" dirty="0" err="1"/>
              <a:t>dēmósios</a:t>
            </a:r>
            <a:r>
              <a:rPr lang="en-US" dirty="0"/>
              <a:t> </a:t>
            </a:r>
            <a:r>
              <a:rPr lang="en-US" dirty="0" err="1"/>
              <a:t>thrónos</a:t>
            </a:r>
            <a:r>
              <a:rPr lang="en-US" dirty="0"/>
              <a:t>) of Greek rhetoric at Athens carrying a salary of 6000 drachmae (</a:t>
            </a:r>
            <a:r>
              <a:rPr lang="en-US" dirty="0" err="1"/>
              <a:t>Philostr</a:t>
            </a:r>
            <a:r>
              <a:rPr lang="en-US" dirty="0"/>
              <a:t>. VS 2,20,600), whose first holder was </a:t>
            </a:r>
            <a:r>
              <a:rPr lang="en-US" dirty="0" err="1"/>
              <a:t>Lollianus</a:t>
            </a:r>
            <a:r>
              <a:rPr lang="en-US" dirty="0"/>
              <a:t> [2].“</a:t>
            </a:r>
          </a:p>
          <a:p>
            <a:pPr lvl="0"/>
            <a:r>
              <a:rPr lang="en-US" dirty="0"/>
              <a:t>86 Capitoline games revived by Domitian (r 81-96) on </a:t>
            </a:r>
            <a:r>
              <a:rPr lang="en-US" dirty="0" err="1"/>
              <a:t>greek</a:t>
            </a:r>
            <a:r>
              <a:rPr lang="en-US" dirty="0"/>
              <a:t> model. athletic, music, </a:t>
            </a:r>
            <a:r>
              <a:rPr lang="en-US" dirty="0" err="1"/>
              <a:t>hippic</a:t>
            </a:r>
            <a:r>
              <a:rPr lang="en-US" dirty="0"/>
              <a:t>. “During Domitian's rule, it also comprised a cursus </a:t>
            </a:r>
            <a:r>
              <a:rPr lang="en-US" dirty="0" err="1"/>
              <a:t>virginum</a:t>
            </a:r>
            <a:r>
              <a:rPr lang="en-US" dirty="0"/>
              <a:t> (‘race of young girls’; Suet. Dom. 4,4). Prizes [2. 105-107] were the wreath of oak leaves awarded by the emperor as the president of the festival, the </a:t>
            </a:r>
            <a:r>
              <a:rPr lang="en-US" dirty="0" err="1"/>
              <a:t>eiselasis</a:t>
            </a:r>
            <a:r>
              <a:rPr lang="en-US" dirty="0"/>
              <a:t> (right of entering the home town in a triumphal procession) and the Roman citizenship.” (brill’s)</a:t>
            </a:r>
            <a:endParaRPr lang="es-ES" dirty="0"/>
          </a:p>
          <a:p>
            <a:pPr lvl="0"/>
            <a:r>
              <a:rPr lang="es-ES" dirty="0"/>
              <a:t>r </a:t>
            </a:r>
            <a:r>
              <a:rPr lang="es-ES" dirty="0" err="1"/>
              <a:t>name</a:t>
            </a:r>
            <a:r>
              <a:rPr lang="es-ES" dirty="0"/>
              <a:t> M. </a:t>
            </a:r>
            <a:r>
              <a:rPr lang="es-ES" dirty="0" err="1"/>
              <a:t>Aurelius</a:t>
            </a:r>
            <a:r>
              <a:rPr lang="es-ES" dirty="0"/>
              <a:t> </a:t>
            </a:r>
            <a:r>
              <a:rPr lang="es-ES" dirty="0" err="1"/>
              <a:t>Antoninus</a:t>
            </a:r>
            <a:r>
              <a:rPr lang="es-ES" dirty="0"/>
              <a:t> </a:t>
            </a:r>
            <a:r>
              <a:rPr lang="es-ES" dirty="0" err="1"/>
              <a:t>Augustus</a:t>
            </a:r>
            <a:r>
              <a:rPr lang="en-US" dirty="0"/>
              <a:t> (r. 161-180)</a:t>
            </a:r>
            <a:r>
              <a:rPr lang="es-ES" dirty="0"/>
              <a:t>. Co-</a:t>
            </a:r>
            <a:r>
              <a:rPr lang="es-ES" dirty="0" err="1"/>
              <a:t>emperor</a:t>
            </a:r>
            <a:r>
              <a:rPr lang="es-ES" dirty="0"/>
              <a:t>: </a:t>
            </a:r>
            <a:r>
              <a:rPr lang="es-ES" dirty="0" err="1"/>
              <a:t>Lucius</a:t>
            </a:r>
            <a:r>
              <a:rPr lang="es-ES" dirty="0"/>
              <a:t> </a:t>
            </a:r>
            <a:r>
              <a:rPr lang="es-ES" dirty="0" err="1"/>
              <a:t>Verus</a:t>
            </a:r>
            <a:r>
              <a:rPr lang="es-ES" dirty="0"/>
              <a:t> (</a:t>
            </a:r>
            <a:r>
              <a:rPr lang="en-US" dirty="0"/>
              <a:t>r </a:t>
            </a:r>
            <a:r>
              <a:rPr lang="es-ES" dirty="0"/>
              <a:t>161–169); </a:t>
            </a:r>
            <a:r>
              <a:rPr lang="es-ES" dirty="0" err="1"/>
              <a:t>Commodus</a:t>
            </a:r>
            <a:r>
              <a:rPr lang="es-ES" dirty="0"/>
              <a:t> (177–180).</a:t>
            </a:r>
          </a:p>
          <a:p>
            <a:pPr lvl="1"/>
            <a:r>
              <a:rPr lang="en-US" dirty="0"/>
              <a:t>Cornelius </a:t>
            </a:r>
            <a:r>
              <a:rPr lang="en-US" dirty="0" err="1"/>
              <a:t>Fronto</a:t>
            </a:r>
            <a:r>
              <a:rPr lang="en-US" dirty="0"/>
              <a:t> [6], cos. </a:t>
            </a:r>
            <a:r>
              <a:rPr lang="en-US" dirty="0" err="1"/>
              <a:t>suff.</a:t>
            </a:r>
            <a:r>
              <a:rPr lang="en-US" dirty="0"/>
              <a:t> in 143, and Claudius Herodes [16] Atticus, cos. ord. in 143, became his teachers in Latin and Greek rhetoric. Of significance is the way in which he completely turned to philosophy, influenced by Iunius [II 28] </a:t>
            </a:r>
            <a:r>
              <a:rPr lang="en-US" dirty="0" err="1"/>
              <a:t>Rusticus</a:t>
            </a:r>
            <a:r>
              <a:rPr lang="en-US" dirty="0"/>
              <a:t> and Epictetus [2].</a:t>
            </a:r>
          </a:p>
          <a:p>
            <a:pPr lvl="0"/>
            <a:r>
              <a:rPr lang="en-US" dirty="0" err="1"/>
              <a:t>severi</a:t>
            </a:r>
            <a:r>
              <a:rPr lang="en-US" dirty="0"/>
              <a:t> (193-235), Julia </a:t>
            </a:r>
            <a:r>
              <a:rPr lang="en-US" dirty="0" err="1"/>
              <a:t>domna</a:t>
            </a:r>
            <a:r>
              <a:rPr lang="en-US" dirty="0"/>
              <a:t>: 170-217.</a:t>
            </a:r>
          </a:p>
          <a:p>
            <a:pPr lvl="0"/>
            <a:r>
              <a:rPr lang="en-US" dirty="0" err="1" smtClean="0"/>
              <a:t>Constitutio</a:t>
            </a:r>
            <a:r>
              <a:rPr lang="en-US" dirty="0" smtClean="0"/>
              <a:t> </a:t>
            </a:r>
            <a:r>
              <a:rPr lang="en-US" dirty="0" err="1" smtClean="0"/>
              <a:t>Antoniniana</a:t>
            </a:r>
            <a:r>
              <a:rPr lang="en-US" dirty="0" smtClean="0"/>
              <a:t>, 212 (</a:t>
            </a:r>
            <a:r>
              <a:rPr lang="fi-FI" dirty="0" smtClean="0"/>
              <a:t>M. Aurelius Severus Antoninus Augustus)</a:t>
            </a:r>
            <a:r>
              <a:rPr lang="en-US" dirty="0" smtClean="0"/>
              <a:t>. “A direct consequence of the </a:t>
            </a:r>
            <a:r>
              <a:rPr lang="en-US" dirty="0" err="1" smtClean="0"/>
              <a:t>Constitutio</a:t>
            </a:r>
            <a:r>
              <a:rPr lang="en-US" dirty="0" smtClean="0"/>
              <a:t> </a:t>
            </a:r>
            <a:r>
              <a:rPr lang="en-US" dirty="0" err="1" smtClean="0"/>
              <a:t>Antoniniana</a:t>
            </a:r>
            <a:r>
              <a:rPr lang="en-US" dirty="0" smtClean="0"/>
              <a:t> was that the nomen gentile of Emperor Aurelius became the most popular in the empire.” (brill)</a:t>
            </a:r>
          </a:p>
          <a:p>
            <a:pPr lvl="0"/>
            <a:r>
              <a:rPr lang="en-US" dirty="0" smtClean="0"/>
              <a:t>brill on </a:t>
            </a:r>
            <a:r>
              <a:rPr lang="en-US" dirty="0" err="1" smtClean="0"/>
              <a:t>asia</a:t>
            </a:r>
            <a:r>
              <a:rPr lang="en-US" dirty="0" smtClean="0"/>
              <a:t>: “</a:t>
            </a:r>
            <a:r>
              <a:rPr lang="en-US" dirty="0"/>
              <a:t>"Under the Principate new cities were created in the interior regions of Mysia, Lydia, and Phrygia; the province thus comprised a conglomeration of self-governing cities on which the Roman system of provincial government depended. The cities were responsible for local administration, for their own finances and building (sometimes under the supervision of an outside curator (see curator rei </a:t>
            </a:r>
            <a:r>
              <a:rPr lang="en-US" dirty="0" err="1"/>
              <a:t>publicae</a:t>
            </a:r>
            <a:r>
              <a:rPr lang="en-US" dirty="0"/>
              <a:t>), for law and order on their territories, and for tax collection. The province was represented as a unity by the council (</a:t>
            </a:r>
            <a:r>
              <a:rPr lang="en-US" dirty="0" err="1"/>
              <a:t>koinon</a:t>
            </a:r>
            <a:r>
              <a:rPr lang="en-US" dirty="0"/>
              <a:t>) of Asia, a general assembly of representatives from all the cities and other communities, which met annually in one of the five provincial cities (Ephesus, Smyrna, Pergamum, Sardis, and Cyzicus) and organized the provincial imperial cult (see </a:t>
            </a:r>
            <a:r>
              <a:rPr lang="en-US" dirty="0" err="1"/>
              <a:t>concilium</a:t>
            </a:r>
            <a:r>
              <a:rPr lang="en-US" dirty="0"/>
              <a:t>). The high priests (</a:t>
            </a:r>
            <a:r>
              <a:rPr lang="en-US" dirty="0" err="1"/>
              <a:t>archiereis</a:t>
            </a:r>
            <a:r>
              <a:rPr lang="en-US" dirty="0"/>
              <a:t>) of Asia are probably to be distinguished from other provincial officials called </a:t>
            </a:r>
            <a:r>
              <a:rPr lang="en-US" dirty="0" err="1"/>
              <a:t>Asiarchs</a:t>
            </a:r>
            <a:r>
              <a:rPr lang="en-US" dirty="0"/>
              <a:t>, but the relationship of the two posts remains controversial. Progress towards provincial unity, however, was always hampered by inter-city rivalry, particularly among the communities of the west coast and the Maeander valley.“</a:t>
            </a:r>
          </a:p>
          <a:p>
            <a:pPr lvl="0"/>
            <a:r>
              <a:rPr lang="en-US" dirty="0" smtClean="0"/>
              <a:t>307 CE. Constantine becomes emperor.</a:t>
            </a:r>
          </a:p>
          <a:p>
            <a:pPr lvl="0"/>
            <a:r>
              <a:rPr lang="en-US" dirty="0" smtClean="0"/>
              <a:t>381 CE, pagan sacrifice banned.</a:t>
            </a:r>
          </a:p>
          <a:p>
            <a:pPr lvl="0"/>
            <a:r>
              <a:rPr lang="en-US" dirty="0" smtClean="0"/>
              <a:t>390s-450s CE, athletic festivals disappear.</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3774634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5" name="Rectangle 4"/>
          <p:cNvSpPr/>
          <p:nvPr userDrawn="1"/>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25983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Geographical-Historical Overview</a:t>
            </a:r>
            <a:endParaRPr lang="en-US" dirty="0"/>
          </a:p>
        </p:txBody>
      </p:sp>
      <p:sp>
        <p:nvSpPr>
          <p:cNvPr id="4" name="Date Placeholder 3"/>
          <p:cNvSpPr>
            <a:spLocks noGrp="1"/>
          </p:cNvSpPr>
          <p:nvPr>
            <p:ph type="dt" sz="half" idx="10"/>
          </p:nvPr>
        </p:nvSpPr>
        <p:spPr/>
        <p:txBody>
          <a:bodyPr/>
          <a:lstStyle/>
          <a:p>
            <a:r>
              <a:rPr lang="en-US" smtClean="0"/>
              <a:t>24-Jan 2023</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426285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smtClean="0"/>
              <a:t>Geographical-Historical Overview</a:t>
            </a:r>
            <a:endParaRPr lang="en-US" dirty="0"/>
          </a:p>
        </p:txBody>
      </p:sp>
      <p:sp>
        <p:nvSpPr>
          <p:cNvPr id="4" name="Date Placeholder 3"/>
          <p:cNvSpPr>
            <a:spLocks noGrp="1"/>
          </p:cNvSpPr>
          <p:nvPr>
            <p:ph type="dt" sz="half" idx="10"/>
          </p:nvPr>
        </p:nvSpPr>
        <p:spPr/>
        <p:txBody>
          <a:bodyPr/>
          <a:lstStyle/>
          <a:p>
            <a:r>
              <a:rPr lang="en-US" smtClean="0"/>
              <a:t>24-Jan 2023</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128080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 y="0"/>
            <a:ext cx="12184602" cy="6858000"/>
          </a:xfrm>
          <a:prstGeom prst="rect">
            <a:avLst/>
          </a:prstGeom>
        </p:spPr>
      </p:pic>
      <p:sp>
        <p:nvSpPr>
          <p:cNvPr id="10" name="Rectangle 9"/>
          <p:cNvSpPr/>
          <p:nvPr userDrawn="1"/>
        </p:nvSpPr>
        <p:spPr>
          <a:xfrm>
            <a:off x="-1" y="0"/>
            <a:ext cx="12186713" cy="6858000"/>
          </a:xfrm>
          <a:prstGeom prst="rect">
            <a:avLst/>
          </a:prstGeom>
          <a:solidFill>
            <a:schemeClr val="bg1">
              <a:alpha val="16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alpha val="11000"/>
            </a:srgbClr>
          </a:solidFill>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lvl1pPr>
              <a:lnSpc>
                <a:spcPct val="114000"/>
              </a:lnSpc>
              <a:defRPr sz="3600"/>
            </a:lvl1pPr>
            <a:lvl2pPr>
              <a:lnSpc>
                <a:spcPct val="114000"/>
              </a:lnSpc>
              <a:defRPr sz="3200"/>
            </a:lvl2pPr>
            <a:lvl3pPr>
              <a:lnSpc>
                <a:spcPct val="114000"/>
              </a:lnSpc>
              <a:defRPr sz="2800"/>
            </a:lvl3pPr>
            <a:lvl4pPr>
              <a:lnSpc>
                <a:spcPct val="114000"/>
              </a:lnSpc>
              <a:defRPr sz="2400"/>
            </a:lvl4pPr>
            <a:lvl5pPr>
              <a:lnSpc>
                <a:spcPct val="114000"/>
              </a:lnSpc>
              <a:defRPr sz="2400"/>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r>
              <a:rPr lang="en-US" smtClean="0"/>
              <a:t>Geographical-Historical Overview</a:t>
            </a:r>
            <a:endParaRPr lang="en-US" dirty="0"/>
          </a:p>
        </p:txBody>
      </p:sp>
      <p:sp>
        <p:nvSpPr>
          <p:cNvPr id="4" name="Date Placeholder 3"/>
          <p:cNvSpPr>
            <a:spLocks noGrp="1"/>
          </p:cNvSpPr>
          <p:nvPr>
            <p:ph type="dt" sz="half" idx="10"/>
          </p:nvPr>
        </p:nvSpPr>
        <p:spPr/>
        <p:txBody>
          <a:bodyPr/>
          <a:lstStyle/>
          <a:p>
            <a:r>
              <a:rPr lang="en-US" smtClean="0"/>
              <a:t>24-Jan 2023</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326255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2091267"/>
            <a:ext cx="9753600"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1213150" y="3742277"/>
            <a:ext cx="9758063" cy="1142999"/>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3224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smtClean="0"/>
              <a:t>Geographical-Historical Overview</a:t>
            </a:r>
            <a:endParaRPr lang="en-US" dirty="0"/>
          </a:p>
        </p:txBody>
      </p:sp>
      <p:sp>
        <p:nvSpPr>
          <p:cNvPr id="5" name="Date Placeholder 4"/>
          <p:cNvSpPr>
            <a:spLocks noGrp="1"/>
          </p:cNvSpPr>
          <p:nvPr>
            <p:ph type="dt" sz="half" idx="10"/>
          </p:nvPr>
        </p:nvSpPr>
        <p:spPr/>
        <p:txBody>
          <a:bodyPr/>
          <a:lstStyle/>
          <a:p>
            <a:r>
              <a:rPr lang="en-US" smtClean="0"/>
              <a:t>24-Jan 2023</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cxnSp>
        <p:nvCxnSpPr>
          <p:cNvPr id="8" name="Straight Connector 7"/>
          <p:cNvCxnSpPr/>
          <p:nvPr/>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942012" y="1828800"/>
            <a:ext cx="0" cy="39624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51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761744"/>
            <a:ext cx="4709160"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smtClean="0"/>
              <a:t>Geographical-Historical Overview</a:t>
            </a:r>
            <a:endParaRPr lang="en-US" dirty="0"/>
          </a:p>
        </p:txBody>
      </p:sp>
      <p:sp>
        <p:nvSpPr>
          <p:cNvPr id="7" name="Date Placeholder 6"/>
          <p:cNvSpPr>
            <a:spLocks noGrp="1"/>
          </p:cNvSpPr>
          <p:nvPr>
            <p:ph type="dt" sz="half" idx="10"/>
          </p:nvPr>
        </p:nvSpPr>
        <p:spPr/>
        <p:txBody>
          <a:bodyPr/>
          <a:lstStyle/>
          <a:p>
            <a:r>
              <a:rPr lang="en-US" smtClean="0"/>
              <a:t>24-Jan 2023</a:t>
            </a:r>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dirty="0"/>
          </a:p>
        </p:txBody>
      </p:sp>
      <p:cxnSp>
        <p:nvCxnSpPr>
          <p:cNvPr id="11" name="Straight Connector 10"/>
          <p:cNvCxnSpPr/>
          <p:nvPr/>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942012" y="2743200"/>
            <a:ext cx="0" cy="3048000"/>
          </a:xfrm>
          <a:prstGeom prst="line">
            <a:avLst/>
          </a:prstGeom>
          <a:ln w="22225">
            <a:solidFill>
              <a:srgbClr val="00B0F0">
                <a:alpha val="1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73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200909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86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Geographical-Historical Overview</a:t>
            </a:r>
            <a:endParaRPr lang="en-US" dirty="0"/>
          </a:p>
        </p:txBody>
      </p:sp>
      <p:sp>
        <p:nvSpPr>
          <p:cNvPr id="5" name="Date Placeholder 4"/>
          <p:cNvSpPr>
            <a:spLocks noGrp="1"/>
          </p:cNvSpPr>
          <p:nvPr>
            <p:ph type="dt" sz="half" idx="10"/>
          </p:nvPr>
        </p:nvSpPr>
        <p:spPr/>
        <p:txBody>
          <a:bodyPr/>
          <a:lstStyle/>
          <a:p>
            <a:r>
              <a:rPr lang="en-US" smtClean="0"/>
              <a:t>24-Jan 2023</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145075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Geographical-Historical Overview</a:t>
            </a:r>
            <a:endParaRPr lang="en-US" dirty="0"/>
          </a:p>
        </p:txBody>
      </p:sp>
      <p:sp>
        <p:nvSpPr>
          <p:cNvPr id="5" name="Date Placeholder 4"/>
          <p:cNvSpPr>
            <a:spLocks noGrp="1"/>
          </p:cNvSpPr>
          <p:nvPr>
            <p:ph type="dt" sz="half" idx="10"/>
          </p:nvPr>
        </p:nvSpPr>
        <p:spPr/>
        <p:txBody>
          <a:bodyPr/>
          <a:lstStyle/>
          <a:p>
            <a:r>
              <a:rPr lang="en-US" smtClean="0"/>
              <a:t>24-Jan 2023</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Tree>
    <p:extLst>
      <p:ext uri="{BB962C8B-B14F-4D97-AF65-F5344CB8AC3E}">
        <p14:creationId xmlns:p14="http://schemas.microsoft.com/office/powerpoint/2010/main" val="26296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a:solidFill>
            <a:srgbClr val="00B0F0">
              <a:alpha val="11000"/>
            </a:srgbClr>
          </a:solidFill>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none" baseline="0">
                <a:solidFill>
                  <a:schemeClr val="tx1"/>
                </a:solidFill>
              </a:defRPr>
            </a:lvl1pPr>
          </a:lstStyle>
          <a:p>
            <a:r>
              <a:rPr lang="en-US" smtClean="0"/>
              <a:t>Geographical-Historical Overview</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r>
              <a:rPr lang="en-US" smtClean="0"/>
              <a:t>24-Jan 2023</a:t>
            </a:r>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371492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160" userDrawn="1">
          <p15:clr>
            <a:srgbClr val="F26B43"/>
          </p15:clr>
        </p15:guide>
        <p15:guide id="4"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96901" y="428016"/>
            <a:ext cx="7533401" cy="1126071"/>
            <a:chOff x="4163437" y="856033"/>
            <a:chExt cx="7533401" cy="1126071"/>
          </a:xfrm>
        </p:grpSpPr>
        <p:sp>
          <p:nvSpPr>
            <p:cNvPr id="6" name="Rectangle 5"/>
            <p:cNvSpPr/>
            <p:nvPr/>
          </p:nvSpPr>
          <p:spPr>
            <a:xfrm>
              <a:off x="4163437" y="856033"/>
              <a:ext cx="7533401" cy="1126071"/>
            </a:xfrm>
            <a:prstGeom prst="rect">
              <a:avLst/>
            </a:prstGeom>
            <a:solidFill>
              <a:schemeClr val="bg1">
                <a:alpha val="54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dirty="0"/>
            </a:p>
          </p:txBody>
        </p:sp>
        <p:sp>
          <p:nvSpPr>
            <p:cNvPr id="7" name="Title 1"/>
            <p:cNvSpPr txBox="1">
              <a:spLocks/>
            </p:cNvSpPr>
            <p:nvPr/>
          </p:nvSpPr>
          <p:spPr>
            <a:xfrm>
              <a:off x="4300853" y="986559"/>
              <a:ext cx="7258569" cy="865019"/>
            </a:xfrm>
            <a:prstGeom prst="rect">
              <a:avLst/>
            </a:prstGeom>
            <a:solidFill>
              <a:srgbClr val="00B0F0">
                <a:alpha val="81000"/>
              </a:srgbClr>
            </a:solidFill>
          </p:spPr>
          <p:txBody>
            <a:bodyPr anchor="ctr" anchorCtr="0">
              <a:no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pPr algn="r"/>
              <a:r>
                <a:rPr lang="en-US" sz="2400" spc="500" dirty="0" smtClean="0">
                  <a:solidFill>
                    <a:schemeClr val="bg1"/>
                  </a:solidFill>
                </a:rPr>
                <a:t>Race for Glory:</a:t>
              </a:r>
              <a:br>
                <a:rPr lang="en-US" sz="2400" spc="500" dirty="0" smtClean="0">
                  <a:solidFill>
                    <a:schemeClr val="bg1"/>
                  </a:solidFill>
                </a:rPr>
              </a:br>
              <a:r>
                <a:rPr lang="en-US" sz="2400" b="1" spc="500" dirty="0" smtClean="0">
                  <a:solidFill>
                    <a:schemeClr val="bg1"/>
                  </a:solidFill>
                </a:rPr>
                <a:t>Geo­gra­phical-Histor­ical Overview</a:t>
              </a:r>
              <a:endParaRPr lang="en-US" sz="2400" spc="500" dirty="0">
                <a:solidFill>
                  <a:schemeClr val="bg1"/>
                </a:solidFill>
              </a:endParaRPr>
            </a:p>
          </p:txBody>
        </p:sp>
      </p:gr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Sophists, Sophists, Everywhere?</a:t>
            </a:r>
            <a:endParaRPr lang="en-US" dirty="0"/>
          </a:p>
        </p:txBody>
      </p:sp>
      <p:sp>
        <p:nvSpPr>
          <p:cNvPr id="3" name="Text Placeholder 2"/>
          <p:cNvSpPr>
            <a:spLocks noGrp="1"/>
          </p:cNvSpPr>
          <p:nvPr>
            <p:ph type="body" idx="1"/>
          </p:nvPr>
        </p:nvSpPr>
        <p:spPr/>
        <p:txBody>
          <a:bodyPr/>
          <a:lstStyle/>
          <a:p>
            <a:r>
              <a:rPr lang="en-US" dirty="0" smtClean="0"/>
              <a:t>Geography &amp; Prosopography</a:t>
            </a:r>
            <a:endParaRPr lang="en-US" dirty="0"/>
          </a:p>
        </p:txBody>
      </p:sp>
    </p:spTree>
    <p:extLst>
      <p:ext uri="{BB962C8B-B14F-4D97-AF65-F5344CB8AC3E}">
        <p14:creationId xmlns:p14="http://schemas.microsoft.com/office/powerpoint/2010/main" val="356778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Prosopography Defined</a:t>
            </a:r>
            <a:endParaRPr lang="en-US" dirty="0"/>
          </a:p>
        </p:txBody>
      </p:sp>
      <p:sp>
        <p:nvSpPr>
          <p:cNvPr id="4" name="TextBox 3"/>
          <p:cNvSpPr txBox="1"/>
          <p:nvPr/>
        </p:nvSpPr>
        <p:spPr>
          <a:xfrm>
            <a:off x="1217614" y="1976582"/>
            <a:ext cx="9753600" cy="2899192"/>
          </a:xfrm>
          <a:prstGeom prst="rect">
            <a:avLst/>
          </a:prstGeom>
          <a:noFill/>
        </p:spPr>
        <p:txBody>
          <a:bodyPr wrap="square" rtlCol="0">
            <a:spAutoFit/>
          </a:bodyPr>
          <a:lstStyle/>
          <a:p>
            <a:pPr algn="ctr">
              <a:lnSpc>
                <a:spcPct val="114000"/>
              </a:lnSpc>
            </a:pPr>
            <a:r>
              <a:rPr lang="en-US" sz="3200" dirty="0"/>
              <a:t>“A study or description of an individual's life, career, etc.; esp. a collection of such studies focusing on the public careers and relationships of a group in a particular place and period; a collective biography.” </a:t>
            </a:r>
            <a:r>
              <a:rPr lang="en-US" sz="3200" dirty="0" smtClean="0"/>
              <a:t>(</a:t>
            </a:r>
            <a:r>
              <a:rPr lang="en-US" sz="3200" i="1" dirty="0" smtClean="0"/>
              <a:t>OED</a:t>
            </a:r>
            <a:r>
              <a:rPr lang="en-US" sz="3200" dirty="0" smtClean="0"/>
              <a:t>)</a:t>
            </a:r>
            <a:endParaRPr lang="en-US" sz="3200" kern="800" spc="100" dirty="0"/>
          </a:p>
        </p:txBody>
      </p:sp>
      <p:sp>
        <p:nvSpPr>
          <p:cNvPr id="6" name="TextBox 5"/>
          <p:cNvSpPr txBox="1"/>
          <p:nvPr/>
        </p:nvSpPr>
        <p:spPr>
          <a:xfrm>
            <a:off x="2934152" y="5324736"/>
            <a:ext cx="6320590" cy="800928"/>
          </a:xfrm>
          <a:prstGeom prst="roundRect">
            <a:avLst/>
          </a:prstGeom>
          <a:solidFill>
            <a:srgbClr val="00B0F0">
              <a:alpha val="12000"/>
            </a:srgbClr>
          </a:solid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lnSpc>
                <a:spcPct val="114000"/>
              </a:lnSpc>
            </a:pPr>
            <a:r>
              <a:rPr lang="en-US" sz="3600" kern="800" spc="100" dirty="0" smtClean="0"/>
              <a:t>Advantages? </a:t>
            </a:r>
            <a:r>
              <a:rPr lang="en-US" sz="3600" kern="800" spc="100" smtClean="0"/>
              <a:t>Limitations?</a:t>
            </a:r>
            <a:endParaRPr lang="en-US" sz="3600" kern="800" spc="100" dirty="0"/>
          </a:p>
        </p:txBody>
      </p:sp>
    </p:spTree>
    <p:extLst>
      <p:ext uri="{BB962C8B-B14F-4D97-AF65-F5344CB8AC3E}">
        <p14:creationId xmlns:p14="http://schemas.microsoft.com/office/powerpoint/2010/main" val="282960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Work</a:t>
            </a:r>
            <a:endParaRPr lang="en-US" dirty="0"/>
          </a:p>
        </p:txBody>
      </p:sp>
      <p:sp>
        <p:nvSpPr>
          <p:cNvPr id="5" name="Text Placeholder 4"/>
          <p:cNvSpPr>
            <a:spLocks noGrp="1"/>
          </p:cNvSpPr>
          <p:nvPr>
            <p:ph type="body" idx="1"/>
          </p:nvPr>
        </p:nvSpPr>
        <p:spPr/>
        <p:txBody>
          <a:bodyPr/>
          <a:lstStyle/>
          <a:p>
            <a:r>
              <a:rPr lang="en-US" dirty="0" smtClean="0"/>
              <a:t>Odd-numbered groups</a:t>
            </a:r>
            <a:endParaRPr lang="en-US" dirty="0"/>
          </a:p>
        </p:txBody>
      </p:sp>
      <p:sp>
        <p:nvSpPr>
          <p:cNvPr id="6" name="Content Placeholder 5"/>
          <p:cNvSpPr>
            <a:spLocks noGrp="1"/>
          </p:cNvSpPr>
          <p:nvPr>
            <p:ph sz="half" idx="2"/>
          </p:nvPr>
        </p:nvSpPr>
        <p:spPr/>
        <p:txBody>
          <a:bodyPr>
            <a:normAutofit/>
          </a:bodyPr>
          <a:lstStyle/>
          <a:p>
            <a:pPr marL="45720" indent="0">
              <a:lnSpc>
                <a:spcPct val="125000"/>
              </a:lnSpc>
              <a:buNone/>
            </a:pPr>
            <a:r>
              <a:rPr lang="en-US" dirty="0" smtClean="0"/>
              <a:t>Indicate parts </a:t>
            </a:r>
            <a:r>
              <a:rPr lang="en-US" dirty="0"/>
              <a:t>of the Empire </a:t>
            </a:r>
            <a:r>
              <a:rPr lang="en-US" dirty="0" smtClean="0"/>
              <a:t>where </a:t>
            </a:r>
            <a:r>
              <a:rPr lang="en-US" dirty="0"/>
              <a:t>sophists (mostly elite teachers and practitioners of Greek rhetoric under Rome) seem to have been concentrated. Provide the name, dates, and city of at least two sophists from those parts</a:t>
            </a:r>
          </a:p>
        </p:txBody>
      </p:sp>
      <p:sp>
        <p:nvSpPr>
          <p:cNvPr id="7" name="Text Placeholder 6"/>
          <p:cNvSpPr>
            <a:spLocks noGrp="1"/>
          </p:cNvSpPr>
          <p:nvPr>
            <p:ph type="body" sz="quarter" idx="3"/>
          </p:nvPr>
        </p:nvSpPr>
        <p:spPr/>
        <p:txBody>
          <a:bodyPr/>
          <a:lstStyle/>
          <a:p>
            <a:r>
              <a:rPr lang="en-US" dirty="0" smtClean="0"/>
              <a:t>Even-numbered groups</a:t>
            </a:r>
            <a:endParaRPr lang="en-US" dirty="0"/>
          </a:p>
        </p:txBody>
      </p:sp>
      <p:sp>
        <p:nvSpPr>
          <p:cNvPr id="8" name="Content Placeholder 7"/>
          <p:cNvSpPr>
            <a:spLocks noGrp="1"/>
          </p:cNvSpPr>
          <p:nvPr>
            <p:ph sz="quarter" idx="4"/>
          </p:nvPr>
        </p:nvSpPr>
        <p:spPr/>
        <p:txBody>
          <a:bodyPr/>
          <a:lstStyle/>
          <a:p>
            <a:pPr marL="45720" indent="0">
              <a:lnSpc>
                <a:spcPct val="125000"/>
              </a:lnSpc>
              <a:buNone/>
            </a:pPr>
            <a:r>
              <a:rPr lang="en-US" dirty="0"/>
              <a:t>Indicate </a:t>
            </a:r>
            <a:r>
              <a:rPr lang="en-US" dirty="0" smtClean="0"/>
              <a:t>parts </a:t>
            </a:r>
            <a:r>
              <a:rPr lang="en-US" dirty="0"/>
              <a:t>where sophists were scarce. Provide the name, dates, and city of at least two sophists from those </a:t>
            </a:r>
            <a:r>
              <a:rPr lang="en-US" dirty="0" smtClean="0"/>
              <a:t>parts.</a:t>
            </a:r>
            <a:endParaRPr lang="en-US" dirty="0"/>
          </a:p>
        </p:txBody>
      </p:sp>
      <p:sp>
        <p:nvSpPr>
          <p:cNvPr id="9" name="Date Placeholder 8"/>
          <p:cNvSpPr>
            <a:spLocks noGrp="1"/>
          </p:cNvSpPr>
          <p:nvPr>
            <p:ph type="dt" sz="half" idx="10"/>
          </p:nvPr>
        </p:nvSpPr>
        <p:spPr/>
        <p:txBody>
          <a:bodyPr/>
          <a:lstStyle/>
          <a:p>
            <a:r>
              <a:rPr lang="en-US" smtClean="0"/>
              <a:t>24-Jan 2023</a:t>
            </a:r>
            <a:endParaRPr lang="en-US" dirty="0"/>
          </a:p>
        </p:txBody>
      </p:sp>
      <p:sp>
        <p:nvSpPr>
          <p:cNvPr id="10" name="Footer Placeholder 9"/>
          <p:cNvSpPr>
            <a:spLocks noGrp="1"/>
          </p:cNvSpPr>
          <p:nvPr>
            <p:ph type="ftr" sz="quarter" idx="11"/>
          </p:nvPr>
        </p:nvSpPr>
        <p:spPr/>
        <p:txBody>
          <a:bodyPr/>
          <a:lstStyle/>
          <a:p>
            <a:r>
              <a:rPr lang="en-US" smtClean="0"/>
              <a:t>Geographical-Historical Overview</a:t>
            </a:r>
            <a:endParaRPr lang="en-US" dirty="0"/>
          </a:p>
        </p:txBody>
      </p:sp>
      <p:sp>
        <p:nvSpPr>
          <p:cNvPr id="11" name="Slide Number Placeholder 10"/>
          <p:cNvSpPr>
            <a:spLocks noGrp="1"/>
          </p:cNvSpPr>
          <p:nvPr>
            <p:ph type="sldNum" sz="quarter" idx="12"/>
          </p:nvPr>
        </p:nvSpPr>
        <p:spPr/>
        <p:txBody>
          <a:bodyPr/>
          <a:lstStyle/>
          <a:p>
            <a:fld id="{F36C87F6-986D-49E6-AF40-1B3A1EE8064D}" type="slidenum">
              <a:rPr lang="en-US" smtClean="0"/>
              <a:t>12</a:t>
            </a:fld>
            <a:endParaRPr lang="en-US" dirty="0"/>
          </a:p>
        </p:txBody>
      </p:sp>
    </p:spTree>
    <p:extLst>
      <p:ext uri="{BB962C8B-B14F-4D97-AF65-F5344CB8AC3E}">
        <p14:creationId xmlns:p14="http://schemas.microsoft.com/office/powerpoint/2010/main" val="390017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4" name="TextBox 3"/>
          <p:cNvSpPr txBox="1"/>
          <p:nvPr/>
        </p:nvSpPr>
        <p:spPr>
          <a:xfrm>
            <a:off x="1217614" y="1976582"/>
            <a:ext cx="9753600" cy="2337819"/>
          </a:xfrm>
          <a:prstGeom prst="rect">
            <a:avLst/>
          </a:prstGeom>
          <a:noFill/>
        </p:spPr>
        <p:txBody>
          <a:bodyPr wrap="square" rtlCol="0">
            <a:spAutoFit/>
          </a:bodyPr>
          <a:lstStyle/>
          <a:p>
            <a:pPr algn="ctr">
              <a:lnSpc>
                <a:spcPct val="114000"/>
              </a:lnSpc>
            </a:pPr>
            <a:r>
              <a:rPr lang="en-US" sz="3200" kern="800" spc="100" dirty="0" smtClean="0"/>
              <a:t>Thoughts about </a:t>
            </a:r>
            <a:r>
              <a:rPr lang="en-US" sz="3200" kern="800" spc="100" dirty="0"/>
              <a:t>the regionalism (more local aspect) and the internationalism (a) of Greek rhetorical culture, and (b) of athletic culture under the Roman Empire</a:t>
            </a:r>
            <a:r>
              <a:rPr lang="en-US" sz="3200" kern="800" spc="100" dirty="0" smtClean="0"/>
              <a:t>.</a:t>
            </a:r>
            <a:endParaRPr lang="en-US" sz="3200" kern="800" spc="100" dirty="0"/>
          </a:p>
        </p:txBody>
      </p:sp>
    </p:spTree>
    <p:extLst>
      <p:ext uri="{BB962C8B-B14F-4D97-AF65-F5344CB8AC3E}">
        <p14:creationId xmlns:p14="http://schemas.microsoft.com/office/powerpoint/2010/main" val="375227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smtClean="0"/>
              <a:t>Recap and Update</a:t>
            </a:r>
          </a:p>
          <a:p>
            <a:pPr lvl="1"/>
            <a:r>
              <a:rPr lang="en-US" i="1" dirty="0" smtClean="0"/>
              <a:t>Sophia</a:t>
            </a:r>
            <a:r>
              <a:rPr lang="en-US" dirty="0" smtClean="0"/>
              <a:t>, </a:t>
            </a:r>
            <a:r>
              <a:rPr lang="en-US" i="1" dirty="0" smtClean="0"/>
              <a:t>agōn</a:t>
            </a:r>
            <a:r>
              <a:rPr lang="en-US" dirty="0" smtClean="0"/>
              <a:t>, </a:t>
            </a:r>
            <a:r>
              <a:rPr lang="en-US" i="1" dirty="0" smtClean="0"/>
              <a:t>paideia</a:t>
            </a:r>
            <a:r>
              <a:rPr lang="en-US" dirty="0" smtClean="0"/>
              <a:t>, </a:t>
            </a:r>
            <a:r>
              <a:rPr lang="en-US" i="1" dirty="0" smtClean="0"/>
              <a:t>pathos</a:t>
            </a:r>
          </a:p>
          <a:p>
            <a:pPr lvl="0"/>
            <a:r>
              <a:rPr lang="en-US" dirty="0" smtClean="0"/>
              <a:t>Timeline</a:t>
            </a:r>
          </a:p>
          <a:p>
            <a:pPr lvl="1"/>
            <a:r>
              <a:rPr lang="en-US" dirty="0" smtClean="0"/>
              <a:t>What, When, and Why it Matters</a:t>
            </a:r>
          </a:p>
          <a:p>
            <a:pPr lvl="0"/>
            <a:r>
              <a:rPr lang="en-US" dirty="0" smtClean="0"/>
              <a:t>Sophists, Sophists, Everywhere?</a:t>
            </a:r>
          </a:p>
          <a:p>
            <a:pPr lvl="1"/>
            <a:r>
              <a:rPr lang="en-US" dirty="0" smtClean="0"/>
              <a:t>Geography &amp; Prosopography</a:t>
            </a:r>
            <a:endParaRPr lang="en-US" dirty="0"/>
          </a:p>
        </p:txBody>
      </p:sp>
      <p:sp>
        <p:nvSpPr>
          <p:cNvPr id="4" name="Date Placeholder 3"/>
          <p:cNvSpPr>
            <a:spLocks noGrp="1"/>
          </p:cNvSpPr>
          <p:nvPr>
            <p:ph type="dt" sz="half" idx="10"/>
          </p:nvPr>
        </p:nvSpPr>
        <p:spPr/>
        <p:txBody>
          <a:bodyPr/>
          <a:lstStyle/>
          <a:p>
            <a:r>
              <a:rPr lang="en-US" smtClean="0"/>
              <a:t>24-Jan 2023</a:t>
            </a:r>
            <a:endParaRPr lang="en-US" dirty="0"/>
          </a:p>
        </p:txBody>
      </p:sp>
      <p:sp>
        <p:nvSpPr>
          <p:cNvPr id="5" name="Footer Placeholder 4"/>
          <p:cNvSpPr>
            <a:spLocks noGrp="1"/>
          </p:cNvSpPr>
          <p:nvPr>
            <p:ph type="ftr" sz="quarter" idx="11"/>
          </p:nvPr>
        </p:nvSpPr>
        <p:spPr/>
        <p:txBody>
          <a:bodyPr/>
          <a:lstStyle/>
          <a:p>
            <a:r>
              <a:rPr lang="en-US" smtClean="0"/>
              <a:t>Geographical-Historical Overview</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2</a:t>
            </a:fld>
            <a:endParaRPr lang="en-US" dirty="0"/>
          </a:p>
        </p:txBody>
      </p:sp>
    </p:spTree>
    <p:extLst>
      <p:ext uri="{BB962C8B-B14F-4D97-AF65-F5344CB8AC3E}">
        <p14:creationId xmlns:p14="http://schemas.microsoft.com/office/powerpoint/2010/main" val="150323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Recap and Update</a:t>
            </a:r>
            <a:endParaRPr lang="en-US" dirty="0"/>
          </a:p>
        </p:txBody>
      </p:sp>
      <p:sp>
        <p:nvSpPr>
          <p:cNvPr id="3" name="Content Placeholder 2"/>
          <p:cNvSpPr>
            <a:spLocks noGrp="1"/>
          </p:cNvSpPr>
          <p:nvPr>
            <p:ph type="body" idx="1"/>
          </p:nvPr>
        </p:nvSpPr>
        <p:spPr/>
        <p:txBody>
          <a:bodyPr/>
          <a:lstStyle/>
          <a:p>
            <a:pPr lvl="0"/>
            <a:r>
              <a:rPr lang="en-US" i="1" dirty="0" smtClean="0"/>
              <a:t>Sophia</a:t>
            </a:r>
            <a:r>
              <a:rPr lang="en-US" dirty="0" smtClean="0"/>
              <a:t>, </a:t>
            </a:r>
            <a:r>
              <a:rPr lang="en-US" i="1" dirty="0" smtClean="0"/>
              <a:t>agōn</a:t>
            </a:r>
            <a:r>
              <a:rPr lang="en-US" dirty="0" smtClean="0"/>
              <a:t>, </a:t>
            </a:r>
            <a:r>
              <a:rPr lang="en-US" i="1" dirty="0" smtClean="0"/>
              <a:t>paideia</a:t>
            </a:r>
            <a:r>
              <a:rPr lang="en-US" dirty="0" smtClean="0"/>
              <a:t>, </a:t>
            </a:r>
            <a:r>
              <a:rPr lang="en-US" i="1" dirty="0" smtClean="0"/>
              <a:t>pathos</a:t>
            </a:r>
            <a:endParaRPr lang="en-US" baseline="0" dirty="0" smtClean="0"/>
          </a:p>
        </p:txBody>
      </p:sp>
    </p:spTree>
    <p:extLst>
      <p:ext uri="{BB962C8B-B14F-4D97-AF65-F5344CB8AC3E}">
        <p14:creationId xmlns:p14="http://schemas.microsoft.com/office/powerpoint/2010/main" val="182185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4" y="1828800"/>
            <a:ext cx="2717077" cy="4343400"/>
          </a:xfrm>
        </p:spPr>
        <p:txBody>
          <a:bodyPr/>
          <a:lstStyle/>
          <a:p>
            <a:r>
              <a:rPr lang="en-US" dirty="0" smtClean="0"/>
              <a:t>Lucian’s</a:t>
            </a:r>
          </a:p>
          <a:p>
            <a:pPr lvl="1"/>
            <a:r>
              <a:rPr lang="en-US" i="1" dirty="0" smtClean="0"/>
              <a:t>Vision</a:t>
            </a:r>
          </a:p>
          <a:p>
            <a:pPr lvl="1"/>
            <a:r>
              <a:rPr lang="en-US" i="1" dirty="0" smtClean="0"/>
              <a:t>Slander</a:t>
            </a:r>
            <a:endParaRPr lang="en-US" i="1" dirty="0"/>
          </a:p>
        </p:txBody>
      </p:sp>
      <p:graphicFrame>
        <p:nvGraphicFramePr>
          <p:cNvPr id="5" name="Table 4"/>
          <p:cNvGraphicFramePr>
            <a:graphicFrameLocks noGrp="1"/>
          </p:cNvGraphicFramePr>
          <p:nvPr>
            <p:extLst>
              <p:ext uri="{D42A27DB-BD31-4B8C-83A1-F6EECF244321}">
                <p14:modId xmlns:p14="http://schemas.microsoft.com/office/powerpoint/2010/main" val="1274683471"/>
              </p:ext>
            </p:extLst>
          </p:nvPr>
        </p:nvGraphicFramePr>
        <p:xfrm>
          <a:off x="4995287" y="2467168"/>
          <a:ext cx="5975927" cy="2316480"/>
        </p:xfrm>
        <a:graphic>
          <a:graphicData uri="http://schemas.openxmlformats.org/drawingml/2006/table">
            <a:tbl>
              <a:tblPr firstRow="1" bandRow="1">
                <a:tableStyleId>{2D5ABB26-0587-4C30-8999-92F81FD0307C}</a:tableStyleId>
              </a:tblPr>
              <a:tblGrid>
                <a:gridCol w="1776880">
                  <a:extLst>
                    <a:ext uri="{9D8B030D-6E8A-4147-A177-3AD203B41FA5}">
                      <a16:colId xmlns:a16="http://schemas.microsoft.com/office/drawing/2014/main" val="20000"/>
                    </a:ext>
                  </a:extLst>
                </a:gridCol>
                <a:gridCol w="4199047">
                  <a:extLst>
                    <a:ext uri="{9D8B030D-6E8A-4147-A177-3AD203B41FA5}">
                      <a16:colId xmlns:a16="http://schemas.microsoft.com/office/drawing/2014/main" val="20001"/>
                    </a:ext>
                  </a:extLst>
                </a:gridCol>
              </a:tblGrid>
              <a:tr h="370840">
                <a:tc>
                  <a:txBody>
                    <a:bodyPr/>
                    <a:lstStyle/>
                    <a:p>
                      <a:pPr algn="r"/>
                      <a:r>
                        <a:rPr lang="en-US" sz="3200" i="1" dirty="0" smtClean="0"/>
                        <a:t>sophia</a:t>
                      </a:r>
                      <a:endParaRPr lang="en-US" sz="3200" i="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3200" dirty="0" smtClean="0"/>
                        <a:t>“wisdom/skill”</a:t>
                      </a:r>
                      <a:endParaRPr lang="en-US" sz="32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a:r>
                        <a:rPr lang="en-US" sz="3200" i="1" dirty="0" smtClean="0"/>
                        <a:t>agōn</a:t>
                      </a:r>
                      <a:endParaRPr lang="en-US" sz="32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smtClean="0"/>
                        <a:t>“contest/struggle”</a:t>
                      </a:r>
                      <a:endParaRPr lang="en-US" sz="3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r>
                        <a:rPr lang="en-US" sz="3200" i="1" dirty="0" smtClean="0"/>
                        <a:t>paideia</a:t>
                      </a:r>
                      <a:endParaRPr lang="en-US" sz="32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smtClean="0"/>
                        <a:t>“education/culture”</a:t>
                      </a:r>
                      <a:endParaRPr lang="en-US" sz="3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a:r>
                        <a:rPr lang="en-US" sz="3200" i="1" dirty="0" smtClean="0"/>
                        <a:t>pathos</a:t>
                      </a:r>
                      <a:endParaRPr lang="en-US" sz="3200" i="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3200" dirty="0" smtClean="0"/>
                        <a:t>“emotion/passion”</a:t>
                      </a:r>
                      <a:endParaRPr lang="en-US" sz="32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74347803"/>
                  </a:ext>
                </a:extLst>
              </a:tr>
            </a:tbl>
          </a:graphicData>
        </a:graphic>
      </p:graphicFrame>
      <p:sp>
        <p:nvSpPr>
          <p:cNvPr id="2" name="Title 1"/>
          <p:cNvSpPr>
            <a:spLocks noGrp="1"/>
          </p:cNvSpPr>
          <p:nvPr>
            <p:ph type="title"/>
          </p:nvPr>
        </p:nvSpPr>
        <p:spPr/>
        <p:txBody>
          <a:bodyPr/>
          <a:lstStyle/>
          <a:p>
            <a:r>
              <a:rPr lang="en-US" dirty="0" smtClean="0"/>
              <a:t>Thematic Foci, Last </a:t>
            </a:r>
            <a:r>
              <a:rPr lang="en-US" dirty="0" err="1" smtClean="0"/>
              <a:t>Thur’s</a:t>
            </a:r>
            <a:r>
              <a:rPr lang="en-US" dirty="0" smtClean="0"/>
              <a:t> Readings</a:t>
            </a:r>
            <a:endParaRPr lang="en-US" dirty="0"/>
          </a:p>
        </p:txBody>
      </p:sp>
      <p:sp>
        <p:nvSpPr>
          <p:cNvPr id="7" name="TextBox 6"/>
          <p:cNvSpPr txBox="1"/>
          <p:nvPr/>
        </p:nvSpPr>
        <p:spPr>
          <a:xfrm>
            <a:off x="3571811" y="5422016"/>
            <a:ext cx="5045206" cy="739565"/>
          </a:xfrm>
          <a:prstGeom prst="roundRect">
            <a:avLst/>
          </a:prstGeom>
          <a:solidFill>
            <a:srgbClr val="00B0F0">
              <a:alpha val="12000"/>
            </a:srgbClr>
          </a:solid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lnSpc>
                <a:spcPct val="114000"/>
              </a:lnSpc>
            </a:pPr>
            <a:r>
              <a:rPr lang="en-US" sz="3600" kern="800" spc="100" dirty="0" smtClean="0"/>
              <a:t>How do they relate?</a:t>
            </a:r>
            <a:endParaRPr lang="en-US" sz="3600" kern="800" spc="100" dirty="0"/>
          </a:p>
        </p:txBody>
      </p:sp>
      <p:sp>
        <p:nvSpPr>
          <p:cNvPr id="8" name="Date Placeholder 7"/>
          <p:cNvSpPr>
            <a:spLocks noGrp="1"/>
          </p:cNvSpPr>
          <p:nvPr>
            <p:ph type="dt" sz="half" idx="10"/>
          </p:nvPr>
        </p:nvSpPr>
        <p:spPr/>
        <p:txBody>
          <a:bodyPr/>
          <a:lstStyle/>
          <a:p>
            <a:r>
              <a:rPr lang="en-US" smtClean="0"/>
              <a:t>24-Jan 2023</a:t>
            </a:r>
            <a:endParaRPr lang="en-US" dirty="0"/>
          </a:p>
        </p:txBody>
      </p:sp>
      <p:sp>
        <p:nvSpPr>
          <p:cNvPr id="9" name="Footer Placeholder 8"/>
          <p:cNvSpPr>
            <a:spLocks noGrp="1"/>
          </p:cNvSpPr>
          <p:nvPr>
            <p:ph type="ftr" sz="quarter" idx="11"/>
          </p:nvPr>
        </p:nvSpPr>
        <p:spPr/>
        <p:txBody>
          <a:bodyPr/>
          <a:lstStyle/>
          <a:p>
            <a:r>
              <a:rPr lang="en-US" smtClean="0"/>
              <a:t>Geographical-Historical Overview</a:t>
            </a:r>
            <a:endParaRPr lang="en-US" dirty="0"/>
          </a:p>
        </p:txBody>
      </p:sp>
      <p:sp>
        <p:nvSpPr>
          <p:cNvPr id="10" name="Slide Number Placeholder 9"/>
          <p:cNvSpPr>
            <a:spLocks noGrp="1"/>
          </p:cNvSpPr>
          <p:nvPr>
            <p:ph type="sldNum" sz="quarter" idx="12"/>
          </p:nvPr>
        </p:nvSpPr>
        <p:spPr/>
        <p:txBody>
          <a:bodyPr/>
          <a:lstStyle/>
          <a:p>
            <a:fld id="{F36C87F6-986D-49E6-AF40-1B3A1EE8064D}" type="slidenum">
              <a:rPr lang="en-US" smtClean="0"/>
              <a:t>4</a:t>
            </a:fld>
            <a:endParaRPr lang="en-US" dirty="0"/>
          </a:p>
        </p:txBody>
      </p:sp>
    </p:spTree>
    <p:extLst>
      <p:ext uri="{BB962C8B-B14F-4D97-AF65-F5344CB8AC3E}">
        <p14:creationId xmlns:p14="http://schemas.microsoft.com/office/powerpoint/2010/main" val="49082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Vision</a:t>
            </a:r>
            <a:r>
              <a:rPr lang="en-US" dirty="0" smtClean="0"/>
              <a:t>: Quotation 1</a:t>
            </a:r>
            <a:endParaRPr lang="en-US" dirty="0"/>
          </a:p>
        </p:txBody>
      </p:sp>
      <p:sp>
        <p:nvSpPr>
          <p:cNvPr id="4" name="TextBox 3"/>
          <p:cNvSpPr txBox="1"/>
          <p:nvPr/>
        </p:nvSpPr>
        <p:spPr>
          <a:xfrm>
            <a:off x="1217614" y="1976582"/>
            <a:ext cx="9753600" cy="2899192"/>
          </a:xfrm>
          <a:prstGeom prst="rect">
            <a:avLst/>
          </a:prstGeom>
          <a:noFill/>
        </p:spPr>
        <p:txBody>
          <a:bodyPr wrap="square" rtlCol="0">
            <a:spAutoFit/>
          </a:bodyPr>
          <a:lstStyle/>
          <a:p>
            <a:pPr algn="ctr">
              <a:lnSpc>
                <a:spcPct val="114000"/>
              </a:lnSpc>
            </a:pPr>
            <a:r>
              <a:rPr lang="en-US" sz="3200" dirty="0"/>
              <a:t>“I ran off, and reached home still howling and tearful, told the story of the stick, and showed my bruises. I said a great deal about his brutality, and added that it was all envy: he was afraid of my being a better sculptor than he</a:t>
            </a:r>
            <a:r>
              <a:rPr lang="en-US" sz="3200" dirty="0" smtClean="0"/>
              <a:t>” (p. 2)</a:t>
            </a:r>
            <a:endParaRPr lang="en-US" sz="3200" kern="800" spc="100" dirty="0"/>
          </a:p>
        </p:txBody>
      </p:sp>
      <p:sp>
        <p:nvSpPr>
          <p:cNvPr id="6" name="TextBox 5"/>
          <p:cNvSpPr txBox="1"/>
          <p:nvPr/>
        </p:nvSpPr>
        <p:spPr>
          <a:xfrm>
            <a:off x="1213118" y="5324736"/>
            <a:ext cx="9762609" cy="800928"/>
          </a:xfrm>
          <a:prstGeom prst="roundRect">
            <a:avLst/>
          </a:prstGeom>
          <a:solidFill>
            <a:srgbClr val="00B0F0">
              <a:alpha val="12000"/>
            </a:srgbClr>
          </a:solid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lnSpc>
                <a:spcPct val="114000"/>
              </a:lnSpc>
            </a:pPr>
            <a:r>
              <a:rPr lang="en-US" sz="3600" i="1" kern="800" spc="100" dirty="0" smtClean="0"/>
              <a:t>Was</a:t>
            </a:r>
            <a:r>
              <a:rPr lang="en-US" sz="3600" kern="800" spc="100" dirty="0" smtClean="0"/>
              <a:t> he? (I.e. “afraid of my being” etc.)</a:t>
            </a:r>
            <a:endParaRPr lang="en-US" sz="3600" kern="800" spc="100" dirty="0"/>
          </a:p>
        </p:txBody>
      </p:sp>
    </p:spTree>
    <p:extLst>
      <p:ext uri="{BB962C8B-B14F-4D97-AF65-F5344CB8AC3E}">
        <p14:creationId xmlns:p14="http://schemas.microsoft.com/office/powerpoint/2010/main" val="66951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Vision</a:t>
            </a:r>
            <a:r>
              <a:rPr lang="en-US" dirty="0" smtClean="0"/>
              <a:t>: Quotation 2</a:t>
            </a:r>
            <a:endParaRPr lang="en-US" dirty="0"/>
          </a:p>
        </p:txBody>
      </p:sp>
      <p:sp>
        <p:nvSpPr>
          <p:cNvPr id="4" name="TextBox 3"/>
          <p:cNvSpPr txBox="1"/>
          <p:nvPr/>
        </p:nvSpPr>
        <p:spPr>
          <a:xfrm>
            <a:off x="1217614" y="1976582"/>
            <a:ext cx="9753600" cy="2899192"/>
          </a:xfrm>
          <a:prstGeom prst="rect">
            <a:avLst/>
          </a:prstGeom>
          <a:noFill/>
        </p:spPr>
        <p:txBody>
          <a:bodyPr wrap="square" rtlCol="0">
            <a:spAutoFit/>
          </a:bodyPr>
          <a:lstStyle/>
          <a:p>
            <a:pPr algn="ctr">
              <a:lnSpc>
                <a:spcPct val="114000"/>
              </a:lnSpc>
            </a:pPr>
            <a:r>
              <a:rPr lang="en-US" sz="3200" dirty="0" smtClean="0"/>
              <a:t>“ ‘Let </a:t>
            </a:r>
            <a:r>
              <a:rPr lang="en-US" sz="3200" dirty="0"/>
              <a:t>not a slovenly person or dirty clothes repel </a:t>
            </a:r>
            <a:r>
              <a:rPr lang="en-US" sz="3200" dirty="0" smtClean="0"/>
              <a:t>you....’ This </a:t>
            </a:r>
            <a:r>
              <a:rPr lang="en-US" sz="3200" dirty="0"/>
              <a:t>and more said Statuary, stumbling along in a strange jargon, stringing her arguments together in a very earnest manner, and quite intent on persuading me.” (p. 3)</a:t>
            </a:r>
            <a:endParaRPr lang="en-US" sz="3200" kern="800" spc="100" dirty="0"/>
          </a:p>
        </p:txBody>
      </p:sp>
      <p:sp>
        <p:nvSpPr>
          <p:cNvPr id="6" name="TextBox 5"/>
          <p:cNvSpPr txBox="1"/>
          <p:nvPr/>
        </p:nvSpPr>
        <p:spPr>
          <a:xfrm>
            <a:off x="5129316" y="5324736"/>
            <a:ext cx="1930258" cy="739565"/>
          </a:xfrm>
          <a:prstGeom prst="roundRect">
            <a:avLst/>
          </a:prstGeom>
          <a:solidFill>
            <a:srgbClr val="00B0F0">
              <a:alpha val="12000"/>
            </a:srgbClr>
          </a:solid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lnSpc>
                <a:spcPct val="114000"/>
              </a:lnSpc>
            </a:pPr>
            <a:r>
              <a:rPr lang="en-US" sz="3600" kern="800" spc="100" dirty="0" smtClean="0"/>
              <a:t>Really?</a:t>
            </a:r>
            <a:endParaRPr lang="en-US" sz="3600" kern="800" spc="100" dirty="0"/>
          </a:p>
        </p:txBody>
      </p:sp>
    </p:spTree>
    <p:extLst>
      <p:ext uri="{BB962C8B-B14F-4D97-AF65-F5344CB8AC3E}">
        <p14:creationId xmlns:p14="http://schemas.microsoft.com/office/powerpoint/2010/main" val="241362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5004" y="2952919"/>
            <a:ext cx="9018815" cy="1039644"/>
          </a:xfrm>
          <a:prstGeom prst="rect">
            <a:avLst/>
          </a:prstGeom>
          <a:noFill/>
        </p:spPr>
        <p:txBody>
          <a:bodyPr wrap="none" rtlCol="0" anchor="ctr" anchorCtr="0">
            <a:spAutoFit/>
          </a:bodyPr>
          <a:lstStyle/>
          <a:p>
            <a:pPr algn="ctr">
              <a:lnSpc>
                <a:spcPct val="114000"/>
              </a:lnSpc>
            </a:pPr>
            <a:r>
              <a:rPr lang="en-US" sz="5400" kern="800" spc="100" dirty="0" smtClean="0"/>
              <a:t>Is Lucian’s </a:t>
            </a:r>
            <a:r>
              <a:rPr lang="en-US" sz="5400" i="1" kern="800" spc="100" dirty="0" smtClean="0"/>
              <a:t>Vision</a:t>
            </a:r>
            <a:r>
              <a:rPr lang="en-US" sz="5400" kern="800" spc="100" dirty="0" smtClean="0"/>
              <a:t> slander?</a:t>
            </a:r>
            <a:endParaRPr lang="en-US" sz="5400" kern="800" spc="100" dirty="0"/>
          </a:p>
        </p:txBody>
      </p:sp>
    </p:spTree>
    <p:extLst>
      <p:ext uri="{BB962C8B-B14F-4D97-AF65-F5344CB8AC3E}">
        <p14:creationId xmlns:p14="http://schemas.microsoft.com/office/powerpoint/2010/main" val="95173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Text Placeholder 2"/>
          <p:cNvSpPr>
            <a:spLocks noGrp="1"/>
          </p:cNvSpPr>
          <p:nvPr>
            <p:ph type="body" idx="1"/>
          </p:nvPr>
        </p:nvSpPr>
        <p:spPr/>
        <p:txBody>
          <a:bodyPr/>
          <a:lstStyle/>
          <a:p>
            <a:r>
              <a:rPr lang="en-US" dirty="0" smtClean="0"/>
              <a:t>What, When, and Why it Matters</a:t>
            </a:r>
            <a:endParaRPr lang="en-US" dirty="0"/>
          </a:p>
        </p:txBody>
      </p:sp>
    </p:spTree>
    <p:extLst>
      <p:ext uri="{BB962C8B-B14F-4D97-AF65-F5344CB8AC3E}">
        <p14:creationId xmlns:p14="http://schemas.microsoft.com/office/powerpoint/2010/main" val="366931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smtClean="0"/>
              <a:t>Timeline (incomplete!!)</a:t>
            </a:r>
            <a:endParaRPr lang="en-US" dirty="0"/>
          </a:p>
        </p:txBody>
      </p:sp>
      <p:sp>
        <p:nvSpPr>
          <p:cNvPr id="3" name="Content Placeholder 2"/>
          <p:cNvSpPr>
            <a:spLocks noGrp="1"/>
          </p:cNvSpPr>
          <p:nvPr>
            <p:ph sz="half" idx="1"/>
          </p:nvPr>
        </p:nvSpPr>
        <p:spPr/>
        <p:txBody>
          <a:bodyPr>
            <a:normAutofit fontScale="92500"/>
          </a:bodyPr>
          <a:lstStyle/>
          <a:p>
            <a:pPr marL="45720" indent="0">
              <a:lnSpc>
                <a:spcPct val="134000"/>
              </a:lnSpc>
              <a:buNone/>
            </a:pPr>
            <a:r>
              <a:rPr lang="en-US" dirty="0" smtClean="0"/>
              <a:t>776 BCE first recorded Olympic games. Greek culture en route to becoming Roman. (First secure date in Greek history)</a:t>
            </a:r>
          </a:p>
          <a:p>
            <a:pPr marL="45720" indent="0">
              <a:lnSpc>
                <a:spcPct val="134000"/>
              </a:lnSpc>
              <a:buNone/>
            </a:pPr>
            <a:r>
              <a:rPr lang="en-US" dirty="0" smtClean="0"/>
              <a:t>754/3 </a:t>
            </a:r>
            <a:r>
              <a:rPr lang="en-US" dirty="0" err="1" smtClean="0"/>
              <a:t>Trad</a:t>
            </a:r>
            <a:r>
              <a:rPr lang="en-US" dirty="0" smtClean="0"/>
              <a:t> date Rome founded</a:t>
            </a:r>
          </a:p>
          <a:p>
            <a:pPr marL="45720" indent="0">
              <a:lnSpc>
                <a:spcPct val="134000"/>
              </a:lnSpc>
              <a:buNone/>
            </a:pPr>
            <a:r>
              <a:rPr lang="en-US" dirty="0" smtClean="0"/>
              <a:t>146 BCE. Rome annexed Greece, destruction of Corinth</a:t>
            </a:r>
          </a:p>
        </p:txBody>
      </p:sp>
      <p:sp>
        <p:nvSpPr>
          <p:cNvPr id="4" name="Content Placeholder 3"/>
          <p:cNvSpPr>
            <a:spLocks noGrp="1"/>
          </p:cNvSpPr>
          <p:nvPr>
            <p:ph sz="half" idx="2"/>
          </p:nvPr>
        </p:nvSpPr>
        <p:spPr/>
        <p:txBody>
          <a:bodyPr>
            <a:normAutofit fontScale="92500"/>
          </a:bodyPr>
          <a:lstStyle/>
          <a:p>
            <a:pPr marL="45720" indent="0">
              <a:lnSpc>
                <a:spcPct val="134000"/>
              </a:lnSpc>
              <a:buNone/>
            </a:pPr>
            <a:r>
              <a:rPr lang="en-US" dirty="0" smtClean="0"/>
              <a:t>27 BCE – 180 CE </a:t>
            </a:r>
            <a:r>
              <a:rPr lang="en-US" i="1" dirty="0" err="1" smtClean="0"/>
              <a:t>pax</a:t>
            </a:r>
            <a:r>
              <a:rPr lang="en-US" i="1" dirty="0" smtClean="0"/>
              <a:t> </a:t>
            </a:r>
            <a:r>
              <a:rPr lang="en-US" i="1" dirty="0" err="1" smtClean="0"/>
              <a:t>romana</a:t>
            </a:r>
            <a:endParaRPr lang="en-US" dirty="0" smtClean="0"/>
          </a:p>
          <a:p>
            <a:pPr marL="274320" lvl="1" indent="0">
              <a:lnSpc>
                <a:spcPct val="134000"/>
              </a:lnSpc>
              <a:buNone/>
            </a:pPr>
            <a:r>
              <a:rPr lang="en-US" dirty="0" smtClean="0"/>
              <a:t>prosperous time, recovery. “Roman peace”</a:t>
            </a:r>
          </a:p>
          <a:p>
            <a:pPr marL="274320" lvl="1" indent="0">
              <a:lnSpc>
                <a:spcPct val="134000"/>
              </a:lnSpc>
              <a:buNone/>
            </a:pPr>
            <a:r>
              <a:rPr lang="en-US" dirty="0"/>
              <a:t>r. 54-68 CE, Nero</a:t>
            </a:r>
            <a:r>
              <a:rPr lang="en-US" dirty="0" smtClean="0"/>
              <a:t>.</a:t>
            </a:r>
            <a:r>
              <a:rPr lang="en-US" dirty="0"/>
              <a:t> </a:t>
            </a:r>
            <a:r>
              <a:rPr lang="en-US" i="1" dirty="0" smtClean="0"/>
              <a:t>philhellenism</a:t>
            </a:r>
            <a:endParaRPr lang="en-US" dirty="0" smtClean="0"/>
          </a:p>
          <a:p>
            <a:pPr marL="274320" lvl="1" indent="0">
              <a:lnSpc>
                <a:spcPct val="134000"/>
              </a:lnSpc>
              <a:buNone/>
            </a:pPr>
            <a:r>
              <a:rPr lang="en-US" dirty="0" smtClean="0"/>
              <a:t>around 100 CE. Roman emperors establishing chairs in Greek Rhetoric: Rome, Athens, elsewhere.</a:t>
            </a:r>
          </a:p>
          <a:p>
            <a:pPr marL="274320" lvl="1" indent="0">
              <a:lnSpc>
                <a:spcPct val="134000"/>
              </a:lnSpc>
              <a:buNone/>
            </a:pPr>
            <a:r>
              <a:rPr lang="en-US" dirty="0" smtClean="0"/>
              <a:t>Hadrian’s </a:t>
            </a:r>
            <a:r>
              <a:rPr lang="en-US" smtClean="0"/>
              <a:t>philhellenism critical (r 117-138)</a:t>
            </a:r>
            <a:endParaRPr lang="en-US" dirty="0"/>
          </a:p>
        </p:txBody>
      </p:sp>
      <p:sp>
        <p:nvSpPr>
          <p:cNvPr id="11" name="Date Placeholder 10"/>
          <p:cNvSpPr>
            <a:spLocks noGrp="1"/>
          </p:cNvSpPr>
          <p:nvPr>
            <p:ph type="dt" sz="half" idx="10"/>
          </p:nvPr>
        </p:nvSpPr>
        <p:spPr/>
        <p:txBody>
          <a:bodyPr/>
          <a:lstStyle/>
          <a:p>
            <a:r>
              <a:rPr lang="en-US" smtClean="0"/>
              <a:t>24-Jan 2023</a:t>
            </a:r>
            <a:endParaRPr lang="en-US" dirty="0"/>
          </a:p>
        </p:txBody>
      </p:sp>
      <p:sp>
        <p:nvSpPr>
          <p:cNvPr id="12" name="Footer Placeholder 11"/>
          <p:cNvSpPr>
            <a:spLocks noGrp="1"/>
          </p:cNvSpPr>
          <p:nvPr>
            <p:ph type="ftr" sz="quarter" idx="11"/>
          </p:nvPr>
        </p:nvSpPr>
        <p:spPr/>
        <p:txBody>
          <a:bodyPr/>
          <a:lstStyle/>
          <a:p>
            <a:r>
              <a:rPr lang="en-US" smtClean="0"/>
              <a:t>Geographical-Historical Overview</a:t>
            </a:r>
            <a:endParaRPr lang="en-US" dirty="0"/>
          </a:p>
        </p:txBody>
      </p:sp>
      <p:sp>
        <p:nvSpPr>
          <p:cNvPr id="13" name="Slide Number Placeholder 12"/>
          <p:cNvSpPr>
            <a:spLocks noGrp="1"/>
          </p:cNvSpPr>
          <p:nvPr>
            <p:ph type="sldNum" sz="quarter" idx="12"/>
          </p:nvPr>
        </p:nvSpPr>
        <p:spPr/>
        <p:txBody>
          <a:bodyPr/>
          <a:lstStyle/>
          <a:p>
            <a:fld id="{F36C87F6-986D-49E6-AF40-1B3A1EE8064D}" type="slidenum">
              <a:rPr lang="en-US" smtClean="0"/>
              <a:t>9</a:t>
            </a:fld>
            <a:endParaRPr lang="en-US" dirty="0"/>
          </a:p>
        </p:txBody>
      </p:sp>
    </p:spTree>
    <p:extLst>
      <p:ext uri="{BB962C8B-B14F-4D97-AF65-F5344CB8AC3E}">
        <p14:creationId xmlns:p14="http://schemas.microsoft.com/office/powerpoint/2010/main" val="3055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ace_for_glory">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14000"/>
          </a:lnSpc>
          <a:defRPr sz="4000" kern="800" spc="100" dirty="0"/>
        </a:defPPr>
      </a:lstStyle>
    </a:txDef>
  </a:objectDefaults>
  <a:extraClrSchemeLst/>
  <a:extLst>
    <a:ext uri="{05A4C25C-085E-4340-85A3-A5531E510DB2}">
      <thm15:themeFamily xmlns:thm15="http://schemas.microsoft.com/office/thememl/2012/main" name="race_for_glory" id="{A7850A89-3428-4D83-A902-9ACBF8C158EB}" vid="{30B05D0E-FA79-4C0A-AD74-8264534ABFD4}"/>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race_for_glory</Template>
  <TotalTime>1029</TotalTime>
  <Words>1671</Words>
  <Application>Microsoft Office PowerPoint</Application>
  <PresentationFormat>Custom</PresentationFormat>
  <Paragraphs>116</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race_for_glory</vt:lpstr>
      <vt:lpstr>PowerPoint Presentation</vt:lpstr>
      <vt:lpstr>Agenda</vt:lpstr>
      <vt:lpstr>Recap and Update</vt:lpstr>
      <vt:lpstr>Thematic Foci, Last Thur’s Readings</vt:lpstr>
      <vt:lpstr>Vision: Quotation 1</vt:lpstr>
      <vt:lpstr>Vision: Quotation 2</vt:lpstr>
      <vt:lpstr>PowerPoint Presentation</vt:lpstr>
      <vt:lpstr>Timeline</vt:lpstr>
      <vt:lpstr>Our Timeline (incomplete!!)</vt:lpstr>
      <vt:lpstr>Sophists, Sophists, Everywhere?</vt:lpstr>
      <vt:lpstr>Prosopography Defined</vt:lpstr>
      <vt:lpstr>Group Work</vt:lpstr>
      <vt:lpstr>Discussion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Scholtz, Andrew</dc:creator>
  <cp:lastModifiedBy>Scholtz, Andrew</cp:lastModifiedBy>
  <cp:revision>195</cp:revision>
  <cp:lastPrinted>2023-01-24T15:04:38Z</cp:lastPrinted>
  <dcterms:created xsi:type="dcterms:W3CDTF">2018-01-16T01:39:40Z</dcterms:created>
  <dcterms:modified xsi:type="dcterms:W3CDTF">2023-01-24T16:05:25Z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