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313" r:id="rId3"/>
    <p:sldId id="330" r:id="rId4"/>
    <p:sldId id="331" r:id="rId5"/>
    <p:sldId id="332" r:id="rId6"/>
    <p:sldId id="335" r:id="rId7"/>
    <p:sldId id="318" r:id="rId8"/>
    <p:sldId id="333" r:id="rId9"/>
    <p:sldId id="334" r:id="rId10"/>
    <p:sldId id="336" r:id="rId11"/>
    <p:sldId id="324" r:id="rId12"/>
    <p:sldId id="325" r:id="rId13"/>
    <p:sldId id="326" r:id="rId14"/>
    <p:sldId id="328" r:id="rId15"/>
    <p:sldId id="329" r:id="rId16"/>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41" autoAdjust="0"/>
    <p:restoredTop sz="95274" autoAdjust="0"/>
  </p:normalViewPr>
  <p:slideViewPr>
    <p:cSldViewPr snapToGrid="0">
      <p:cViewPr varScale="1">
        <p:scale>
          <a:sx n="79" d="100"/>
          <a:sy n="79" d="100"/>
        </p:scale>
        <p:origin x="12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3" d="100"/>
          <a:sy n="53" d="100"/>
        </p:scale>
        <p:origin x="2820" y="-2640"/>
      </p:cViewPr>
      <p:guideLst>
        <p:guide orient="horz" pos="2928"/>
        <p:guide pos="2208"/>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1/26/2023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1-26T14:48:58.740"/>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DD48E24F-CBE3-459B-9E16-A8BFD2F6CA01}" emma:medium="tactile" emma:mode="ink">
          <msink:context xmlns:msink="http://schemas.microsoft.com/ink/2010/main" type="inkDrawing" rotatedBoundingBox="5169,10790 28646,9913 28776,13395 5299,14272" hotPoints="27206,11866 26958,14612 6510,12765 6758,10019" semanticType="enclosure" shapeName="Rectangle"/>
        </emma:interpretation>
      </emma:emma>
    </inkml:annotationXML>
    <inkml:trace contextRef="#ctx0" brushRef="#br0">3483 2666 364 0,'4'3'438'16,"0"0"33"-16,0 0 4 0,-1-3-97 15,-3 1-132-15,0-1-72 0,0 2-32 16,0-2-4-16,0 3 9 0,0-3 12 16,0 0 19-16,0 2 21 0,0-2 22 15,0 0 18-15,0 0 19 0,-3 0 17 16,-1 0 15-16,4 0 2 15,-1 2-18-15,-2-2-27 0,-5 3-41 16,0-3-43-16,-5 2-45 0,-4 0-39 16,-4 5-26-16,-4 0-15 0,-5 4-15 15,-10 4-8-15,-3 2-8 0,-6 4 1 16,-1 5 0-16,-4-3-1 0,-2 4 7 16,-2-1 5-16,-4-2 2 0,3 2-3 15,-2-4 0-15,2 2-3 16,-3-2-1-16,4-4-2 0,2-1 7 15,-1-5 7-15,5-3 9 0,3-2 10 16,0-5 5-16,3-2 2 0,0-2-4 16,0-1-9-16,-1-4-10 0,-2 3-9 15,3-2-7-15,-3 1-8 16,-2-2-2-16,0 0-1 0,-3 3-2 0,4 2 0 16,-7-1-3-16,1 3 2 15,-1 3-3-15,-1-1 2 0,-1 2-1 16,4-1 2-16,-2 1 5 0,8-2 0 15,-2-4 2-15,5-2-1 0,0-3 0 16,3-3-1-16,-1-7-2 16,5 2-2-16,-1-9-1 0,2 2 1 15,0-5-5-15,2-1 4 0,-2-2-1 16,0 0 1-16,1 1 1 0,-2-1 2 16,-1-3-4-16,2-1 1 0,-3-2 3 15,1 0 14-15,1 0-7 0,1-3-4 16,0-3 7-16,0 4-8 15,4-8-4-15,1 3-16 0,3-2 5 16,2-3 6-16,-1 0-3 0,1-1 1 0,1-2-1 16,1-1 0-16,-1 1-5 15,2-4-9-15,0-1-4 0,3 5-4 16,-2-5-4-16,-2 0 3 0,6 4 5 16,-1-1 4-16,1 3 7 0,-1-1 6 15,4-2 0-15,4 2 1 16,0-1 1-16,5 0 2 0,1 1-1 15,7-1 2-15,0 0 1 0,6 3-1 16,0-1-4-16,7-3-5 0,1 2 4 16,4 1 2-16,2-1 4 0,2 2 0 15,4 0 3-15,-1 3 5 0,7-3-2 16,-2 3-3-16,3 6-2 16,0-6 1-16,5 6 1 0,0 2-2 0,3 1 1 15,-3-1-1-15,7 4 0 0,-3 0 1 16,4-1-3-16,0 1 2 15,0 0-1-15,0 5-3 0,0 0-1 16,-2 1 2-16,-1 5-2 0,-2 1 0 16,2 0 3-16,-3 6 1 0,-2 5-1 15,3 0-2-15,-2 4 3 16,3 2-2-16,2 5 0 0,-1-2-1 0,3 4 4 16,-1-2 1-16,6 2 0 15,-2 1 2-15,0-3-1 0,-1 0-1 16,6-3 0-16,-4 1 2 0,3 0-1 15,-3 0-1-15,1-1-2 0,0 0 4 16,-2 6-3-16,-3 0-4 0,3 1 1 16,-3 5 0-16,-1 3 1 0,3-1-1 15,-2 4 2-15,3 2-10 16,0 3 10-16,2-5-1 0,-1 1 2 16,4 0 0-16,5-2 2 0,-2 2 5 15,1-6-6-15,1 6 5 0,3-4-2 16,-7-2-2-16,4 0-2 0,2 1 7 15,-2-2-3-15,0 0-4 0,-1 2 0 16,1-2-1-16,-1 3 6 0,1-3-1 16,-2 4 2-16,2-6-1 15,-1 2 2-15,4 2 1 0,-2-2-6 0,7-2-4 16,-1 0 4-16,1-3-1 16,2 3-4-16,-1-3-2 0,2 3 1 15,-2-2 1-15,2-1-2 0,-2 3 4 16,1-2 4-16,0 0 0 0,3-1 0 15,1 1 3-15,2-2 1 0,2-2-2 16,2 3-3-16,-1-4 1 16,4-4 1-16,2 3-4 0,2-2 3 15,-1-2-1-15,2-2 1 0,0 0 0 16,2-2-2-16,-2 2 2 0,0-2-2 16,0 0 1-16,0 0-5 0,-3 0 2 15,3 0 3-15,-3 3 3 0,-1-3 4 16,-3 1-3-16,-1 0 2 0,4 1-4 15,-4 1 3-15,0 1-5 0,-3-1-5 16,2 0 0-16,-5 2-1 16,1 2 3-16,-3-1-4 0,0 3 3 15,-1 3 2-15,-2-1 1 0,-1 1 2 16,2-2 1-16,-2 5 0 0,-4-3-4 16,1 3 1-16,0-3-1 0,0 2 1 15,2 1 4-15,-2-1 0 0,2-1 5 16,1-3-5-16,4 1 0 0,-1-2-4 15,-2 0-1-15,1 0 0 0,3-2-3 16,-3 2 2-16,2-1 3 0,4-2 3 16,-2 2-3-16,1 1 0 15,1-5 1-15,1 2 1 0,1 0-1 16,-1-2-2-16,0 4 2 0,3-4 1 16,0 0 2-16,1 4-2 0,-1-5 1 15,0 2 0-15,0-1-3 16,-1 4-2-16,-2-2-1 0,0 0 0 15,3 3 0-15,-2-1 0 0,-1 1-3 16,2 1 5-16,1-1-5 0,-6 3 5 16,6 0 1-16,-1-2-1 0,1-1 4 15,2 0-2-15,1-1 5 0,-1-2-3 16,1-1 0-16,2-1 0 0,0 1 5 16,-2-1-7-16,2-2-5 0,3 3 1 15,0-2-2-15,0 3 2 0,1 0-3 16,-3-2 6-16,2-1 4 0,5 3 1 15,0-3-2-15,3 0-1 16,0 0-1-16,5 1 0 0,-2-2 0 16,5-1-6-16,1 2 2 0,1-1-1 15,2 1 4-15,1 0-2 0,-2 2 2 16,2-1 7-16,-1 4-2 0,1-2-1 16,-2 1-6-16,-1 2 1 0,1 0-2 15,-2 0 1-15,-2 0-1 0,7 0 0 16,-2-2 3-16,4 2 2 15,0-3 0-15,2 1-4 0,5-2 0 16,-4-3 1-16,3-1-3 0,-1 0 0 16,-2 5 2-16,2-5 2 0,-1 3 0 15,-2-3 3-15,-1 3 2 0,-6 1 0 16,5-1-4-16,-7 2 0 16,-2 2-1-16,1 1-3 0,-7 0-4 15,-1 0 0-15,-6 0 0 0,-5 0 4 16,1 0 2-16,-9 1 2 0,-1-1 3 15,-2 3-2-15,-4-3 0 0,-1 0-1 16,-1 3-2-16,-1-1 2 0,1-1-1 16,-1-1 3-16,1 3-1 0,3 0-1 15,-2-1 2-15,1 1-3 0,3-3-3 16,-4 1 3-16,4 3 0 16,-5-3-1-16,-2 2 2 0,-3-2 0 15,1-1 0-15,-3 0-4 0,-1 3 1 16,-4-3 1-16,4 0-4 0,-2 4 2 15,-2-4 3-15,2 0-2 0,-1 1 3 16,2 2 0-16,1-3 4 0,2 5-1 16,1-4-3-16,-2 4 4 15,5-5-3-15,2 3-3 0,-4-1-3 16,0-1 3-16,4 2-3 0,3 0-3 16,-4-1 1-16,1 0 5 0,-2 0 0 15,4 1-3-15,2 1 3 0,1-1 0 16,7-2 0-16,0 4-1 0,3-2 4 15,5-2-2-15,2-1 0 0,6 0 4 16,2 0-4-16,6 0-1 16,-2-1-1-16,3-2-1 0,-1 3 3 15,-1 0-4-15,2 0 4 0,-1 0 4 16,-3 0-4-16,0 3 3 0,-1-2 0 16,0 5 2-16,3-4-3 0,0 2-2 15,4 0-1-15,0 2 0 0,-2-3-3 16,9 5-1-16,-1-4 3 0,1 1 3 15,-1-1 4-15,4 1 0 0,-4-1 4 16,1 3 0-16,-1-3-2 0,-6 2-7 16,2 2-2-16,-5-2-1 15,-10 3-2-15,-1 1-1 0,-5-1-1 16,-5 2 4-16,-6 1 3 0,-4 0-1 16,-6 4 1-16,-4-1 0 0,-7 3 2 15,-1-1-1-15,-3 1-2 0,-5 2 1 16,-5 2 1-16,-3-1 1 0,1 6 2 15,-5 2-2-15,-7 1 2 0,-2 4-2 16,-1 4 2-16,-7 1 3 16,-4 5-5-16,-5-1 5 0,-4 3-2 15,-4 4 9-15,-4 0-5 0,-4 6-3 16,-5 0 0-16,-4 3-4 0,-4 0 1 16,-1 2-9-16,-2-2 2 0,2-1 5 15,-5 2 3-15,0-3-3 0,2 1 7 16,-4 0-1-16,1-1-1 0,-2-2 2 15,-2-1 0-15,5 0 5 0,-5-5-4 16,-1 3 1-16,-2 0 4 0,-3-2-1 16,-8 6-2-16,-3-2-1 0,-8 0-2 15,-3-1-1-15,-11 2-3 16,-7-3-1-16,-1 2 5 0,-9-4 6 16,-4-2 4-16,-8-4 11 0,-3-5 4 15,-1-2 7-15,-6-3-3 0,-2-4-4 16,-5-2-2-16,-4-2-5 0,-4-4-8 15,-5-3-7-15,-6 0 0 0,-3-2-2 16,-7-4-2-16,1-2 1 16,-9 0-2-16,-4-5-3 0,-4 2-3 15,-6-1-4-15,-6-3 1 0,-2 3 1 16,-4-2 2-16,-7-1 2 0,-1 3-1 16,-4-1 2-16,-6 2 1 0,0 1-3 15,-6 0-1-15,-3 0 0 0,-2 2-1 16,0-2 0-16,-4 0 1 15,3-3 4-15,-1-1 10 0,4-3 11 16,3-2 17-16,3-4 12 0,3-3 7 16,1-1 10-16,6-3-1 0,5-2-3 15,8-4-9-15,3 0-9 0,8-3-12 16,-3 0-16-16,7-5-10 16,2 5-3-16,2-2-6 0,4-1 1 0,1 2 0 15,4-2 3-15,0 2 1 0,4-6-4 16,0 4-2-16,1-1-2 15,2-2-2-15,2 0 3 0,2 1-1 0,3 0-1 16,3 2 5-16,3-4 2 16,5 3 2-16,0-2-2 0,3 4-1 15,-2-4-1-15,4 5-5 0,-2-6-2 16,0 4 0-16,-1 1-1 0,-2-1 1 16,3 3 3-16,-3-5 1 0,-1 5 1 15,1 2 2-15,0-1 1 16,0 2 0-16,-3 5 0 0,3 0 1 15,0 3 2-15,0 4 6 0,0 0-4 16,3 4-1-16,1 1 7 0,6 0-3 16,-2 0-5-16,4 0-5 0,4-3 3 15,0 3-1-15,1-3-4 0,4 1 3 16,1 0 9-16,3 0 4 0,3-1 3 16,2 1 0-16,2-3 1 0,3 1 2 15,1 2-8-15,2-2-4 16,0-1-3-16,3 2-1 0,-3-1-3 15,0 4-3-15,0 0 0 0,-2 0-2 16,0 0 1-16,-3 4 1 0,-3-1 0 16,0 2 5-16,-4 1-2 0,-1 1 3 15,2 2 1-15,-5 2-4 0,3 3-2 16,-1 0-3-16,-2 1 2 16,2 2-1-16,-2 0-4 0,3 1 2 0,-1 0 3 15,1 0 1-15,3 2 2 0,-2-2 2 16,0 0 2-16,3 0 0 15,1 0 7-15,1-4-5 0,3 1-6 16,-1-1-1-16,0-2-1 0,2-2 0 16,3 0-11-16,1-4 2 0,1 1 5 15,1-1 2-15,3 3 0 0,-1-2 0 16,-1 3 3-16,2-3 3 16,-1 1 0-16,3 6-2 0,-2-3 0 15,2 2 0-15,-3 1-2 0,-1 2-3 16,-1 0 0-16,5 2 1 0,-1-2-3 15,-3 4 0-15,4 0-3 0,0-2 7 16,3 0 2-16,1 3 0 0,1-3 1 16,4-3 2-16,2 5 1 0,2-6-6 15,2 2 1-15,0-3-1 0,0 3 1 16,2-1-1-16,-1 1-1 16,0-3-2-16,-2 4 1 0,0-2 0 15,-2 1-6-15,1 4 3 0,-1-3-1 16,1 4 5-16,1-1-4 0,0 1 0 15,0-2 6-15,7 1 0 0,-4-2 0 16,-1 0-1-16,1 4 3 0,3-6 1 16,-1 0-1-16,1 0-1 0,2-1 0 15,2-1 0-15,1 1 1 16,5-3-1-16,3-1 0 0,8 0-4 0,5-2-5 16,3-2-35-16,3 0-80 15,2 2-182-15,4 0-259 0,4-2-382 16,1-7-198-16,-3-5-79 0,0-11 25 15,-2-8 151-15,-4-5 243 0,0-8 376 16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3-01-26T01:24:54.315"/>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059DFC2F-48F2-4267-B126-19F07728D4FA}" emma:medium="tactile" emma:mode="ink">
          <msink:context xmlns:msink="http://schemas.microsoft.com/ink/2010/main" type="inkDrawing" rotatedBoundingBox="812,12749 33145,7164 33766,10758 1433,16343" semanticType="callout" shapeName="Other"/>
        </emma:interpretation>
      </emma:emma>
    </inkml:annotationXML>
    <inkml:trace contextRef="#ctx0" brushRef="#br0">31033 239 176 0,'1'0'453'0,"2"-5"53"0,-3 1 45 16,-3-1-2-16,3-1-164 0,-1-1-121 15,-6-2-61-15,6 5-38 0,-4-3-29 16,-1-1-21-16,5 4-12 0,-2-1-3 16,1 4 0-16,2-4 1 0,0 1 4 15,0 2 0-15,0 0-2 16,0-1-10-16,0 3-11 15,0-3-9-15,0 3-11 0,0-1-12 16,0 1-11-16,0 0-6 0,0 0-3 16,0 0-4-16,0 0-6 0,0 0 3 0,0 0-2 15,0 0 3-15,0 0 7 16,0 0 10-16,0 0 12 0,0 0 11 16,0 0 13-16,0 0 7 0,0 0 3 15,2-2-3-15,2-1-5 0,2-1-11 16,0 0-11-16,8-3-9 0,-5 3-9 15,7-3-7-15,4-2-5 16,-2 0-3-16,10 1-1 0,2-5-1 16,1 1 1-16,4 0-3 0,2-1-1 15,3 1 0-15,2 2 0 0,-3 1-1 16,4 0-3-16,-4 2-1 16,1 1-2-16,0 1-3 0,-4 1-6 0,1 2 0 15,-5 2 0-15,1 2 2 0,-3 1 1 16,-4-2-3-16,2 4 4 15,0 1 1-15,-1 1-1 0,-1 2-1 16,2 0-4-16,0 1 5 0,-1 2-3 0,-2-1-2 16,2 0-1-16,-2 0 0 15,-4 1 1-15,2 1-1 0,-3 3-1 16,-1-1-1-16,-1 3 1 0,-1 2 0 16,-2-2 0-16,-1 7 0 15,-1-1 1-15,-3 2 0 0,-1 2 1 16,2 8 2-16,-2-2 1 0,-1 2 2 15,3 5 2-15,-7 0 3 0,4 5 1 16,-6 2-5-16,1 1 2 16,-2 3-1-16,-1 1-3 0,0-2-1 0,-4 2 3 15,2-1 0-15,-6-2-4 0,-2 3 0 16,-3-6 3-16,-3 2 1 0,-4-1 4 16,-2-2-4-16,-4-1 6 15,0 0 0-15,-5 0-2 0,-1-1 0 16,-5 2-5-16,3 2 4 0,-8-4-4 15,2 6 0-15,1-3-1 16,-4 1 0-16,3-3 0 0,2 1-2 16,-5-4 2-16,3 1-3 0,2-4 1 15,-5-1 1-15,3-2-1 0,3-1 1 16,-4-3 3-16,-2-1 2 0,-2-2 3 16,-1 0 8-16,-1-1 2 0,-2-5 7 15,-1 1 4-15,-2-1 5 0,-3-1 6 16,1 0 0-16,-2-2 2 0,-7 0 2 15,4 2 0-15,-5-2-3 0,-4 1-5 16,2-4-2-16,-6 3 4 0,0-4 0 16,-1 1 1-16,-4-1 4 15,0-4 4-15,-4 1 2 0,4-1 4 16,-3-1 1-16,-1-1 0 0,-2 0-2 0,2-4-5 16,-4 3-8-16,3-3-13 15,-6 0-5-15,-1 2-12 0,3 0-7 16,-6-4-3-16,0 3-1 15,2-3-2-15,-7 2-2 0,3-1 3 16,-2 1-2-16,0-1 3 0,0-1 5 0,2-2 2 16,4-2 3-16,-5 3 1 15,4-3 1-15,2-3 0 0,-1 3-3 16,1-2-2-16,0-2-2 0,3 1-1 16,-3 1-2-16,1-2-2 0,-1 2-1 15,0 2 3-15,0 0 3 16,-1 2 2-16,1 2 2 0,0 1 2 0,-3-1 0 15,0 3 0-15,3-1-3 0,-4 3-4 16,0 2-4-16,-4 0-3 16,1 0-3-16,2 0 2 0,-3 4 2 15,1-5 1-15,2 4 5 0,0-3 3 16,1-2 1-16,-2-1-2 0,1 2-1 16,1-4-2-16,-3 1-3 0,1-3-2 15,-1-1-2-15,-1 1-2 0,2-2 1 16,0 0 1-16,0 1 3 15,-2-1-1-15,6-1 3 0,-4 4 4 16,5-5-1-16,-2 4-4 0,3 3-4 16,0-4 1-16,3 3-3 0,-3 5-1 0,-3-1-2 15,0-1 0-15,3 4 2 0,0 0 0 16,0 3 2-16,0-2 2 16,3 3 0-16,-3-1 2 0,-2-1 4 15,5 1-4-15,0-1 2 0,-3 1-2 16,2-3 3-16,1 0-3 0,-1 2-2 15,2-3 0-15,4-1 0 0,-4-1 0 16,4-1 0-16,3-1 0 16,-2-1 0-16,0 0 5 0,4-1-2 0,-1 1 2 15,0 2 0-15,0 0 1 16,4 2-1-16,-4-2-3 0,0 2 0 16,1 3-1-16,-1-1-4 0,-3 0 0 15,3 2-1-15,-1 2-1 0,-2-1 2 16,4 1 2-16,-1 1 3 0,0 0 1 15,4-1 1-15,-4 0 2 16,-3 1-1-16,3-2-2 0,1 0 0 0,-3 0-1 16,0 1-1-16,0-1-1 15,-4-3-1-15,1 3 1 0,-6 0-4 16,4-1 0-16,-5 1 0 0,0-1 3 16,-3 1-1-16,1-1 3 15,-1-2 5-15,0 1 1 0,3 0-2 16,-1-3-2-16,-3 0 2 0,4-2-3 15,0 0-3-15,4-3-2 0,-4 0 0 16,-2 1 0-16,2-2 0 0,6 0 1 16,-4-2 1-16,-2 2 3 0,4 2 1 15,-1-1 3-15,-3 1-1 0,0 1-4 16,-3 1-2-16,3-1-1 16,-3 1 0-16,-1 0 0 0,1 0 2 15,-3-3 2-15,-1 3 3 0,6-2 2 16,-5 2 3-16,1-3-1 0,5-1 1 15,-3 1 1-15,3-2 0 0,3-2-3 16,-1 3-2-16,-2-5-1 0,4-5-2 0,-1 3-1 16,-3-2-2-16,5-2-2 15,-5-3-2-15,3 0 1 0,2-2 2 16,-4 2 1-16,2 1 1 0,0-3 3 16,-1-1 0-16,1 1-2 0,-3 0-2 15,2 0 0-15,-2 2-2 0,0 0 0 16,3 2 1-16,-3 1-1 0,1 0-2 15,2 2 0-15,2 0 3 0,-4 2-1 16,6 2 2-16,-3 0 2 16,1 0 5-16,-1 0-9 0,7 0 3 15,-6 0 2-15,1 0-3 0,2 0-3 16,-1-2 0-16,1-3 9 0,-3-2-5 16,-1 1-1-16,1-1 0 0,-2-2 1 15,-2-1-1-15,2 3 2 0,1-4 1 16,-4 2 1-16,0 1-1 0,-3-1-1 15,-1 3-1-15,0-1-1 16,-1 3-1-16,-1 0-10 0,-2-1 4 16,4 1 2-16,-4-1-1 0,4 3 3 15,-1 0 1-15,-1 0 9 16,6 2-1-16,-2-3-1 0,2 1 1 16,2 2-5-16,-2-2-1 0,3 2 1 0,-1-2-1 15,2 0 1-15,2-1-4 0,0 1 5 16,2 1-2-16,0-5-3 15,1 3 0-15,-1 0 1 0,-1-1 2 16,-2 3-2-16,3-1 2 0,-4 1 2 16,1 1-1-16,0 1 1 0,-5 1 0 15,0-1-1-15,-2 3 0 0,-4 0-3 16,1 4 2-16,-2-5-4 0,2 4 2 16,-6-3 2-16,5 1 0 15,-5-1 2-15,4 1 0 0,-1-1 2 16,0 1-1-16,2-4-3 0,-4 6-1 15,0 2-7-15,-3-2 2 16,0 2 2-16,1 2-1 0,-3-1 4 0,2 1 1 16,1 1 7-16,-2 2-1 0,1 2-3 0,0-3 4 15,1 5-4-15,0-3-3 16,-4 1-1-16,4 1-1 16,-3 2 0-16,3-2-3 0,-1-1 2 15,4-3 2-15,-2 2 1 0,4-1 3 16,-1-3 1-16,3-2 1 0,5 0-1 15,0-4-1-15,5 1 0 16,-2-1-3-16,2-1-2 0,-1-2 1 16,4 1 2-16,1-3-2 0,3 1-3 0,1 4-1 15,-1-3 2-15,0 0 1 0,1 3 2 16,2 0 0-16,0 2 2 16,2-4 1-16,0 5-1 0,3-2 0 15,0 0-2-15,5 2 1 0,-1-1 0 16,1-1 1-16,-1 3 1 0,4-3-1 15,-4 4-2-15,6-4 0 0,-3 3-1 16,2-3-2-16,1 4-1 16,0-2 2-16,-1 1 1 0,1-3 5 0,-3 3 1 15,2 1 2-15,2-2 0 0,-2-2 1 16,3 0 0-16,2-1-3 16,-2-3 0-16,4-1-3 0,1 2-1 15,-4 0 0-15,6-3-1 0,-6 0 2 16,7 0-1-16,-3-3 1 0,0 0-2 15,3 2 0-15,0-1 1 16,-2-1-3-16,2 3 2 0,3-2 0 16,0 2 0-16,0-3 0 0,1 3 0 0,3 0 2 15,0 0-2-15,2 0 0 16,0 0 1-16,3 0 0 0,-2-1 1 16,2 1 0-16,-5-2 0 15,5 2 1-15,-2 0 1 0,2-3 0 0,-3 3 0 16,3-2-4-16,-3 2 0 15,0 2-1-15,3 1-3 0,-2-1-1 16,-1-1-1-16,-5 4-2 0,4 1 5 16,-7 0 1-16,2 2 0 0,-4 1 0 0,0-1 0 15,-2 2 5-15,-1-1-4 16,-3-1 0-16,0 3 1 0,-1 1-1 16,-3-1-3-16,6 0 2 0,-3 0 1 15,2 3-1-15,2-3 1 16,0 2-1-16,4-1 2 0,2 0-3 15,-1 3 2-15,7-4 1 0,-4 4 3 16,5-4-2-16,0 5 2 0,4-6-1 16,-1 6-2-16,0-2-2 0,2 0-2 15,1 3 2-15,-4 2-3 0,1 2 0 16,-3 3 2-16,3 3-1 0,-4 4 0 16,1 0-2-16,-2 2-2 15,-1 3 3-15,2 2 2 0,1-1-1 16,0 3 1-16,0 1 0 15,3-2-1-15,5 3-2 0,-2 0 1 16,4-3 1-16,4 2 1 0,-2-1 0 0,5-1 2 0,1 5 1 16,3-5 0-16,-1 0 1 15,0 0-1-15,3 2 1 0,1-2 0 16,3 1 0-16,-3 3-1 0,4 0 0 16,1 1-2-16,-1 1 1 0,3-1 2 15,-2 3-1-15,2 1 3 0,-2 2-1 16,2 0 2-16,-3 2-1 0,-1-1-3 15,-2 0 1-15,1 6-2 0,-1-3 0 16,-2 3-1-16,-1-2 0 0,1 2-1 16,1-3 2-16,2-2 2 0,-1-3 2 15,3-6-2-15,1 3 1 0,5-9 1 16,-2 0-1-16,5 0-2 0,3-4-1 16,3-4 0-16,5 2 1 0,1-5-1 15,2-1 0-15,3 0-1 16,-2 0 1-16,6-3 1 0,-4 1 1 0,2-2-1 15,0-1-1-15,0-3 1 0,1 5 0 16,-5-5-3-16,3 1 0 0,-2-2 2 16,2-3 1-16,-1 3-1 15,-2-4 0-15,3 4 3 0,2-8-2 16,2 3 0-16,-2 0 0 0,4-2 4 0,7-3 0 16,-4 3-1-16,7-2 1 15,-2-1-3-15,3 3 0 0,4-4 1 16,0 1-2-16,1-1-2 0,3-4 3 15,0 6 3-15,-2-4 1 16,2-2-1-16,0 3 0 0,-3-4 2 0,-2 3-1 0,-1-3-1 16,-2-3-1-1,-4 3 1-15,1-4-1 0,-4 3-1 0,1-1 2 16,-2 1-2-16,-2-6 1 0,1 6 0 16,-2-4 1-16,4-1-1 15,-5 1-3-15,3-4 0 0,-2 3 0 16,2-4 0-16,-1 4 0 15,-2-2 0-15,0 1 1 0,-1-3-1 16,1 2 2-16,0 2-2 0,0 0 0 16,-3-2 0-16,0-2-1 0,1 6 2 15,-1-1-4-15,0-1 3 0,0 3 0 16,3-3 1-16,-2 2-2 0,2 0-1 0,-3-2 1 16,5 2-1-16,-4 2 1 15,-1-2 2-15,0 0 1 0,-2 1 1 16,-2 1 0-16,-1 0-1 0,-3-1-2 15,2 2-2-15,-4-1-1 16,1 2 1-16,-2 0 1 0,0 0-1 0,-1 0 2 16,0 2 0-16,-1-2 2 15,2 1-1-15,0 2-2 0,-2-3 2 16,3 2-1-16,1 0 0 0,-4-2 2 16,6 3-2-16,-7-3 4 0,1 0-5 15,1 1 2-15,-2-1 1 16,2 3-1-16,-2-3 2 0,-3 2-1 15,1-2 4-15,2 0-2 0,-3 2-2 16,0-2 0-16,3 0 0 0,-3 0-1 16,0 0-3-16,0 0 2 0,0 0-1 15,0 0 2-15,0 0 0 16,2 2 0-16,-2-2 0 0,0 0-1 16,3 3 1-16,-3-2-3 0,3-1-1 15,-1 3 3-15,-2-3 0 0,0 3 1 16,3-3 0-16,-2 0 1 0,-1 1-2 15,3-1 1-15,-3 3-1 0,3-3-1 16,-1 0 1-16,-2 0-1 0,0 0 1 16,3 0-1-16,-3 0 1 0,0 0-1 15,0 0 1-15,0 0 2 0,0 0-1 16,0 0 4-16,0 0 5 0,0 0 5 16,0 0 4-16,0 0 3 15,0 0 5-15,0 0 4 0,-3 0-3 16,3 0-1-16,0 0-15 0,-2 0-12 15,2-3 0-15,-3 3 0 0,0 0 0 16,3-1 0-16,-4 1 0 0,4 0 0 16,-5-3 0-16,2 3 0 15,1 0 0-15,-1-3 0 0,-1 3 0 16,1-1 0-16,-5-2 0 0,-1 1 0 16,-4-2 0-16,1 0 0 0,-3-3 0 15,-2 1 0-15,0-4 0 0,-6 1 0 16,2-1 0-16,-5-8 0 15,-1 6 0-15,0-6 0 0,-5 1 0 0,2-3 0 16,0 0 0-16,1-4 0 0,1 5 0 16,0-4 0-16,4 0 0 0,-1 1 0 15,5-3 0-15,0-2 0 0,-1 0 0 16,4 0 0-16,-3-3 0 16,2 2 0-16,1 0 0 0,0 0 0 15,2 0 0-15,-1 3 0 0,4 3 0 16,0 3 0-16,2 1 0 15,0 2 0-15,1-1 0 0,1 6 0 0,0-2 0 16,1 2 0-16,2 2 0 0,-3 1 0 16,4 1 0-16,-1 0 0 0,0 1 0 15,1 1 0-15,1 4 0 0,0-2 0 16,3 1 0-16,-2-1 0 16,2 1 0-16,0 2 0 0,2 0 0 15,1 0 0-15,4 2 0 0,3 1 0 16,2 2 0-16,0-2 0 15,7 4 0-15,-3 2 0 0,4 0 0 16,2 2 0-16,-2 0 0 0,4 3 0 16,-1 0 0-16,5 3 0 0,-2 0 0 15,6 4 0-15,-1 0 0 0,1 2 0 16,0-2 0-16,2 4 0 0,2 1 0 16,-3-2 0-16,4 2 0 0,1 0 0 15,-4 0 0-15,2 0 0 0,-3-2 0 16,-1 0 0-16,-1 0 0 15,-2-2 0-15,-4 0 0 0,-1-2 0 16,-1-4 0-16,-1 3 0 0,-4-7 0 0,-1 2 0 16,-5-3 0-16,4-2 0 15,-7-1 0-15,2-1 0 0,-2-2 0 16,-1-1 0-16,-4 0 0 0,1-2 0 16,1 1 0-16,-4-3 0 0,2 0 0 15,-4 0 0-15,0 0 0 16,0 0 0-16,-1 0 0 0,-2-3 0 0,1 3 0 15,-1-2 0-15,3 2 0 0,-3-1 0 16,3 1 0-16,-2 0 0 16,2 0 0-16,0 0 0 0,0 1 0 15,0-1 0-15,0 2 0 0,2 1 0 16,1-1 0-16,2 1 0 0,-1 0 0 16,-1 2 0-16,0-4 0 0,-1 6 0 15,1-6 0-15,1 2 0 16,0 2 0-16,-3-3 0 0,2 2 0 15,2-2 0-15,-1 2 0 0,4 1 0 16,0 4 0-16,-1-2 0 0,6 1 0 0,-1 3 0 16,0-2 0-16,0 2 0 15,1 3 0-15,-1-4 0 0,0 1 0 16,1-1 0-16,-6-4 0 0,1 4 0 16,-3-6 0-16,-2-1 0 15,1 1 0-15,-1-4 0 0,-3 2 0 16,0 0 0-16,-3-4 0 0,-4 0 0 15,-1 0 0-15,-1 0 0 0,-4-4 0 16,1 0 0-16,1 1 0 0,5 2 0 16,-1 0 0-16,-1 0 0 0,5 0 0 15,-2-1 0-15,1 3 0 0,1 1 0 16,-2-3 0-16,2 3 0 16,3-1 0-16,-2 1 0 0,2 0 0 15,0 0 0-15,0 0 0 0,0 0 0 16,0 0 0-16,0 0 0 0,0 0 0 15,-3 0 0-15,3 0 0 0,0 0 0 0,0 0 0 16,0 0 0-16,0 0 0 16,0 1 0-16,0-1 0 0,0 0 0 15,0 0 0-15,0 0 0 0,0 0 0 16,0 0 0-16,0 0 0 16,0 0 0-16,0 0 0 0,-3 0 0 15,2 0 0-15,1 3 0 0,-3-3 0 16,-5 1 0-16,2 3 0 0,-5 2 0 15,-6 3 0-15,2 2 0 0,-5 3 0 16,-2 0 0-16,-5 7 0 0,-1-1 0 0,-1 3 0 16,-3 5 0-16,0 1 0 15,-4 0 0-15,2 2 0 0,-1 1 0 16,3 1 0-16,0-3 0 0,0 3 0 16,5-5 0-16,3-1 0 15,1 0 0-15,3-3 0 0,0 1 0 16,6-1 0-16,-1 2 0 15,3 7 0-15,-4-3 0 0,7 3 0 16,-3 2 0-16,-1 2 0 0,3 0 0 0,-3-1 0 16,6 0 0-16,-5-5 0 0,4-1 0 15,-1-4 0-15,4-4 0 0,-3-4 0 16,5-3 0-16,-1-3 0 16,1-4 0-16,-2-2 0 0,5 2 0 15,-2-3 0-15,2-5 0 0,0-4 0 16,2-1 0-16,3-7 0 15,-2-1 0-15,4-7 0 0,1-4 0 16,1-3 0-16,2-3 0 0,-2-1 0 16,3 0 0-16,1-3 0 0,-1-1 0 0,-1 0 0 15,-2 2 0-15,2-3 0 0,-2 2 0 16,-1 4 0-16,1-5 0 16,2 2 0-16,-4 0 0 0,-1-4 0 15,2 2 0-15,0 0 0 0,-1-6 0 16,-2 3 0-16,0 0 0 0,2-1 0 15,-2 1 0-15,2 3 0 16,1 0 0-16,3 3 0 0,-5 3 0 0,5 0 0 16,-2 2 0-16,3 2 0 0,-1 4 0 15,-2 0 0-15,3 1 0 0,-4 4 0 16,4 4 0-16,-4-2 0 16,1 5 0-16,2 0 0 0,-2 4 0 15,-1-1 0-15,0 2 0 0,-1 2 0 16,2-3 0-16,-1 5 0 0,0-2 0 15,-1 2 0-15,-2 0 0 16,0 0 0-16,1 0 0 0,-5 0 0 16,2 0 0-16,-1 0 0 0,-2 0 0 15,0 0 0-15,3 0 0 0,-3 0 0 16,5 0 0-16,-5 0 0 0,0 0 0 16,0 0 0-16,0 0 0 0,0 0 0 15,0 0 0-15,0 2 0 16,-2-2 0-16,-1 5 0 0,3-3 0 15,0 2 0-15,-3 5-21 0,1-3-109 16,-1 4-43-16,2 0-66 0,-5 1-126 0,-2 2-145 16,2-2-198-16,-5-1-279 15,-3 4-117-15,-1-3-8 0,0-3 92 16,-5 1 143-16,3-5 215 0</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1/26/2023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127492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t>
            </a:r>
            <a:r>
              <a:rPr lang="en-US" dirty="0" err="1" smtClean="0"/>
              <a:t>mins</a:t>
            </a:r>
            <a:r>
              <a:rPr lang="en-US" dirty="0" smtClean="0"/>
              <a:t> max!</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66711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in following slide – breakout groups.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82035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424394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you did not kill the tyrant ; the law assigns the reward to him who kills the tyrant.’ And pray what is the difference between killing him and causing his death ? I see none.” (p. 177)</a:t>
            </a:r>
          </a:p>
          <a:p>
            <a:r>
              <a:rPr lang="en-US" dirty="0" smtClean="0"/>
              <a:t>“'But you did not kill the tyrant ; the law assigns the reward to him who kills the tyrant.’ And pray what is the difference between killing him and causing his death ? I see none.” (177)</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51783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2251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2nd Sophistic: Intro Readings</a:t>
            </a:r>
            <a:endParaRPr lang="en-US" dirty="0"/>
          </a:p>
        </p:txBody>
      </p:sp>
      <p:sp>
        <p:nvSpPr>
          <p:cNvPr id="4" name="Date Placeholder 3"/>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0946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2nd Sophistic: Intro Readings</a:t>
            </a:r>
            <a:endParaRPr lang="en-US" dirty="0"/>
          </a:p>
        </p:txBody>
      </p:sp>
      <p:sp>
        <p:nvSpPr>
          <p:cNvPr id="4" name="Date Placeholder 3"/>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541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r>
              <a:rPr lang="en-US" smtClean="0"/>
              <a:t>2nd Sophistic: Intro Readings</a:t>
            </a:r>
            <a:endParaRPr lang="en-US" dirty="0"/>
          </a:p>
        </p:txBody>
      </p:sp>
      <p:sp>
        <p:nvSpPr>
          <p:cNvPr id="4" name="Date Placeholder 3"/>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323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13382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baseline="0"/>
            </a:lvl7pPr>
            <a:lvl8pPr>
              <a:defRPr sz="1600" baseline="0"/>
            </a:lvl8pPr>
            <a:lvl9pPr>
              <a:defRPr sz="1600"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6262479" y="1828800"/>
            <a:ext cx="4708734" cy="4343400"/>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Footer Placeholder 5"/>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4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lnSpc>
                <a:spcPct val="114000"/>
              </a:lnSpc>
              <a:defRPr sz="2800"/>
            </a:lvl1pPr>
            <a:lvl2pPr>
              <a:lnSpc>
                <a:spcPct val="114000"/>
              </a:lnSpc>
              <a:defRPr sz="2400"/>
            </a:lvl2pPr>
            <a:lvl3pPr>
              <a:lnSpc>
                <a:spcPct val="114000"/>
              </a:lnSpc>
              <a:defRPr sz="2000"/>
            </a:lvl3pPr>
            <a:lvl4pPr>
              <a:lnSpc>
                <a:spcPct val="114000"/>
              </a:lnSpc>
              <a:defRPr sz="1800"/>
            </a:lvl4pPr>
            <a:lvl5pPr>
              <a:lnSpc>
                <a:spcPct val="114000"/>
              </a:lnSpc>
              <a:defRPr sz="18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2nd Sophistic: Intro Readings</a:t>
            </a:r>
            <a:endParaRPr lang="en-US" dirty="0"/>
          </a:p>
        </p:txBody>
      </p:sp>
      <p:sp>
        <p:nvSpPr>
          <p:cNvPr id="7" name="Date Placeholder 6"/>
          <p:cNvSpPr>
            <a:spLocks noGrp="1"/>
          </p:cNvSpPr>
          <p:nvPr>
            <p:ph type="dt" sz="half" idx="10"/>
          </p:nvPr>
        </p:nvSpPr>
        <p:spPr/>
        <p:txBody>
          <a:bodyPr/>
          <a:lstStyle/>
          <a:p>
            <a:r>
              <a:rPr lang="en-US" smtClean="0"/>
              <a:t>25-jan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cxnSp>
        <p:nvCxnSpPr>
          <p:cNvPr id="11" name="Straight Connector 10"/>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2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1080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6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37232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0336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2nd Sophistic: Intro Readings</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25-jan 2018</a:t>
            </a:r>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316558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114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4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14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13746" y="434878"/>
            <a:ext cx="6857231" cy="1486285"/>
            <a:chOff x="4849091" y="573423"/>
            <a:chExt cx="6857231" cy="1486285"/>
          </a:xfrm>
        </p:grpSpPr>
        <p:sp>
          <p:nvSpPr>
            <p:cNvPr id="6" name="Rectangle 5"/>
            <p:cNvSpPr/>
            <p:nvPr/>
          </p:nvSpPr>
          <p:spPr>
            <a:xfrm>
              <a:off x="4849091" y="573423"/>
              <a:ext cx="6857231" cy="1486285"/>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2400" dirty="0"/>
            </a:p>
          </p:txBody>
        </p:sp>
        <p:sp>
          <p:nvSpPr>
            <p:cNvPr id="7" name="Title 1"/>
            <p:cNvSpPr txBox="1">
              <a:spLocks/>
            </p:cNvSpPr>
            <p:nvPr/>
          </p:nvSpPr>
          <p:spPr>
            <a:xfrm>
              <a:off x="4965878" y="674638"/>
              <a:ext cx="6623657" cy="1283854"/>
            </a:xfrm>
            <a:prstGeom prst="rect">
              <a:avLst/>
            </a:prstGeom>
            <a:solidFill>
              <a:srgbClr val="00B0F0">
                <a:alpha val="81000"/>
              </a:srgbClr>
            </a:solidFill>
          </p:spPr>
          <p:txBody>
            <a:bodyPr anchor="ctr" anchorCtr="0">
              <a:no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3600" spc="500" dirty="0" smtClean="0">
                  <a:solidFill>
                    <a:schemeClr val="bg1"/>
                  </a:solidFill>
                </a:rPr>
                <a:t>Second Sophistic:</a:t>
              </a:r>
              <a:br>
                <a:rPr lang="en-US" sz="3600" spc="500" dirty="0" smtClean="0">
                  <a:solidFill>
                    <a:schemeClr val="bg1"/>
                  </a:solidFill>
                </a:rPr>
              </a:br>
              <a:r>
                <a:rPr lang="en-US" sz="3600" b="1" spc="500" dirty="0" smtClean="0">
                  <a:solidFill>
                    <a:schemeClr val="bg1"/>
                  </a:solidFill>
                </a:rPr>
                <a:t>Introductory Readings</a:t>
              </a:r>
              <a:endParaRPr lang="en-US" sz="3600" spc="500" dirty="0">
                <a:solidFill>
                  <a:schemeClr val="bg1"/>
                </a:solidFill>
              </a:endParaRPr>
            </a:p>
          </p:txBody>
        </p:sp>
      </p:gr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Vademecum</a:t>
            </a:r>
            <a:r>
              <a:rPr lang="en-US" dirty="0" smtClean="0"/>
              <a:t>, allusions</a:t>
            </a:r>
            <a:endParaRPr lang="en-US" i="1" dirty="0"/>
          </a:p>
        </p:txBody>
      </p:sp>
      <p:sp>
        <p:nvSpPr>
          <p:cNvPr id="3" name="Text Placeholder 2"/>
          <p:cNvSpPr>
            <a:spLocks noGrp="1"/>
          </p:cNvSpPr>
          <p:nvPr>
            <p:ph type="body" idx="1"/>
          </p:nvPr>
        </p:nvSpPr>
        <p:spPr/>
        <p:txBody>
          <a:bodyPr>
            <a:normAutofit fontScale="92500"/>
          </a:bodyPr>
          <a:lstStyle/>
          <a:p>
            <a:r>
              <a:rPr lang="en-US" dirty="0" smtClean="0"/>
              <a:t>“Classical” Athens 400s-300s BCE</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Aristophanes </a:t>
            </a:r>
            <a:r>
              <a:rPr lang="en-US" i="1" dirty="0" smtClean="0"/>
              <a:t>Clouds</a:t>
            </a:r>
            <a:endParaRPr lang="en-US" dirty="0" smtClean="0"/>
          </a:p>
          <a:p>
            <a:pPr lvl="1"/>
            <a:r>
              <a:rPr lang="en-US" dirty="0" smtClean="0"/>
              <a:t>“Bad” </a:t>
            </a:r>
            <a:r>
              <a:rPr lang="en-US" i="1" dirty="0" smtClean="0"/>
              <a:t>logos</a:t>
            </a:r>
            <a:r>
              <a:rPr lang="en-US" dirty="0" smtClean="0"/>
              <a:t> (sophistry)</a:t>
            </a:r>
          </a:p>
          <a:p>
            <a:pPr lvl="1"/>
            <a:r>
              <a:rPr lang="en-US" dirty="0" smtClean="0"/>
              <a:t>“Good” </a:t>
            </a:r>
            <a:r>
              <a:rPr lang="en-US" i="1" dirty="0" smtClean="0"/>
              <a:t>logos</a:t>
            </a:r>
            <a:r>
              <a:rPr lang="en-US" dirty="0" smtClean="0"/>
              <a:t> (traditional education)</a:t>
            </a:r>
          </a:p>
          <a:p>
            <a:r>
              <a:rPr lang="en-US" dirty="0" smtClean="0"/>
              <a:t>Aeschines </a:t>
            </a:r>
            <a:r>
              <a:rPr lang="en-US" i="1" dirty="0" smtClean="0"/>
              <a:t>Speech 1</a:t>
            </a:r>
            <a:endParaRPr lang="en-US" dirty="0" smtClean="0"/>
          </a:p>
          <a:p>
            <a:pPr lvl="1"/>
            <a:r>
              <a:rPr lang="en-US" dirty="0" smtClean="0"/>
              <a:t>“Manly” public speakers</a:t>
            </a:r>
          </a:p>
          <a:p>
            <a:pPr lvl="1"/>
            <a:r>
              <a:rPr lang="en-US" dirty="0" smtClean="0"/>
              <a:t>Sexually compromised speakers</a:t>
            </a:r>
            <a:endParaRPr lang="en-US" dirty="0"/>
          </a:p>
        </p:txBody>
      </p:sp>
      <p:sp>
        <p:nvSpPr>
          <p:cNvPr id="5" name="Text Placeholder 4"/>
          <p:cNvSpPr>
            <a:spLocks noGrp="1"/>
          </p:cNvSpPr>
          <p:nvPr>
            <p:ph type="body" sz="quarter" idx="3"/>
          </p:nvPr>
        </p:nvSpPr>
        <p:spPr/>
        <p:txBody>
          <a:bodyPr/>
          <a:lstStyle/>
          <a:p>
            <a:r>
              <a:rPr lang="en-US" dirty="0" smtClean="0"/>
              <a:t>Lucian’s here-and-now</a:t>
            </a:r>
            <a:endParaRPr lang="en-US" dirty="0"/>
          </a:p>
        </p:txBody>
      </p:sp>
      <p:sp>
        <p:nvSpPr>
          <p:cNvPr id="6" name="Content Placeholder 5"/>
          <p:cNvSpPr>
            <a:spLocks noGrp="1"/>
          </p:cNvSpPr>
          <p:nvPr>
            <p:ph sz="quarter" idx="4"/>
          </p:nvPr>
        </p:nvSpPr>
        <p:spPr/>
        <p:txBody>
          <a:bodyPr>
            <a:normAutofit fontScale="92500" lnSpcReduction="10000"/>
          </a:bodyPr>
          <a:lstStyle/>
          <a:p>
            <a:r>
              <a:rPr lang="en-US" i="1" dirty="0" smtClean="0"/>
              <a:t>Vademecum</a:t>
            </a:r>
            <a:endParaRPr lang="en-US" dirty="0" smtClean="0"/>
          </a:p>
          <a:p>
            <a:pPr lvl="1"/>
            <a:r>
              <a:rPr lang="en-US" dirty="0" smtClean="0"/>
              <a:t>“Bad” sophistic (shortcuts)</a:t>
            </a:r>
          </a:p>
          <a:p>
            <a:pPr lvl="1"/>
            <a:r>
              <a:rPr lang="en-US" dirty="0" smtClean="0"/>
              <a:t>“Good” sophistic (long road)</a:t>
            </a:r>
          </a:p>
          <a:p>
            <a:r>
              <a:rPr lang="en-US" i="1" dirty="0" smtClean="0"/>
              <a:t>Vademecum</a:t>
            </a:r>
            <a:endParaRPr lang="en-US" dirty="0" smtClean="0"/>
          </a:p>
          <a:p>
            <a:pPr lvl="1"/>
            <a:r>
              <a:rPr lang="en-US" dirty="0" smtClean="0"/>
              <a:t>“Manly” sophists</a:t>
            </a:r>
          </a:p>
          <a:p>
            <a:pPr lvl="1"/>
            <a:r>
              <a:rPr lang="en-US" dirty="0" smtClean="0"/>
              <a:t>Sexually compromised sophists</a:t>
            </a:r>
            <a:endParaRPr lang="en-US" dirty="0"/>
          </a:p>
        </p:txBody>
      </p:sp>
      <p:sp>
        <p:nvSpPr>
          <p:cNvPr id="7" name="Footer Placeholder 6"/>
          <p:cNvSpPr>
            <a:spLocks noGrp="1"/>
          </p:cNvSpPr>
          <p:nvPr>
            <p:ph type="ftr" sz="quarter" idx="11"/>
          </p:nvPr>
        </p:nvSpPr>
        <p:spPr/>
        <p:txBody>
          <a:bodyPr/>
          <a:lstStyle/>
          <a:p>
            <a:r>
              <a:rPr lang="en-US" smtClean="0"/>
              <a:t>2nd Sophistic: Intro Readings</a:t>
            </a:r>
            <a:endParaRPr lang="en-US" dirty="0"/>
          </a:p>
        </p:txBody>
      </p:sp>
      <p:sp>
        <p:nvSpPr>
          <p:cNvPr id="8" name="Date Placeholder 7"/>
          <p:cNvSpPr>
            <a:spLocks noGrp="1"/>
          </p:cNvSpPr>
          <p:nvPr>
            <p:ph type="dt" sz="half" idx="10"/>
          </p:nvPr>
        </p:nvSpPr>
        <p:spPr/>
        <p:txBody>
          <a:bodyPr/>
          <a:lstStyle/>
          <a:p>
            <a:r>
              <a:rPr lang="en-US" smtClean="0"/>
              <a:t>25-jan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10</a:t>
            </a:fld>
            <a:endParaRPr lang="en-US"/>
          </a:p>
        </p:txBody>
      </p:sp>
    </p:spTree>
    <p:extLst>
      <p:ext uri="{BB962C8B-B14F-4D97-AF65-F5344CB8AC3E}">
        <p14:creationId xmlns:p14="http://schemas.microsoft.com/office/powerpoint/2010/main" val="24164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Lucian’s </a:t>
            </a:r>
            <a:r>
              <a:rPr lang="en-US" i="1" dirty="0" smtClean="0"/>
              <a:t>Tyrannicide</a:t>
            </a:r>
            <a:endParaRPr lang="en-US" dirty="0"/>
          </a:p>
        </p:txBody>
      </p:sp>
      <p:sp>
        <p:nvSpPr>
          <p:cNvPr id="3" name="Text Placeholder 2"/>
          <p:cNvSpPr>
            <a:spLocks noGrp="1"/>
          </p:cNvSpPr>
          <p:nvPr>
            <p:ph type="body" idx="1"/>
          </p:nvPr>
        </p:nvSpPr>
        <p:spPr/>
        <p:txBody>
          <a:bodyPr/>
          <a:lstStyle/>
          <a:p>
            <a:r>
              <a:rPr lang="en-US" dirty="0" smtClean="0"/>
              <a:t>Rhetorical Reasoning (lecture)</a:t>
            </a:r>
            <a:endParaRPr lang="en-US" dirty="0"/>
          </a:p>
        </p:txBody>
      </p:sp>
    </p:spTree>
    <p:extLst>
      <p:ext uri="{BB962C8B-B14F-4D97-AF65-F5344CB8AC3E}">
        <p14:creationId xmlns:p14="http://schemas.microsoft.com/office/powerpoint/2010/main" val="186231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Enthymeme, </a:t>
            </a:r>
            <a:r>
              <a:rPr lang="en-US" dirty="0" err="1" smtClean="0"/>
              <a:t>Epichireme</a:t>
            </a:r>
            <a:endParaRPr lang="en-US" dirty="0"/>
          </a:p>
        </p:txBody>
      </p:sp>
      <p:sp>
        <p:nvSpPr>
          <p:cNvPr id="6" name="TextBox 5"/>
          <p:cNvSpPr txBox="1"/>
          <p:nvPr/>
        </p:nvSpPr>
        <p:spPr>
          <a:xfrm>
            <a:off x="1217615" y="4701312"/>
            <a:ext cx="4028667" cy="583558"/>
          </a:xfrm>
          <a:prstGeom prst="rect">
            <a:avLst/>
          </a:prstGeom>
          <a:noFill/>
          <a:ln>
            <a:solidFill>
              <a:schemeClr val="tx2"/>
            </a:solidFill>
          </a:ln>
        </p:spPr>
        <p:txBody>
          <a:bodyPr wrap="none" rtlCol="0">
            <a:spAutoFit/>
          </a:bodyPr>
          <a:lstStyle/>
          <a:p>
            <a:pPr>
              <a:lnSpc>
                <a:spcPct val="114000"/>
              </a:lnSpc>
            </a:pPr>
            <a:r>
              <a:rPr lang="en-US" sz="2800" kern="800" spc="100" dirty="0" smtClean="0"/>
              <a:t>reward tyrant slayers</a:t>
            </a:r>
            <a:endParaRPr lang="en-US" sz="2800" kern="800" spc="100" dirty="0"/>
          </a:p>
        </p:txBody>
      </p:sp>
      <p:sp>
        <p:nvSpPr>
          <p:cNvPr id="7" name="TextBox 6"/>
          <p:cNvSpPr txBox="1"/>
          <p:nvPr/>
        </p:nvSpPr>
        <p:spPr>
          <a:xfrm>
            <a:off x="1217614" y="5495639"/>
            <a:ext cx="3110147" cy="583558"/>
          </a:xfrm>
          <a:prstGeom prst="rect">
            <a:avLst/>
          </a:prstGeom>
          <a:noFill/>
          <a:ln>
            <a:solidFill>
              <a:schemeClr val="tx2"/>
            </a:solidFill>
          </a:ln>
        </p:spPr>
        <p:txBody>
          <a:bodyPr wrap="none" rtlCol="0">
            <a:spAutoFit/>
          </a:bodyPr>
          <a:lstStyle>
            <a:defPPr>
              <a:defRPr lang="en-US"/>
            </a:defPPr>
            <a:lvl1pPr>
              <a:lnSpc>
                <a:spcPct val="114000"/>
              </a:lnSpc>
              <a:defRPr sz="2800" kern="800" spc="100"/>
            </a:lvl1pPr>
          </a:lstStyle>
          <a:p>
            <a:r>
              <a:rPr lang="en-US" dirty="0"/>
              <a:t>I slew </a:t>
            </a:r>
            <a:r>
              <a:rPr lang="en-US" dirty="0" smtClean="0"/>
              <a:t>the </a:t>
            </a:r>
            <a:r>
              <a:rPr lang="en-US" dirty="0"/>
              <a:t>tyrant</a:t>
            </a:r>
          </a:p>
        </p:txBody>
      </p:sp>
      <p:sp>
        <p:nvSpPr>
          <p:cNvPr id="22" name="TextBox 21"/>
          <p:cNvSpPr txBox="1"/>
          <p:nvPr/>
        </p:nvSpPr>
        <p:spPr>
          <a:xfrm>
            <a:off x="1217614" y="1938161"/>
            <a:ext cx="6836494"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The tyrant </a:t>
            </a:r>
            <a:r>
              <a:rPr lang="en-US" dirty="0" smtClean="0"/>
              <a:t>would not have committed suicide had his son lived</a:t>
            </a:r>
            <a:endParaRPr lang="en-US" dirty="0"/>
          </a:p>
        </p:txBody>
      </p:sp>
      <p:sp>
        <p:nvSpPr>
          <p:cNvPr id="24" name="TextBox 23"/>
          <p:cNvSpPr txBox="1"/>
          <p:nvPr/>
        </p:nvSpPr>
        <p:spPr>
          <a:xfrm>
            <a:off x="1217614" y="3410412"/>
            <a:ext cx="6836494"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I slew the son</a:t>
            </a:r>
          </a:p>
        </p:txBody>
      </p:sp>
      <p:grpSp>
        <p:nvGrpSpPr>
          <p:cNvPr id="54" name="Group 53"/>
          <p:cNvGrpSpPr/>
          <p:nvPr/>
        </p:nvGrpSpPr>
        <p:grpSpPr>
          <a:xfrm>
            <a:off x="8303491" y="2431051"/>
            <a:ext cx="3094119" cy="1163782"/>
            <a:chOff x="8303491" y="2431051"/>
            <a:chExt cx="3094119" cy="1163782"/>
          </a:xfrm>
        </p:grpSpPr>
        <p:grpSp>
          <p:nvGrpSpPr>
            <p:cNvPr id="34" name="Group 33"/>
            <p:cNvGrpSpPr/>
            <p:nvPr/>
          </p:nvGrpSpPr>
          <p:grpSpPr>
            <a:xfrm>
              <a:off x="8303491" y="2431051"/>
              <a:ext cx="526473" cy="1163782"/>
              <a:chOff x="8460509" y="2549236"/>
              <a:chExt cx="1625600" cy="1163782"/>
            </a:xfrm>
          </p:grpSpPr>
          <p:cxnSp>
            <p:nvCxnSpPr>
              <p:cNvPr id="32" name="Straight Connector 31"/>
              <p:cNvCxnSpPr/>
              <p:nvPr/>
            </p:nvCxnSpPr>
            <p:spPr>
              <a:xfrm>
                <a:off x="8460509" y="2549236"/>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460509" y="3131127"/>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9079347" y="2491292"/>
              <a:ext cx="2318263"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I slew the tyrant</a:t>
              </a:r>
              <a:endParaRPr lang="en-US" dirty="0"/>
            </a:p>
          </p:txBody>
        </p:sp>
      </p:grpSp>
      <p:grpSp>
        <p:nvGrpSpPr>
          <p:cNvPr id="55" name="Group 54"/>
          <p:cNvGrpSpPr/>
          <p:nvPr/>
        </p:nvGrpSpPr>
        <p:grpSpPr>
          <a:xfrm>
            <a:off x="5495637" y="5008455"/>
            <a:ext cx="5974345" cy="838163"/>
            <a:chOff x="5495637" y="5008455"/>
            <a:chExt cx="5974345" cy="838163"/>
          </a:xfrm>
        </p:grpSpPr>
        <p:sp>
          <p:nvSpPr>
            <p:cNvPr id="8" name="TextBox 7"/>
            <p:cNvSpPr txBox="1"/>
            <p:nvPr/>
          </p:nvSpPr>
          <p:spPr>
            <a:xfrm>
              <a:off x="9151719" y="5163127"/>
              <a:ext cx="2318263" cy="540404"/>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a:t>Reward me</a:t>
              </a:r>
            </a:p>
          </p:txBody>
        </p:sp>
        <p:grpSp>
          <p:nvGrpSpPr>
            <p:cNvPr id="39" name="Group 38"/>
            <p:cNvGrpSpPr/>
            <p:nvPr/>
          </p:nvGrpSpPr>
          <p:grpSpPr>
            <a:xfrm>
              <a:off x="5495637" y="5008455"/>
              <a:ext cx="3398982" cy="838163"/>
              <a:chOff x="8460509" y="2549236"/>
              <a:chExt cx="1625600" cy="1163782"/>
            </a:xfrm>
          </p:grpSpPr>
          <p:cxnSp>
            <p:nvCxnSpPr>
              <p:cNvPr id="40" name="Straight Connector 39"/>
              <p:cNvCxnSpPr/>
              <p:nvPr/>
            </p:nvCxnSpPr>
            <p:spPr>
              <a:xfrm>
                <a:off x="8460509" y="2549236"/>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8460509" y="3131127"/>
                <a:ext cx="1625600" cy="5818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p14="http://schemas.microsoft.com/office/powerpoint/2010/main">
        <mc:Choice Requires="p14">
          <p:contentPart p14:bwMode="auto" r:id="rId3">
            <p14:nvContentPartPr>
              <p14:cNvPr id="53" name="Ink 52"/>
              <p14:cNvContentPartPr/>
              <p14:nvPr/>
            </p14:nvContentPartPr>
            <p14:xfrm>
              <a:off x="425887" y="2972798"/>
              <a:ext cx="11619720" cy="2841120"/>
            </p14:xfrm>
          </p:contentPart>
        </mc:Choice>
        <mc:Fallback xmlns="">
          <p:pic>
            <p:nvPicPr>
              <p:cNvPr id="53" name="Ink 52"/>
              <p:cNvPicPr/>
              <p:nvPr/>
            </p:nvPicPr>
            <p:blipFill>
              <a:blip r:embed="rId4"/>
              <a:stretch>
                <a:fillRect/>
              </a:stretch>
            </p:blipFill>
            <p:spPr>
              <a:xfrm>
                <a:off x="423367" y="2970638"/>
                <a:ext cx="11624400" cy="2846160"/>
              </a:xfrm>
              <a:prstGeom prst="rect">
                <a:avLst/>
              </a:prstGeom>
            </p:spPr>
          </p:pic>
        </mc:Fallback>
      </mc:AlternateContent>
    </p:spTree>
    <p:extLst>
      <p:ext uri="{BB962C8B-B14F-4D97-AF65-F5344CB8AC3E}">
        <p14:creationId xmlns:p14="http://schemas.microsoft.com/office/powerpoint/2010/main" val="13247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2"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fortiori</a:t>
            </a:r>
            <a:r>
              <a:rPr lang="en-US" dirty="0" smtClean="0"/>
              <a:t> reasoning</a:t>
            </a:r>
            <a:endParaRPr lang="en-US" dirty="0"/>
          </a:p>
        </p:txBody>
      </p:sp>
      <p:sp>
        <p:nvSpPr>
          <p:cNvPr id="3" name="TextBox 2"/>
          <p:cNvSpPr txBox="1"/>
          <p:nvPr/>
        </p:nvSpPr>
        <p:spPr>
          <a:xfrm>
            <a:off x="1217614" y="2816188"/>
            <a:ext cx="5940134" cy="1074781"/>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You reward those who slay </a:t>
            </a:r>
            <a:r>
              <a:rPr lang="en-US" i="1" dirty="0" smtClean="0"/>
              <a:t>one</a:t>
            </a:r>
            <a:r>
              <a:rPr lang="en-US" dirty="0" smtClean="0"/>
              <a:t> tyrant </a:t>
            </a:r>
            <a:endParaRPr lang="en-US" dirty="0"/>
          </a:p>
        </p:txBody>
      </p:sp>
      <p:sp>
        <p:nvSpPr>
          <p:cNvPr id="4" name="TextBox 3"/>
          <p:cNvSpPr txBox="1"/>
          <p:nvPr/>
        </p:nvSpPr>
        <p:spPr>
          <a:xfrm>
            <a:off x="1217614" y="4729168"/>
            <a:ext cx="2111475" cy="540404"/>
          </a:xfrm>
          <a:prstGeom prst="rect">
            <a:avLst/>
          </a:prstGeom>
          <a:noFill/>
          <a:ln>
            <a:solidFill>
              <a:schemeClr val="tx2"/>
            </a:solidFill>
          </a:ln>
        </p:spPr>
        <p:txBody>
          <a:bodyPr wrap="none" rtlCol="0">
            <a:spAutoFit/>
          </a:bodyPr>
          <a:lstStyle>
            <a:defPPr>
              <a:defRPr lang="en-US"/>
            </a:defPPr>
            <a:lvl1pPr>
              <a:lnSpc>
                <a:spcPct val="114000"/>
              </a:lnSpc>
              <a:defRPr sz="2800" kern="800" spc="100"/>
            </a:lvl1pPr>
          </a:lstStyle>
          <a:p>
            <a:r>
              <a:rPr lang="en-US" dirty="0" smtClean="0"/>
              <a:t>I slew </a:t>
            </a:r>
            <a:r>
              <a:rPr lang="en-US" i="1" dirty="0" smtClean="0"/>
              <a:t>two!</a:t>
            </a:r>
            <a:endParaRPr lang="en-US" i="1" dirty="0"/>
          </a:p>
        </p:txBody>
      </p:sp>
      <p:grpSp>
        <p:nvGrpSpPr>
          <p:cNvPr id="18" name="Group 17"/>
          <p:cNvGrpSpPr/>
          <p:nvPr/>
        </p:nvGrpSpPr>
        <p:grpSpPr>
          <a:xfrm>
            <a:off x="7355971" y="2942140"/>
            <a:ext cx="3615243" cy="2057230"/>
            <a:chOff x="7355971" y="2942140"/>
            <a:chExt cx="3615243" cy="2057230"/>
          </a:xfrm>
        </p:grpSpPr>
        <p:sp>
          <p:nvSpPr>
            <p:cNvPr id="5" name="TextBox 4"/>
            <p:cNvSpPr txBox="1"/>
            <p:nvPr/>
          </p:nvSpPr>
          <p:spPr>
            <a:xfrm>
              <a:off x="8652009" y="2942140"/>
              <a:ext cx="2319205" cy="2057230"/>
            </a:xfrm>
            <a:prstGeom prst="rect">
              <a:avLst/>
            </a:prstGeom>
            <a:noFill/>
            <a:ln>
              <a:solidFill>
                <a:schemeClr val="tx2"/>
              </a:solidFill>
            </a:ln>
          </p:spPr>
          <p:txBody>
            <a:bodyPr wrap="square" rtlCol="0">
              <a:spAutoFit/>
            </a:bodyPr>
            <a:lstStyle>
              <a:defPPr>
                <a:defRPr lang="en-US"/>
              </a:defPPr>
              <a:lvl1pPr>
                <a:lnSpc>
                  <a:spcPct val="114000"/>
                </a:lnSpc>
                <a:defRPr sz="2800" kern="800" spc="100"/>
              </a:lvl1pPr>
            </a:lstStyle>
            <a:p>
              <a:r>
                <a:rPr lang="en-US" dirty="0" smtClean="0"/>
                <a:t>And you’re not going to reward me?!</a:t>
              </a:r>
              <a:endParaRPr lang="en-US" dirty="0"/>
            </a:p>
          </p:txBody>
        </p:sp>
        <p:grpSp>
          <p:nvGrpSpPr>
            <p:cNvPr id="17" name="Group 16"/>
            <p:cNvGrpSpPr/>
            <p:nvPr/>
          </p:nvGrpSpPr>
          <p:grpSpPr>
            <a:xfrm>
              <a:off x="7355971" y="3455178"/>
              <a:ext cx="1067594" cy="1375590"/>
              <a:chOff x="7355970" y="3353578"/>
              <a:chExt cx="1496291" cy="1375590"/>
            </a:xfrm>
          </p:grpSpPr>
          <p:cxnSp>
            <p:nvCxnSpPr>
              <p:cNvPr id="11" name="Straight Connector 10"/>
              <p:cNvCxnSpPr/>
              <p:nvPr/>
            </p:nvCxnSpPr>
            <p:spPr>
              <a:xfrm flipV="1">
                <a:off x="7398327" y="3787059"/>
                <a:ext cx="1453934" cy="9421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55970" y="3353578"/>
                <a:ext cx="1496291" cy="4334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6746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Text Placeholder 2"/>
          <p:cNvSpPr>
            <a:spLocks noGrp="1"/>
          </p:cNvSpPr>
          <p:nvPr>
            <p:ph type="body" idx="1"/>
          </p:nvPr>
        </p:nvSpPr>
        <p:spPr/>
        <p:txBody>
          <a:bodyPr/>
          <a:lstStyle/>
          <a:p>
            <a:r>
              <a:rPr lang="en-US" dirty="0" smtClean="0"/>
              <a:t>Insinuation</a:t>
            </a:r>
            <a:endParaRPr lang="en-US" dirty="0"/>
          </a:p>
        </p:txBody>
      </p:sp>
      <p:sp>
        <p:nvSpPr>
          <p:cNvPr id="4" name="Content Placeholder 3"/>
          <p:cNvSpPr>
            <a:spLocks noGrp="1"/>
          </p:cNvSpPr>
          <p:nvPr>
            <p:ph sz="half" idx="2"/>
          </p:nvPr>
        </p:nvSpPr>
        <p:spPr/>
        <p:txBody>
          <a:bodyPr/>
          <a:lstStyle/>
          <a:p>
            <a:pPr marL="45720" indent="0">
              <a:buNone/>
            </a:pPr>
            <a:r>
              <a:rPr lang="en-US" dirty="0"/>
              <a:t>It is surely from no patriotic motive ... that my adversary disputes my claim; rather it is from grief at the loss of the </a:t>
            </a:r>
            <a:r>
              <a:rPr lang="en-US" dirty="0" smtClean="0"/>
              <a:t>tyrants.</a:t>
            </a:r>
            <a:endParaRPr lang="en-US" dirty="0"/>
          </a:p>
        </p:txBody>
      </p:sp>
      <p:sp>
        <p:nvSpPr>
          <p:cNvPr id="5" name="Text Placeholder 4"/>
          <p:cNvSpPr>
            <a:spLocks noGrp="1"/>
          </p:cNvSpPr>
          <p:nvPr>
            <p:ph type="body" sz="quarter" idx="3"/>
          </p:nvPr>
        </p:nvSpPr>
        <p:spPr/>
        <p:txBody>
          <a:bodyPr/>
          <a:lstStyle/>
          <a:p>
            <a:r>
              <a:rPr lang="en-US" i="1" dirty="0" err="1" smtClean="0"/>
              <a:t>Khrōma</a:t>
            </a:r>
            <a:r>
              <a:rPr lang="en-US" dirty="0" smtClean="0"/>
              <a:t> (Latin </a:t>
            </a:r>
            <a:r>
              <a:rPr lang="en-US" i="1" dirty="0" smtClean="0"/>
              <a:t>color</a:t>
            </a:r>
            <a:r>
              <a:rPr lang="en-US" dirty="0" smtClean="0"/>
              <a:t>), “spin”</a:t>
            </a:r>
            <a:endParaRPr lang="en-US" i="1" dirty="0"/>
          </a:p>
        </p:txBody>
      </p:sp>
      <p:sp>
        <p:nvSpPr>
          <p:cNvPr id="6" name="Content Placeholder 5"/>
          <p:cNvSpPr>
            <a:spLocks noGrp="1"/>
          </p:cNvSpPr>
          <p:nvPr>
            <p:ph sz="quarter" idx="4"/>
          </p:nvPr>
        </p:nvSpPr>
        <p:spPr/>
        <p:txBody>
          <a:bodyPr>
            <a:normAutofit fontScale="92500" lnSpcReduction="10000"/>
          </a:bodyPr>
          <a:lstStyle/>
          <a:p>
            <a:pPr marL="45720" indent="0">
              <a:buNone/>
            </a:pPr>
            <a:r>
              <a:rPr lang="en-US" dirty="0"/>
              <a:t>... we had not one tyranny, ... it was reserved for us to have two tyrants at once.... That of the old man was light by comparison.... The young man ... in all essentials ... was the real tyrant.</a:t>
            </a:r>
          </a:p>
        </p:txBody>
      </p:sp>
      <p:sp>
        <p:nvSpPr>
          <p:cNvPr id="7" name="Footer Placeholder 6"/>
          <p:cNvSpPr>
            <a:spLocks noGrp="1"/>
          </p:cNvSpPr>
          <p:nvPr>
            <p:ph type="ftr" sz="quarter" idx="11"/>
          </p:nvPr>
        </p:nvSpPr>
        <p:spPr/>
        <p:txBody>
          <a:bodyPr/>
          <a:lstStyle/>
          <a:p>
            <a:r>
              <a:rPr lang="en-US" smtClean="0"/>
              <a:t>2nd Sophistic: Intro Readings</a:t>
            </a:r>
            <a:endParaRPr lang="en-US" dirty="0"/>
          </a:p>
        </p:txBody>
      </p:sp>
      <p:sp>
        <p:nvSpPr>
          <p:cNvPr id="8" name="Date Placeholder 7"/>
          <p:cNvSpPr>
            <a:spLocks noGrp="1"/>
          </p:cNvSpPr>
          <p:nvPr>
            <p:ph type="dt" sz="half" idx="10"/>
          </p:nvPr>
        </p:nvSpPr>
        <p:spPr/>
        <p:txBody>
          <a:bodyPr/>
          <a:lstStyle/>
          <a:p>
            <a:r>
              <a:rPr lang="en-US" smtClean="0"/>
              <a:t>25-jan 2018</a:t>
            </a:r>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14</a:t>
            </a:fld>
            <a:endParaRPr lang="en-US"/>
          </a:p>
        </p:txBody>
      </p:sp>
    </p:spTree>
    <p:extLst>
      <p:ext uri="{BB962C8B-B14F-4D97-AF65-F5344CB8AC3E}">
        <p14:creationId xmlns:p14="http://schemas.microsoft.com/office/powerpoint/2010/main" val="232694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4000"/>
              </a:lnSpc>
            </a:pPr>
            <a:r>
              <a:rPr lang="en-US" i="1" dirty="0" smtClean="0"/>
              <a:t>Enargeia</a:t>
            </a:r>
            <a:r>
              <a:rPr lang="en-US" dirty="0" smtClean="0"/>
              <a:t> </a:t>
            </a:r>
            <a:r>
              <a:rPr lang="en-US" sz="3600" dirty="0" smtClean="0"/>
              <a:t>(“vividness,” here, via dramatization)</a:t>
            </a:r>
            <a:endParaRPr lang="en-US" dirty="0"/>
          </a:p>
        </p:txBody>
      </p:sp>
      <p:sp>
        <p:nvSpPr>
          <p:cNvPr id="5" name="Content Placeholder 4"/>
          <p:cNvSpPr>
            <a:spLocks noGrp="1"/>
          </p:cNvSpPr>
          <p:nvPr>
            <p:ph idx="1"/>
          </p:nvPr>
        </p:nvSpPr>
        <p:spPr>
          <a:xfrm>
            <a:off x="1217614" y="1828800"/>
            <a:ext cx="5451041" cy="4343400"/>
          </a:xfrm>
        </p:spPr>
        <p:txBody>
          <a:bodyPr>
            <a:normAutofit/>
          </a:bodyPr>
          <a:lstStyle/>
          <a:p>
            <a:pPr marL="45720" indent="0">
              <a:buNone/>
            </a:pPr>
            <a:r>
              <a:rPr lang="en-US" dirty="0" smtClean="0"/>
              <a:t>“Now consider how the tyrant may be supposed to have acted and spoken as his end approached.... The closing scene you have all witnessed.” (pp. 182-183)</a:t>
            </a:r>
            <a:endParaRPr lang="en-US" dirty="0"/>
          </a:p>
        </p:txBody>
      </p:sp>
      <p:pic>
        <p:nvPicPr>
          <p:cNvPr id="4" name="Picture 3" descr="Mosaic with ornate festoon of leaves and fruit and tragic …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2982" y="1828800"/>
            <a:ext cx="3508232" cy="2294239"/>
          </a:xfrm>
          <a:prstGeom prst="rect">
            <a:avLst/>
          </a:prstGeom>
        </p:spPr>
      </p:pic>
      <p:sp>
        <p:nvSpPr>
          <p:cNvPr id="8" name="TextBox 7"/>
          <p:cNvSpPr txBox="1"/>
          <p:nvPr/>
        </p:nvSpPr>
        <p:spPr>
          <a:xfrm>
            <a:off x="7462982" y="4599708"/>
            <a:ext cx="3508231" cy="1189120"/>
          </a:xfrm>
          <a:prstGeom prst="roundRect">
            <a:avLst/>
          </a:prstGeom>
          <a:solidFill>
            <a:srgbClr val="00B0F0">
              <a:alpha val="12000"/>
            </a:srgbClr>
          </a:solidFill>
        </p:spPr>
        <p:txBody>
          <a:bodyPr wrap="square" rtlCol="0">
            <a:spAutoFit/>
          </a:bodyPr>
          <a:lstStyle/>
          <a:p>
            <a:pPr algn="r">
              <a:lnSpc>
                <a:spcPct val="114000"/>
              </a:lnSpc>
            </a:pPr>
            <a:r>
              <a:rPr lang="en-US" sz="2800" kern="800" spc="100" dirty="0" smtClean="0"/>
              <a:t>What does that get the speaker?</a:t>
            </a:r>
            <a:endParaRPr lang="en-US" sz="2800" kern="800" spc="100" dirty="0"/>
          </a:p>
        </p:txBody>
      </p:sp>
    </p:spTree>
    <p:extLst>
      <p:ext uri="{BB962C8B-B14F-4D97-AF65-F5344CB8AC3E}">
        <p14:creationId xmlns:p14="http://schemas.microsoft.com/office/powerpoint/2010/main" val="207494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Journal Entries Discussion 1</a:t>
            </a:r>
          </a:p>
          <a:p>
            <a:pPr lvl="1"/>
            <a:r>
              <a:rPr lang="en-US" dirty="0" smtClean="0"/>
              <a:t>Impressions of today’s Lucian readings?</a:t>
            </a:r>
          </a:p>
          <a:p>
            <a:pPr lvl="0"/>
            <a:r>
              <a:rPr lang="en-US" dirty="0" smtClean="0"/>
              <a:t>Journal Entries Discussion 2</a:t>
            </a:r>
          </a:p>
          <a:p>
            <a:pPr lvl="1"/>
            <a:r>
              <a:rPr lang="en-US" dirty="0" smtClean="0"/>
              <a:t>What is a sophist?</a:t>
            </a:r>
          </a:p>
          <a:p>
            <a:pPr lvl="0"/>
            <a:r>
              <a:rPr lang="en-US" dirty="0" smtClean="0"/>
              <a:t>Anti-</a:t>
            </a:r>
            <a:r>
              <a:rPr lang="en-US" i="1" dirty="0" smtClean="0"/>
              <a:t>Vade mecum</a:t>
            </a:r>
            <a:r>
              <a:rPr lang="en-US" dirty="0" smtClean="0"/>
              <a:t> (Lucian)</a:t>
            </a:r>
          </a:p>
          <a:p>
            <a:pPr lvl="1"/>
            <a:r>
              <a:rPr lang="en-US" dirty="0" smtClean="0"/>
              <a:t>Arguments contra</a:t>
            </a:r>
          </a:p>
          <a:p>
            <a:pPr lvl="0"/>
            <a:r>
              <a:rPr lang="en-US" dirty="0" smtClean="0"/>
              <a:t>Lucian’s </a:t>
            </a:r>
            <a:r>
              <a:rPr lang="en-US" i="1" dirty="0" smtClean="0"/>
              <a:t>Tyrannicide</a:t>
            </a:r>
          </a:p>
          <a:p>
            <a:pPr lvl="1"/>
            <a:r>
              <a:rPr lang="en-US" dirty="0" smtClean="0"/>
              <a:t>Rhetorical Reasoning</a:t>
            </a:r>
          </a:p>
        </p:txBody>
      </p:sp>
      <p:sp>
        <p:nvSpPr>
          <p:cNvPr id="4" name="Footer Placeholder 3"/>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2</a:t>
            </a:fld>
            <a:endParaRPr lang="en-US"/>
          </a:p>
        </p:txBody>
      </p:sp>
    </p:spTree>
    <p:extLst>
      <p:ext uri="{BB962C8B-B14F-4D97-AF65-F5344CB8AC3E}">
        <p14:creationId xmlns:p14="http://schemas.microsoft.com/office/powerpoint/2010/main" val="16293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Entries Discussion 1</a:t>
            </a:r>
            <a:endParaRPr lang="en-US" dirty="0"/>
          </a:p>
        </p:txBody>
      </p:sp>
      <p:sp>
        <p:nvSpPr>
          <p:cNvPr id="3" name="Text Placeholder 2"/>
          <p:cNvSpPr>
            <a:spLocks noGrp="1"/>
          </p:cNvSpPr>
          <p:nvPr>
            <p:ph type="body" idx="1"/>
          </p:nvPr>
        </p:nvSpPr>
        <p:spPr/>
        <p:txBody>
          <a:bodyPr>
            <a:normAutofit lnSpcReduction="10000"/>
          </a:bodyPr>
          <a:lstStyle/>
          <a:p>
            <a:r>
              <a:rPr lang="en-US" dirty="0" smtClean="0"/>
              <a:t>Impressions </a:t>
            </a:r>
            <a:r>
              <a:rPr lang="en-US" dirty="0"/>
              <a:t>of </a:t>
            </a:r>
            <a:r>
              <a:rPr lang="en-US" dirty="0" smtClean="0"/>
              <a:t>today’s </a:t>
            </a:r>
            <a:r>
              <a:rPr lang="en-US" dirty="0"/>
              <a:t>Lucian readings</a:t>
            </a:r>
            <a:r>
              <a:rPr lang="en-US" dirty="0" smtClean="0"/>
              <a:t>? (free discussion, 5 </a:t>
            </a:r>
            <a:r>
              <a:rPr lang="en-US" dirty="0" err="1" smtClean="0"/>
              <a:t>mins</a:t>
            </a:r>
            <a:r>
              <a:rPr lang="en-US" dirty="0" smtClean="0"/>
              <a:t>)</a:t>
            </a:r>
            <a:endParaRPr lang="en-US" dirty="0"/>
          </a:p>
        </p:txBody>
      </p:sp>
    </p:spTree>
    <p:extLst>
      <p:ext uri="{BB962C8B-B14F-4D97-AF65-F5344CB8AC3E}">
        <p14:creationId xmlns:p14="http://schemas.microsoft.com/office/powerpoint/2010/main" val="255806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 Entries Discussion </a:t>
            </a:r>
            <a:r>
              <a:rPr lang="en-US" dirty="0" smtClean="0"/>
              <a:t>2</a:t>
            </a:r>
            <a:endParaRPr lang="en-US" dirty="0"/>
          </a:p>
        </p:txBody>
      </p:sp>
      <p:sp>
        <p:nvSpPr>
          <p:cNvPr id="3" name="Text Placeholder 2"/>
          <p:cNvSpPr>
            <a:spLocks noGrp="1"/>
          </p:cNvSpPr>
          <p:nvPr>
            <p:ph type="body" idx="1"/>
          </p:nvPr>
        </p:nvSpPr>
        <p:spPr/>
        <p:txBody>
          <a:bodyPr/>
          <a:lstStyle/>
          <a:p>
            <a:r>
              <a:rPr lang="en-US" dirty="0" smtClean="0"/>
              <a:t>What is a sophist? (breakout, 10 </a:t>
            </a:r>
            <a:r>
              <a:rPr lang="en-US" dirty="0" err="1" smtClean="0"/>
              <a:t>mins</a:t>
            </a:r>
            <a:r>
              <a:rPr lang="en-US" dirty="0" smtClean="0"/>
              <a:t>)</a:t>
            </a:r>
            <a:endParaRPr lang="en-US" dirty="0"/>
          </a:p>
        </p:txBody>
      </p:sp>
    </p:spTree>
    <p:extLst>
      <p:ext uri="{BB962C8B-B14F-4D97-AF65-F5344CB8AC3E}">
        <p14:creationId xmlns:p14="http://schemas.microsoft.com/office/powerpoint/2010/main" val="327098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sophist?</a:t>
            </a:r>
          </a:p>
        </p:txBody>
      </p:sp>
      <p:sp>
        <p:nvSpPr>
          <p:cNvPr id="3" name="Content Placeholder 2"/>
          <p:cNvSpPr>
            <a:spLocks noGrp="1"/>
          </p:cNvSpPr>
          <p:nvPr>
            <p:ph sz="half" idx="1"/>
          </p:nvPr>
        </p:nvSpPr>
        <p:spPr/>
        <p:txBody>
          <a:bodyPr>
            <a:normAutofit lnSpcReduction="10000"/>
          </a:bodyPr>
          <a:lstStyle/>
          <a:p>
            <a:pPr marL="560070" indent="-514350">
              <a:buFont typeface="+mj-lt"/>
              <a:buAutoNum type="arabicPeriod"/>
            </a:pPr>
            <a:r>
              <a:rPr lang="en-US" dirty="0" smtClean="0"/>
              <a:t>Not just rhetoricians, but teacher-</a:t>
            </a:r>
            <a:r>
              <a:rPr lang="en-US" dirty="0" err="1" smtClean="0"/>
              <a:t>practicioner</a:t>
            </a:r>
            <a:r>
              <a:rPr lang="en-US" dirty="0" smtClean="0"/>
              <a:t>-experts. Performers (like athletes).</a:t>
            </a:r>
          </a:p>
          <a:p>
            <a:pPr marL="560070" indent="-514350">
              <a:buFont typeface="+mj-lt"/>
              <a:buAutoNum type="arabicPeriod"/>
            </a:pPr>
            <a:r>
              <a:rPr lang="en-US" dirty="0" smtClean="0"/>
              <a:t>Performer part. Less concerned about truth, doing rhetoric as spectacle.</a:t>
            </a:r>
            <a:endParaRPr lang="en-US" dirty="0"/>
          </a:p>
        </p:txBody>
      </p:sp>
      <p:sp>
        <p:nvSpPr>
          <p:cNvPr id="4" name="Content Placeholder 3"/>
          <p:cNvSpPr>
            <a:spLocks noGrp="1"/>
          </p:cNvSpPr>
          <p:nvPr>
            <p:ph sz="half" idx="2"/>
          </p:nvPr>
        </p:nvSpPr>
        <p:spPr/>
        <p:txBody>
          <a:bodyPr>
            <a:normAutofit lnSpcReduction="10000"/>
          </a:bodyPr>
          <a:lstStyle/>
          <a:p>
            <a:pPr marL="560070" indent="-514350">
              <a:buFont typeface="+mj-lt"/>
              <a:buAutoNum type="arabicPeriod" startAt="3"/>
            </a:pPr>
            <a:r>
              <a:rPr lang="en-US" dirty="0" smtClean="0"/>
              <a:t>Sophists as clever / deceptive. Specious values?</a:t>
            </a:r>
            <a:endParaRPr lang="en-US" dirty="0"/>
          </a:p>
        </p:txBody>
      </p:sp>
      <p:sp>
        <p:nvSpPr>
          <p:cNvPr id="5" name="Footer Placeholder 4"/>
          <p:cNvSpPr>
            <a:spLocks noGrp="1"/>
          </p:cNvSpPr>
          <p:nvPr>
            <p:ph type="ftr" sz="quarter" idx="11"/>
          </p:nvPr>
        </p:nvSpPr>
        <p:spPr/>
        <p:txBody>
          <a:bodyPr/>
          <a:lstStyle/>
          <a:p>
            <a:r>
              <a:rPr lang="en-US" smtClean="0"/>
              <a:t>2nd Sophistic: Intro Readings</a:t>
            </a:r>
            <a:endParaRPr lang="en-US" dirty="0"/>
          </a:p>
        </p:txBody>
      </p:sp>
      <p:sp>
        <p:nvSpPr>
          <p:cNvPr id="6" name="Date Placeholder 5"/>
          <p:cNvSpPr>
            <a:spLocks noGrp="1"/>
          </p:cNvSpPr>
          <p:nvPr>
            <p:ph type="dt" sz="half" idx="10"/>
          </p:nvPr>
        </p:nvSpPr>
        <p:spPr/>
        <p:txBody>
          <a:bodyPr/>
          <a:lstStyle/>
          <a:p>
            <a:r>
              <a:rPr lang="en-US" smtClean="0"/>
              <a:t>25-jan 2018</a:t>
            </a:r>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5</a:t>
            </a:fld>
            <a:endParaRPr lang="en-US"/>
          </a:p>
        </p:txBody>
      </p:sp>
    </p:spTree>
    <p:extLst>
      <p:ext uri="{BB962C8B-B14F-4D97-AF65-F5344CB8AC3E}">
        <p14:creationId xmlns:p14="http://schemas.microsoft.com/office/powerpoint/2010/main" val="255166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6728080"/>
              </p:ext>
            </p:extLst>
          </p:nvPr>
        </p:nvGraphicFramePr>
        <p:xfrm>
          <a:off x="1625599" y="2286000"/>
          <a:ext cx="8937626" cy="2286000"/>
        </p:xfrm>
        <a:graphic>
          <a:graphicData uri="http://schemas.openxmlformats.org/drawingml/2006/table">
            <a:tbl>
              <a:tblPr firstRow="1" bandRow="1">
                <a:tableStyleId>{2D5ABB26-0587-4C30-8999-92F81FD0307C}</a:tableStyleId>
              </a:tblPr>
              <a:tblGrid>
                <a:gridCol w="2463370">
                  <a:extLst>
                    <a:ext uri="{9D8B030D-6E8A-4147-A177-3AD203B41FA5}">
                      <a16:colId xmlns:a16="http://schemas.microsoft.com/office/drawing/2014/main" val="20000"/>
                    </a:ext>
                  </a:extLst>
                </a:gridCol>
                <a:gridCol w="6474256">
                  <a:extLst>
                    <a:ext uri="{9D8B030D-6E8A-4147-A177-3AD203B41FA5}">
                      <a16:colId xmlns:a16="http://schemas.microsoft.com/office/drawing/2014/main" val="20001"/>
                    </a:ext>
                  </a:extLst>
                </a:gridCol>
              </a:tblGrid>
              <a:tr h="370840">
                <a:tc>
                  <a:txBody>
                    <a:bodyPr/>
                    <a:lstStyle/>
                    <a:p>
                      <a:pPr algn="r"/>
                      <a:r>
                        <a:rPr lang="en-US" sz="4400" i="1" dirty="0" smtClean="0"/>
                        <a:t>ēthos</a:t>
                      </a:r>
                      <a:endParaRPr lang="en-US" sz="4400" i="1" dirty="0"/>
                    </a:p>
                  </a:txBody>
                  <a:tcP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400" dirty="0" smtClean="0"/>
                        <a:t>character (speaker’s)</a:t>
                      </a:r>
                      <a:endParaRPr lang="en-US" sz="4400"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sz="4400" i="1" dirty="0" smtClean="0"/>
                        <a:t>pathos</a:t>
                      </a:r>
                      <a:endParaRPr lang="en-US" sz="44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4400" dirty="0" smtClean="0"/>
                        <a:t>emotion (listener’s)</a:t>
                      </a:r>
                      <a:endParaRPr lang="en-US" sz="4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sz="4400" i="1" dirty="0" smtClean="0"/>
                        <a:t>logos</a:t>
                      </a:r>
                      <a:endParaRPr lang="en-US" sz="44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4400" dirty="0" smtClean="0"/>
                        <a:t>language/reasoning</a:t>
                      </a:r>
                      <a:endParaRPr lang="en-US" sz="4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4347803"/>
                  </a:ext>
                </a:extLst>
              </a:tr>
            </a:tbl>
          </a:graphicData>
        </a:graphic>
      </p:graphicFrame>
      <p:sp>
        <p:nvSpPr>
          <p:cNvPr id="2" name="Title 1"/>
          <p:cNvSpPr>
            <a:spLocks noGrp="1"/>
          </p:cNvSpPr>
          <p:nvPr>
            <p:ph type="title"/>
          </p:nvPr>
        </p:nvSpPr>
        <p:spPr/>
        <p:txBody>
          <a:bodyPr/>
          <a:lstStyle/>
          <a:p>
            <a:r>
              <a:rPr lang="en-US" dirty="0" smtClean="0"/>
              <a:t>Rhetoric = Persuasion through</a:t>
            </a:r>
            <a:endParaRPr lang="en-US" dirty="0"/>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877913" y="3861245"/>
              <a:ext cx="8450640" cy="1139400"/>
            </p14:xfrm>
          </p:contentPart>
        </mc:Choice>
        <mc:Fallback xmlns="">
          <p:pic>
            <p:nvPicPr>
              <p:cNvPr id="6" name="Ink 5"/>
              <p:cNvPicPr/>
              <p:nvPr/>
            </p:nvPicPr>
            <p:blipFill>
              <a:blip r:embed="rId4"/>
              <a:stretch>
                <a:fillRect/>
              </a:stretch>
            </p:blipFill>
            <p:spPr>
              <a:xfrm>
                <a:off x="1862433" y="3846125"/>
                <a:ext cx="8481240" cy="1168560"/>
              </a:xfrm>
              <a:prstGeom prst="rect">
                <a:avLst/>
              </a:prstGeom>
            </p:spPr>
          </p:pic>
        </mc:Fallback>
      </mc:AlternateContent>
    </p:spTree>
    <p:extLst>
      <p:ext uri="{BB962C8B-B14F-4D97-AF65-F5344CB8AC3E}">
        <p14:creationId xmlns:p14="http://schemas.microsoft.com/office/powerpoint/2010/main" val="151103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Sophistic: Concepts</a:t>
            </a:r>
            <a:endParaRPr lang="en-US" dirty="0"/>
          </a:p>
        </p:txBody>
      </p:sp>
      <p:sp>
        <p:nvSpPr>
          <p:cNvPr id="3" name="Content Placeholder 2"/>
          <p:cNvSpPr>
            <a:spLocks noGrp="1"/>
          </p:cNvSpPr>
          <p:nvPr>
            <p:ph sz="half" idx="1"/>
          </p:nvPr>
        </p:nvSpPr>
        <p:spPr/>
        <p:txBody>
          <a:bodyPr/>
          <a:lstStyle/>
          <a:p>
            <a:r>
              <a:rPr lang="en-US" dirty="0" smtClean="0"/>
              <a:t>Attic/Atticism</a:t>
            </a:r>
          </a:p>
          <a:p>
            <a:r>
              <a:rPr lang="en-US" dirty="0" smtClean="0"/>
              <a:t>Genre</a:t>
            </a:r>
          </a:p>
          <a:p>
            <a:pPr lvl="1"/>
            <a:r>
              <a:rPr lang="en-US" i="1" dirty="0" smtClean="0"/>
              <a:t>(pro)</a:t>
            </a:r>
            <a:r>
              <a:rPr lang="en-US" i="1" dirty="0" err="1" smtClean="0"/>
              <a:t>lalia</a:t>
            </a:r>
            <a:endParaRPr lang="en-US" i="1" dirty="0" smtClean="0"/>
          </a:p>
          <a:p>
            <a:pPr lvl="1"/>
            <a:r>
              <a:rPr lang="en-US" i="1" dirty="0" smtClean="0"/>
              <a:t>ekphrasis</a:t>
            </a:r>
          </a:p>
          <a:p>
            <a:pPr lvl="1"/>
            <a:r>
              <a:rPr lang="en-US" i="1" dirty="0" err="1" smtClean="0"/>
              <a:t>dialexis</a:t>
            </a:r>
            <a:endParaRPr lang="en-US" i="1" dirty="0" smtClean="0"/>
          </a:p>
        </p:txBody>
      </p:sp>
      <p:sp>
        <p:nvSpPr>
          <p:cNvPr id="7" name="Content Placeholder 6"/>
          <p:cNvSpPr>
            <a:spLocks noGrp="1"/>
          </p:cNvSpPr>
          <p:nvPr>
            <p:ph sz="half" idx="2"/>
          </p:nvPr>
        </p:nvSpPr>
        <p:spPr/>
        <p:txBody>
          <a:bodyPr/>
          <a:lstStyle/>
          <a:p>
            <a:r>
              <a:rPr lang="en-US" dirty="0" smtClean="0"/>
              <a:t>genre (cont’d)</a:t>
            </a:r>
          </a:p>
          <a:p>
            <a:pPr lvl="1"/>
            <a:r>
              <a:rPr lang="en-US" i="1" dirty="0" smtClean="0"/>
              <a:t>meletē</a:t>
            </a:r>
          </a:p>
          <a:p>
            <a:pPr lvl="2"/>
            <a:r>
              <a:rPr lang="en-US" dirty="0" smtClean="0"/>
              <a:t>Forensic (for the law courts)</a:t>
            </a:r>
          </a:p>
          <a:p>
            <a:pPr lvl="2"/>
            <a:r>
              <a:rPr lang="en-US" dirty="0" smtClean="0"/>
              <a:t>Deliberative (political)</a:t>
            </a:r>
          </a:p>
          <a:p>
            <a:pPr lvl="1"/>
            <a:r>
              <a:rPr lang="en-US" dirty="0" smtClean="0"/>
              <a:t>Epideictic (occasional)</a:t>
            </a:r>
          </a:p>
          <a:p>
            <a:pPr lvl="2"/>
            <a:r>
              <a:rPr lang="en-US" i="1" dirty="0" err="1" smtClean="0"/>
              <a:t>Enkomion</a:t>
            </a:r>
            <a:r>
              <a:rPr lang="en-US" dirty="0" smtClean="0"/>
              <a:t> (praise)</a:t>
            </a:r>
          </a:p>
          <a:p>
            <a:pPr lvl="2"/>
            <a:r>
              <a:rPr lang="en-US" dirty="0" smtClean="0"/>
              <a:t>Psogos (blame)</a:t>
            </a:r>
          </a:p>
          <a:p>
            <a:pPr lvl="2"/>
            <a:r>
              <a:rPr lang="en-US" dirty="0" smtClean="0"/>
              <a:t>etc.</a:t>
            </a:r>
            <a:endParaRPr lang="en-US" dirty="0"/>
          </a:p>
        </p:txBody>
      </p:sp>
      <p:sp>
        <p:nvSpPr>
          <p:cNvPr id="4" name="Footer Placeholder 3"/>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pPr/>
              <a:t>7</a:t>
            </a:fld>
            <a:endParaRPr lang="en-US"/>
          </a:p>
        </p:txBody>
      </p:sp>
    </p:spTree>
    <p:extLst>
      <p:ext uri="{BB962C8B-B14F-4D97-AF65-F5344CB8AC3E}">
        <p14:creationId xmlns:p14="http://schemas.microsoft.com/office/powerpoint/2010/main" val="304063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fade">
                                      <p:cBhvr>
                                        <p:cTn id="62" dur="500"/>
                                        <p:tgtEl>
                                          <p:spTgt spid="7">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7" end="7"/>
                                            </p:txEl>
                                          </p:spTgt>
                                        </p:tgtEl>
                                        <p:attrNameLst>
                                          <p:attrName>style.visibility</p:attrName>
                                        </p:attrNameLst>
                                      </p:cBhvr>
                                      <p:to>
                                        <p:strVal val="visible"/>
                                      </p:to>
                                    </p:set>
                                    <p:animEffect transition="in" filter="fade">
                                      <p:cBhvr>
                                        <p:cTn id="6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t>
            </a:r>
            <a:r>
              <a:rPr lang="en-US" i="1" dirty="0" smtClean="0"/>
              <a:t>Vade mecum</a:t>
            </a:r>
            <a:r>
              <a:rPr lang="en-US" dirty="0" smtClean="0"/>
              <a:t> (Lucian)</a:t>
            </a:r>
            <a:endParaRPr lang="en-US" dirty="0"/>
          </a:p>
        </p:txBody>
      </p:sp>
      <p:sp>
        <p:nvSpPr>
          <p:cNvPr id="3" name="Text Placeholder 2"/>
          <p:cNvSpPr>
            <a:spLocks noGrp="1"/>
          </p:cNvSpPr>
          <p:nvPr>
            <p:ph type="body" idx="1"/>
          </p:nvPr>
        </p:nvSpPr>
        <p:spPr/>
        <p:txBody>
          <a:bodyPr/>
          <a:lstStyle/>
          <a:p>
            <a:r>
              <a:rPr lang="en-US" dirty="0" smtClean="0"/>
              <a:t>Arguments contra (breakout, 30 </a:t>
            </a:r>
            <a:r>
              <a:rPr lang="en-US" dirty="0" err="1" smtClean="0"/>
              <a:t>mins</a:t>
            </a:r>
            <a:r>
              <a:rPr lang="en-US" dirty="0" smtClean="0"/>
              <a:t>)</a:t>
            </a:r>
            <a:endParaRPr lang="en-US" dirty="0"/>
          </a:p>
        </p:txBody>
      </p:sp>
    </p:spTree>
    <p:extLst>
      <p:ext uri="{BB962C8B-B14F-4D97-AF65-F5344CB8AC3E}">
        <p14:creationId xmlns:p14="http://schemas.microsoft.com/office/powerpoint/2010/main" val="103626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Each Group...</a:t>
            </a:r>
            <a:endParaRPr lang="en-US" dirty="0"/>
          </a:p>
        </p:txBody>
      </p:sp>
      <p:sp>
        <p:nvSpPr>
          <p:cNvPr id="3" name="Content Placeholder 2"/>
          <p:cNvSpPr>
            <a:spLocks noGrp="1"/>
          </p:cNvSpPr>
          <p:nvPr>
            <p:ph idx="1"/>
          </p:nvPr>
        </p:nvSpPr>
        <p:spPr>
          <a:xfrm>
            <a:off x="1217614" y="1828800"/>
            <a:ext cx="7210224" cy="4343400"/>
          </a:xfrm>
        </p:spPr>
        <p:txBody>
          <a:bodyPr>
            <a:normAutofit fontScale="92500" lnSpcReduction="10000"/>
          </a:bodyPr>
          <a:lstStyle/>
          <a:p>
            <a:pPr marL="560070" indent="-514350">
              <a:buFont typeface="+mj-lt"/>
              <a:buAutoNum type="arabicPeriod"/>
            </a:pPr>
            <a:r>
              <a:rPr lang="en-US" dirty="0" smtClean="0"/>
              <a:t>What is the </a:t>
            </a:r>
            <a:r>
              <a:rPr lang="en-US" i="1" dirty="0" smtClean="0"/>
              <a:t>thesis</a:t>
            </a:r>
            <a:r>
              <a:rPr lang="en-US" dirty="0" smtClean="0"/>
              <a:t>, the chief point, of the piece?</a:t>
            </a:r>
          </a:p>
          <a:p>
            <a:pPr marL="560070" indent="-514350">
              <a:buFont typeface="+mj-lt"/>
              <a:buAutoNum type="arabicPeriod"/>
            </a:pPr>
            <a:r>
              <a:rPr lang="en-US" dirty="0" smtClean="0"/>
              <a:t>What is your </a:t>
            </a:r>
            <a:r>
              <a:rPr lang="en-US" i="1" dirty="0" smtClean="0"/>
              <a:t>antithesis</a:t>
            </a:r>
            <a:r>
              <a:rPr lang="en-US" dirty="0" smtClean="0"/>
              <a:t>, your “counter-point”?</a:t>
            </a:r>
          </a:p>
          <a:p>
            <a:pPr marL="560070" indent="-514350">
              <a:buFont typeface="+mj-lt"/>
              <a:buAutoNum type="arabicPeriod"/>
            </a:pPr>
            <a:r>
              <a:rPr lang="en-US" dirty="0" smtClean="0"/>
              <a:t>How best to refute/disprove Lucian’s logic?</a:t>
            </a:r>
          </a:p>
          <a:p>
            <a:pPr marL="560070" indent="-514350">
              <a:buFont typeface="+mj-lt"/>
              <a:buAutoNum type="arabicPeriod"/>
            </a:pPr>
            <a:r>
              <a:rPr lang="en-US" dirty="0" smtClean="0"/>
              <a:t>How best to support yours?</a:t>
            </a:r>
            <a:endParaRPr lang="en-US" dirty="0"/>
          </a:p>
        </p:txBody>
      </p:sp>
      <p:sp>
        <p:nvSpPr>
          <p:cNvPr id="4" name="Footer Placeholder 3"/>
          <p:cNvSpPr>
            <a:spLocks noGrp="1"/>
          </p:cNvSpPr>
          <p:nvPr>
            <p:ph type="ftr" sz="quarter" idx="11"/>
          </p:nvPr>
        </p:nvSpPr>
        <p:spPr/>
        <p:txBody>
          <a:bodyPr/>
          <a:lstStyle/>
          <a:p>
            <a:r>
              <a:rPr lang="en-US" smtClean="0"/>
              <a:t>2nd Sophistic: Intro Readings</a:t>
            </a:r>
            <a:endParaRPr lang="en-US" dirty="0"/>
          </a:p>
        </p:txBody>
      </p:sp>
      <p:sp>
        <p:nvSpPr>
          <p:cNvPr id="5" name="Date Placeholder 4"/>
          <p:cNvSpPr>
            <a:spLocks noGrp="1"/>
          </p:cNvSpPr>
          <p:nvPr>
            <p:ph type="dt" sz="half" idx="10"/>
          </p:nvPr>
        </p:nvSpPr>
        <p:spPr/>
        <p:txBody>
          <a:bodyPr/>
          <a:lstStyle/>
          <a:p>
            <a:r>
              <a:rPr lang="en-US" smtClean="0"/>
              <a:t>25-jan 2018</a:t>
            </a:r>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9</a:t>
            </a:fld>
            <a:endParaRPr lang="en-US"/>
          </a:p>
        </p:txBody>
      </p:sp>
      <p:pic>
        <p:nvPicPr>
          <p:cNvPr id="3074" name="Picture 2" descr="Engraving of Greek satirist Luc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7838" y="2355274"/>
            <a:ext cx="2240466" cy="2798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8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14000"/>
          </a:lnSpc>
          <a:defRPr sz="4000" kern="800" spc="100" dirty="0"/>
        </a:defPPr>
      </a:lstStyle>
    </a:txDef>
  </a:objectDefaults>
  <a:extraClrSchemeLst/>
  <a:extLst>
    <a:ext uri="{05A4C25C-085E-4340-85A3-A5531E510DB2}">
      <thm15:themeFamily xmlns:thm15="http://schemas.microsoft.com/office/thememl/2012/main" name="race_for_glory" id="{A7850A89-3428-4D83-A902-9ACBF8C158EB}" vid="{30B05D0E-FA79-4C0A-AD74-8264534ABFD4}"/>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1419</TotalTime>
  <Words>619</Words>
  <Application>Microsoft Office PowerPoint</Application>
  <PresentationFormat>Custom</PresentationFormat>
  <Paragraphs>109</Paragraphs>
  <Slides>15</Slides>
  <Notes>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race_for_glory</vt:lpstr>
      <vt:lpstr>PowerPoint Presentation</vt:lpstr>
      <vt:lpstr>Agenda</vt:lpstr>
      <vt:lpstr>Journal Entries Discussion 1</vt:lpstr>
      <vt:lpstr>Journal Entries Discussion 2</vt:lpstr>
      <vt:lpstr>What is a sophist?</vt:lpstr>
      <vt:lpstr>Rhetoric = Persuasion through</vt:lpstr>
      <vt:lpstr>Sophistic: Concepts</vt:lpstr>
      <vt:lpstr>Anti-Vade mecum (Lucian)</vt:lpstr>
      <vt:lpstr>Directions for Each Group...</vt:lpstr>
      <vt:lpstr>Vademecum, allusions</vt:lpstr>
      <vt:lpstr>Lucian’s Tyrannicide</vt:lpstr>
      <vt:lpstr>Enthymeme, Epichireme</vt:lpstr>
      <vt:lpstr>A fortiori reasoning</vt:lpstr>
      <vt:lpstr>More...</vt:lpstr>
      <vt:lpstr>Enargeia (“vividness,” here, via dramatization)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Scholtz, Andrew</dc:creator>
  <cp:lastModifiedBy>Scholtz, Andrew</cp:lastModifiedBy>
  <cp:revision>261</cp:revision>
  <cp:lastPrinted>2018-01-18T17:22:29Z</cp:lastPrinted>
  <dcterms:created xsi:type="dcterms:W3CDTF">2018-01-16T01:39:40Z</dcterms:created>
  <dcterms:modified xsi:type="dcterms:W3CDTF">2023-01-26T16:10:41Z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