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3" r:id="rId3"/>
    <p:sldId id="334" r:id="rId4"/>
    <p:sldId id="335" r:id="rId5"/>
    <p:sldId id="340" r:id="rId6"/>
    <p:sldId id="341" r:id="rId7"/>
    <p:sldId id="337" r:id="rId8"/>
    <p:sldId id="323" r:id="rId9"/>
    <p:sldId id="342" r:id="rId10"/>
    <p:sldId id="325" r:id="rId11"/>
    <p:sldId id="351" r:id="rId12"/>
    <p:sldId id="350" r:id="rId13"/>
    <p:sldId id="343" r:id="rId14"/>
    <p:sldId id="344" r:id="rId15"/>
    <p:sldId id="345" r:id="rId16"/>
    <p:sldId id="346" r:id="rId17"/>
    <p:sldId id="327" r:id="rId18"/>
    <p:sldId id="347" r:id="rId19"/>
    <p:sldId id="348" r:id="rId20"/>
    <p:sldId id="349" r:id="rId21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95274" autoAdjust="0"/>
  </p:normalViewPr>
  <p:slideViewPr>
    <p:cSldViewPr snapToGrid="0">
      <p:cViewPr varScale="1">
        <p:scale>
          <a:sx n="83" d="100"/>
          <a:sy n="83" d="100"/>
        </p:scale>
        <p:origin x="1109" y="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20" y="-2640"/>
      </p:cViewPr>
      <p:guideLst>
        <p:guide orient="horz" pos="2928"/>
        <p:guide pos="2208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1/31/2023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1-26T01:24:54.31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31033 239 176 0,'1'0'453'0,"2"-5"53"0,-3 1 45 16,-3-1-2-16,3-1-164 0,-1-1-121 15,-6-2-61-15,6 5-38 0,-4-3-29 16,-1-1-21-16,5 4-12 0,-2-1-3 16,1 4 0-16,2-4 1 0,0 1 4 15,0 2 0-15,0 0-2 16,0-1-10-16,0 3-11 15,0-3-9-15,0 3-11 0,0-1-12 16,0 1-11-16,0 0-6 0,0 0-3 16,0 0-4-16,0 0-6 0,0 0 3 0,0 0-2 15,0 0 3-15,0 0 7 16,0 0 10-16,0 0 12 0,0 0 11 16,0 0 13-16,0 0 7 0,0 0 3 15,2-2-3-15,2-1-5 0,2-1-11 16,0 0-11-16,8-3-9 0,-5 3-9 15,7-3-7-15,4-2-5 16,-2 0-3-16,10 1-1 0,2-5-1 16,1 1 1-16,4 0-3 0,2-1-1 15,3 1 0-15,2 2 0 0,-3 1-1 16,4 0-3-16,-4 2-1 16,1 1-2-16,0 1-3 0,-4 1-6 0,1 2 0 15,-5 2 0-15,1 2 2 0,-3 1 1 16,-4-2-3-16,2 4 4 15,0 1 1-15,-1 1-1 0,-1 2-1 16,2 0-4-16,0 1 5 0,-1 2-3 0,-2-1-2 16,2 0-1-16,-2 0 0 15,-4 1 1-15,2 1-1 0,-3 3-1 16,-1-1-1-16,-1 3 1 0,-1 2 0 16,-2-2 0-16,-1 7 0 15,-1-1 1-15,-3 2 0 0,-1 2 1 16,2 8 2-16,-2-2 1 0,-1 2 2 15,3 5 2-15,-7 0 3 0,4 5 1 16,-6 2-5-16,1 1 2 16,-2 3-1-16,-1 1-3 0,0-2-1 0,-4 2 3 15,2-1 0-15,-6-2-4 0,-2 3 0 16,-3-6 3-16,-3 2 1 0,-4-1 4 16,-2-2-4-16,-4-1 6 15,0 0 0-15,-5 0-2 0,-1-1 0 16,-5 2-5-16,3 2 4 0,-8-4-4 15,2 6 0-15,1-3-1 16,-4 1 0-16,3-3 0 0,2 1-2 16,-5-4 2-16,3 1-3 0,2-4 1 15,-5-1 1-15,3-2-1 0,3-1 1 16,-4-3 3-16,-2-1 2 0,-2-2 3 16,-1 0 8-16,-1-1 2 0,-2-5 7 15,-1 1 4-15,-2-1 5 0,-3-1 6 16,1 0 0-16,-2-2 2 0,-7 0 2 15,4 2 0-15,-5-2-3 0,-4 1-5 16,2-4-2-16,-6 3 4 0,0-4 0 16,-1 1 1-16,-4-1 4 15,0-4 4-15,-4 1 2 0,4-1 4 16,-3-1 1-16,-1-1 0 0,-2 0-2 0,2-4-5 16,-4 3-8-16,3-3-13 15,-6 0-5-15,-1 2-12 0,3 0-7 16,-6-4-3-16,0 3-1 15,2-3-2-15,-7 2-2 0,3-1 3 16,-2 1-2-16,0-1 3 0,0-1 5 0,2-2 2 16,4-2 3-16,-5 3 1 15,4-3 1-15,2-3 0 0,-1 3-3 16,1-2-2-16,0-2-2 0,3 1-1 16,-3 1-2-16,1-2-2 0,-1 2-1 15,0 2 3-15,0 0 3 16,-1 2 2-16,1 2 2 0,0 1 2 0,-3-1 0 15,0 3 0-15,3-1-3 0,-4 3-4 16,0 2-4-16,-4 0-3 16,1 0-3-16,2 0 2 0,-3 4 2 15,1-5 1-15,2 4 5 0,0-3 3 16,1-2 1-16,-2-1-2 0,1 2-1 16,1-4-2-16,-3 1-3 0,1-3-2 15,-1-1-2-15,-1 1-2 0,2-2 1 16,0 0 1-16,0 1 3 15,-2-1-1-15,6-1 3 0,-4 4 4 16,5-5-1-16,-2 4-4 0,3 3-4 16,0-4 1-16,3 3-3 0,-3 5-1 0,-3-1-2 15,0-1 0-15,3 4 2 0,0 0 0 16,0 3 2-16,0-2 2 16,3 3 0-16,-3-1 2 0,-2-1 4 15,5 1-4-15,0-1 2 0,-3 1-2 16,2-3 3-16,1 0-3 0,-1 2-2 15,2-3 0-15,4-1 0 0,-4-1 0 16,4-1 0-16,3-1 0 16,-2-1 0-16,0 0 5 0,4-1-2 0,-1 1 2 15,0 2 0-15,0 0 1 16,4 2-1-16,-4-2-3 0,0 2 0 16,1 3-1-16,-1-1-4 0,-3 0 0 15,3 2-1-15,-1 2-1 0,-2-1 2 16,4 1 2-16,-1 1 3 0,0 0 1 15,4-1 1-15,-4 0 2 16,-3 1-1-16,3-2-2 0,1 0 0 0,-3 0-1 16,0 1-1-16,0-1-1 15,-4-3-1-15,1 3 1 0,-6 0-4 16,4-1 0-16,-5 1 0 0,0-1 3 16,-3 1-1-16,1-1 3 15,-1-2 5-15,0 1 1 0,3 0-2 16,-1-3-2-16,-3 0 2 0,4-2-3 15,0 0-3-15,4-3-2 0,-4 0 0 16,-2 1 0-16,2-2 0 0,6 0 1 16,-4-2 1-16,-2 2 3 0,4 2 1 15,-1-1 3-15,-3 1-1 0,0 1-4 16,-3 1-2-16,3-1-1 16,-3 1 0-16,-1 0 0 0,1 0 2 15,-3-3 2-15,-1 3 3 0,6-2 2 16,-5 2 3-16,1-3-1 0,5-1 1 15,-3 1 1-15,3-2 0 0,3-2-3 16,-1 3-2-16,-2-5-1 0,4-5-2 0,-1 3-1 16,-3-2-2-16,5-2-2 15,-5-3-2-15,3 0 1 0,2-2 2 16,-4 2 1-16,2 1 1 0,0-3 3 16,-1-1 0-16,1 1-2 0,-3 0-2 15,2 0 0-15,-2 2-2 0,0 0 0 16,3 2 1-16,-3 1-1 0,1 0-2 15,2 2 0-15,2 0 3 0,-4 2-1 16,6 2 2-16,-3 0 2 16,1 0 5-16,-1 0-9 0,7 0 3 15,-6 0 2-15,1 0-3 0,2 0-3 16,-1-2 0-16,1-3 9 0,-3-2-5 16,-1 1-1-16,1-1 0 0,-2-2 1 15,-2-1-1-15,2 3 2 0,1-4 1 16,-4 2 1-16,0 1-1 0,-3-1-1 15,-1 3-1-15,0-1-1 16,-1 3-1-16,-1 0-10 0,-2-1 4 16,4 1 2-16,-4-1-1 0,4 3 3 15,-1 0 1-15,-1 0 9 16,6 2-1-16,-2-3-1 0,2 1 1 16,2 2-5-16,-2-2-1 0,3 2 1 0,-1-2-1 15,2 0 1-15,2-1-4 0,0 1 5 16,2 1-2-16,0-5-3 15,1 3 0-15,-1 0 1 0,-1-1 2 16,-2 3-2-16,3-1 2 0,-4 1 2 16,1 1-1-16,0 1 1 0,-5 1 0 15,0-1-1-15,-2 3 0 0,-4 0-3 16,1 4 2-16,-2-5-4 0,2 4 2 16,-6-3 2-16,5 1 0 15,-5-1 2-15,4 1 0 0,-1-1 2 16,0 1-1-16,2-4-3 0,-4 6-1 15,0 2-7-15,-3-2 2 16,0 2 2-16,1 2-1 0,-3-1 4 0,2 1 1 16,1 1 7-16,-2 2-1 0,1 2-3 0,0-3 4 15,1 5-4-15,0-3-3 16,-4 1-1-16,4 1-1 16,-3 2 0-16,3-2-3 0,-1-1 2 15,4-3 2-15,-2 2 1 0,4-1 3 16,-1-3 1-16,3-2 1 0,5 0-1 15,0-4-1-15,5 1 0 16,-2-1-3-16,2-1-2 0,-1-2 1 16,4 1 2-16,1-3-2 0,3 1-3 0,1 4-1 15,-1-3 2-15,0 0 1 0,1 3 2 16,2 0 0-16,0 2 2 16,2-4 1-16,0 5-1 0,3-2 0 15,0 0-2-15,5 2 1 0,-1-1 0 16,1-1 1-16,-1 3 1 0,4-3-1 15,-4 4-2-15,6-4 0 0,-3 3-1 16,2-3-2-16,1 4-1 16,0-2 2-16,-1 1 1 0,1-3 5 0,-3 3 1 15,2 1 2-15,2-2 0 0,-2-2 1 16,3 0 0-16,2-1-3 16,-2-3 0-16,4-1-3 0,1 2-1 15,-4 0 0-15,6-3-1 0,-6 0 2 16,7 0-1-16,-3-3 1 0,0 0-2 15,3 2 0-15,0-1 1 16,-2-1-3-16,2 3 2 0,3-2 0 16,0 2 0-16,0-3 0 0,1 3 0 0,3 0 2 15,0 0-2-15,2 0 0 16,0 0 1-16,3 0 0 0,-2-1 1 16,2 1 0-16,-5-2 0 15,5 2 1-15,-2 0 1 0,2-3 0 0,-3 3 0 16,3-2-4-16,-3 2 0 15,0 2-1-15,3 1-3 0,-2-1-1 16,-1-1-1-16,-5 4-2 0,4 1 5 16,-7 0 1-16,2 2 0 0,-4 1 0 0,0-1 0 15,-2 2 5-15,-1-1-4 16,-3-1 0-16,0 3 1 0,-1 1-1 16,-3-1-3-16,6 0 2 0,-3 0 1 15,2 3-1-15,2-3 1 16,0 2-1-16,4-1 2 0,2 0-3 15,-1 3 2-15,7-4 1 0,-4 4 3 16,5-4-2-16,0 5 2 0,4-6-1 16,-1 6-2-16,0-2-2 0,2 0-2 15,1 3 2-15,-4 2-3 0,1 2 0 16,-3 3 2-16,3 3-1 0,-4 4 0 16,1 0-2-16,-2 2-2 15,-1 3 3-15,2 2 2 0,1-1-1 16,0 3 1-16,0 1 0 15,3-2-1-15,5 3-2 0,-2 0 1 16,4-3 1-16,4 2 1 0,-2-1 0 0,5-1 2 0,1 5 1 16,3-5 0-16,-1 0 1 15,0 0-1-15,3 2 1 0,1-2 0 16,3 1 0-16,-3 3-1 0,4 0 0 16,1 1-2-16,-1 1 1 0,3-1 2 15,-2 3-1-15,2 1 3 0,-2 2-1 16,2 0 2-16,-3 2-1 0,-1-1-3 15,-2 0 1-15,1 6-2 0,-1-3 0 16,-2 3-1-16,-1-2 0 0,1 2-1 16,1-3 2-16,2-2 2 0,-1-3 2 15,3-6-2-15,1 3 1 0,5-9 1 16,-2 0-1-16,5 0-2 0,3-4-1 16,3-4 0-16,5 2 1 0,1-5-1 15,2-1 0-15,3 0-1 16,-2 0 1-16,6-3 1 0,-4 1 1 0,2-2-1 15,0-1-1-15,0-3 1 0,1 5 0 16,-5-5-3-16,3 1 0 0,-2-2 2 16,2-3 1-16,-1 3-1 15,-2-4 0-15,3 4 3 0,2-8-2 16,2 3 0-16,-2 0 0 0,4-2 4 0,7-3 0 16,-4 3-1-16,7-2 1 15,-2-1-3-15,3 3 0 0,4-4 1 16,0 1-2-16,1-1-2 0,3-4 3 15,0 6 3-15,-2-4 1 16,2-2-1-16,0 3 0 0,-3-4 2 0,-2 3-1 0,-1-3-1 16,-2-3-1-1,-4 3 1-15,1-4-1 0,-4 3-1 0,1-1 2 16,-2 1-2-16,-2-6 1 0,1 6 0 16,-2-4 1-16,4-1-1 15,-5 1-3-15,3-4 0 0,-2 3 0 16,2-4 0-16,-1 4 0 15,-2-2 0-15,0 1 1 0,-1-3-1 16,1 2 2-16,0 2-2 0,0 0 0 16,-3-2 0-16,0-2-1 0,1 6 2 15,-1-1-4-15,0-1 3 0,0 3 0 16,3-3 1-16,-2 2-2 0,2 0-1 0,-3-2 1 16,5 2-1-16,-4 2 1 15,-1-2 2-15,0 0 1 0,-2 1 1 16,-2 1 0-16,-1 0-1 0,-3-1-2 15,2 2-2-15,-4-1-1 16,1 2 1-16,-2 0 1 0,0 0-1 0,-1 0 2 16,0 2 0-16,-1-2 2 15,2 1-1-15,0 2-2 0,-2-3 2 16,3 2-1-16,1 0 0 0,-4-2 2 16,6 3-2-16,-7-3 4 0,1 0-5 15,1 1 2-15,-2-1 1 16,2 3-1-16,-2-3 2 0,-3 2-1 15,1-2 4-15,2 0-2 0,-3 2-2 16,0-2 0-16,3 0 0 0,-3 0-1 16,0 0-3-16,0 0 2 0,0 0-1 15,0 0 2-15,0 0 0 16,2 2 0-16,-2-2 0 0,0 0-1 16,3 3 1-16,-3-2-3 0,3-1-1 15,-1 3 3-15,-2-3 0 0,0 3 1 16,3-3 0-16,-2 0 1 0,-1 1-2 15,3-1 1-15,-3 3-1 0,3-3-1 16,-1 0 1-16,-2 0-1 0,0 0 1 16,3 0-1-16,-3 0 1 0,0 0-1 15,0 0 1-15,0 0 2 0,0 0-1 16,0 0 4-16,0 0 5 0,0 0 5 16,0 0 4-16,0 0 3 15,0 0 5-15,0 0 4 0,-3 0-3 16,3 0-1-16,0 0-15 0,-2 0-12 15,2-3 0-15,-3 3 0 0,0 0 0 16,3-1 0-16,-4 1 0 0,4 0 0 16,-5-3 0-16,2 3 0 15,1 0 0-15,-1-3 0 0,-1 3 0 16,1-1 0-16,-5-2 0 0,-1 1 0 16,-4-2 0-16,1 0 0 0,-3-3 0 15,-2 1 0-15,0-4 0 0,-6 1 0 16,2-1 0-16,-5-8 0 15,-1 6 0-15,0-6 0 0,-5 1 0 0,2-3 0 16,0 0 0-16,1-4 0 0,1 5 0 16,0-4 0-16,4 0 0 0,-1 1 0 15,5-3 0-15,0-2 0 0,-1 0 0 16,4 0 0-16,-3-3 0 16,2 2 0-16,1 0 0 0,0 0 0 15,2 0 0-15,-1 3 0 0,4 3 0 16,0 3 0-16,2 1 0 15,0 2 0-15,1-1 0 0,1 6 0 0,0-2 0 16,1 2 0-16,2 2 0 0,-3 1 0 16,4 1 0-16,-1 0 0 0,0 1 0 15,1 1 0-15,1 4 0 0,0-2 0 16,3 1 0-16,-2-1 0 16,2 1 0-16,0 2 0 0,2 0 0 15,1 0 0-15,4 2 0 0,3 1 0 16,2 2 0-16,0-2 0 15,7 4 0-15,-3 2 0 0,4 0 0 16,2 2 0-16,-2 0 0 0,4 3 0 16,-1 0 0-16,5 3 0 0,-2 0 0 15,6 4 0-15,-1 0 0 0,1 2 0 16,0-2 0-16,2 4 0 0,2 1 0 16,-3-2 0-16,4 2 0 0,1 0 0 15,-4 0 0-15,2 0 0 0,-3-2 0 16,-1 0 0-16,-1 0 0 15,-2-2 0-15,-4 0 0 0,-1-2 0 16,-1-4 0-16,-1 3 0 0,-4-7 0 0,-1 2 0 16,-5-3 0-16,4-2 0 15,-7-1 0-15,2-1 0 0,-2-2 0 16,-1-1 0-16,-4 0 0 0,1-2 0 16,1 1 0-16,-4-3 0 0,2 0 0 15,-4 0 0-15,0 0 0 16,0 0 0-16,-1 0 0 0,-2-3 0 0,1 3 0 15,-1-2 0-15,3 2 0 0,-3-1 0 16,3 1 0-16,-2 0 0 16,2 0 0-16,0 0 0 0,0 1 0 15,0-1 0-15,0 2 0 0,2 1 0 16,1-1 0-16,2 1 0 0,-1 0 0 16,-1 2 0-16,0-4 0 0,-1 6 0 15,1-6 0-15,1 2 0 16,0 2 0-16,-3-3 0 0,2 2 0 15,2-2 0-15,-1 2 0 0,4 1 0 16,0 4 0-16,-1-2 0 0,6 1 0 0,-1 3 0 16,0-2 0-16,0 2 0 15,1 3 0-15,-1-4 0 0,0 1 0 16,1-1 0-16,-6-4 0 0,1 4 0 16,-3-6 0-16,-2-1 0 15,1 1 0-15,-1-4 0 0,-3 2 0 16,0 0 0-16,-3-4 0 0,-4 0 0 15,-1 0 0-15,-1 0 0 0,-4-4 0 16,1 0 0-16,1 1 0 0,5 2 0 16,-1 0 0-16,-1 0 0 0,5 0 0 15,-2-1 0-15,1 3 0 0,1 1 0 16,-2-3 0-16,2 3 0 16,3-1 0-16,-2 1 0 0,2 0 0 15,0 0 0-15,0 0 0 0,0 0 0 16,0 0 0-16,0 0 0 0,0 0 0 15,-3 0 0-15,3 0 0 0,0 0 0 0,0 0 0 16,0 0 0-16,0 0 0 16,0 1 0-16,0-1 0 0,0 0 0 15,0 0 0-15,0 0 0 0,0 0 0 16,0 0 0-16,0 0 0 16,0 0 0-16,0 0 0 0,-3 0 0 15,2 0 0-15,1 3 0 0,-3-3 0 16,-5 1 0-16,2 3 0 0,-5 2 0 15,-6 3 0-15,2 2 0 0,-5 3 0 16,-2 0 0-16,-5 7 0 0,-1-1 0 0,-1 3 0 16,-3 5 0-16,0 1 0 15,-4 0 0-15,2 2 0 0,-1 1 0 16,3 1 0-16,0-3 0 0,0 3 0 16,5-5 0-16,3-1 0 15,1 0 0-15,3-3 0 0,0 1 0 16,6-1 0-16,-1 2 0 15,3 7 0-15,-4-3 0 0,7 3 0 16,-3 2 0-16,-1 2 0 0,3 0 0 0,-3-1 0 16,6 0 0-16,-5-5 0 0,4-1 0 15,-1-4 0-15,4-4 0 0,-3-4 0 16,5-3 0-16,-1-3 0 16,1-4 0-16,-2-2 0 0,5 2 0 15,-2-3 0-15,2-5 0 0,0-4 0 16,2-1 0-16,3-7 0 15,-2-1 0-15,4-7 0 0,1-4 0 16,1-3 0-16,2-3 0 0,-2-1 0 16,3 0 0-16,1-3 0 0,-1-1 0 0,-1 0 0 15,-2 2 0-15,2-3 0 0,-2 2 0 16,-1 4 0-16,1-5 0 16,2 2 0-16,-4 0 0 0,-1-4 0 15,2 2 0-15,0 0 0 0,-1-6 0 16,-2 3 0-16,0 0 0 0,2-1 0 15,-2 1 0-15,2 3 0 16,1 0 0-16,3 3 0 0,-5 3 0 0,5 0 0 16,-2 2 0-16,3 2 0 0,-1 4 0 15,-2 0 0-15,3 1 0 0,-4 4 0 16,4 4 0-16,-4-2 0 16,1 5 0-16,2 0 0 0,-2 4 0 15,-1-1 0-15,0 2 0 0,-1 2 0 16,2-3 0-16,-1 5 0 0,0-2 0 15,-1 2 0-15,-2 0 0 16,0 0 0-16,1 0 0 0,-5 0 0 16,2 0 0-16,-1 0 0 0,-2 0 0 15,0 0 0-15,3 0 0 0,-3 0 0 16,5 0 0-16,-5 0 0 0,0 0 0 16,0 0 0-16,0 0 0 0,0 0 0 15,0 0 0-15,0 2 0 16,-2-2 0-16,-1 5 0 0,3-3 0 15,0 2 0-15,-3 5-21 0,1-3-109 16,-1 4-43-16,2 0-66 0,-5 1-126 0,-2 2-145 16,2-2-198-16,-5-1-279 15,-3 4-117-15,-1-3-8 0,0-3 92 16,-5 1 143-16,3-5 215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1/31/2023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2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9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3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08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00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8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61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74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9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4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6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“’But you did not kill the tyrant ; the law assigns the reward to him who kills the tyrant.’ And pray what is the difference between killing him and causing his death ? I see none.” (p. 177)</a:t>
            </a:r>
          </a:p>
          <a:p>
            <a:r>
              <a:rPr lang="en-US" dirty="0" smtClean="0"/>
              <a:t>“'But you did not kill the tyrant ; the law assigns the reward to him who kills the tyrant.’ And pray what is the difference between killing him and causing his death ? I see none.” (177)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3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70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84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Dedication to Proconsul (governor)</a:t>
            </a:r>
            <a:r>
              <a:rPr lang="en-US" baseline="0" dirty="0" smtClean="0"/>
              <a:t> </a:t>
            </a:r>
            <a:r>
              <a:rPr lang="en-US" dirty="0" smtClean="0"/>
              <a:t>Gordian (future emperor Gordian III, whose ancestor,</a:t>
            </a:r>
            <a:r>
              <a:rPr lang="en-US" baseline="0" dirty="0" smtClean="0"/>
              <a:t> Herodes Atticus, Phi points out. Greek rhetoric naturalized within Roman culture)</a:t>
            </a:r>
          </a:p>
          <a:p>
            <a:r>
              <a:rPr lang="en-US" dirty="0" smtClean="0"/>
              <a:t>issues: </a:t>
            </a:r>
            <a:r>
              <a:rPr lang="en-US" dirty="0" err="1" smtClean="0"/>
              <a:t>plato's</a:t>
            </a:r>
            <a:r>
              <a:rPr lang="en-US" dirty="0" smtClean="0"/>
              <a:t> </a:t>
            </a:r>
            <a:r>
              <a:rPr lang="en-US" dirty="0" err="1" smtClean="0"/>
              <a:t>gorgias</a:t>
            </a:r>
            <a:r>
              <a:rPr lang="en-US" dirty="0" smtClean="0"/>
              <a:t>, and classical-</a:t>
            </a:r>
            <a:r>
              <a:rPr lang="en-US" dirty="0" err="1" smtClean="0"/>
              <a:t>grk</a:t>
            </a:r>
            <a:r>
              <a:rPr lang="en-US" dirty="0" smtClean="0"/>
              <a:t> distrust of rhetoric-sophistic. partly addressed/redressed by </a:t>
            </a:r>
            <a:r>
              <a:rPr lang="en-US" dirty="0" err="1" smtClean="0"/>
              <a:t>ari</a:t>
            </a:r>
            <a:r>
              <a:rPr lang="en-US" dirty="0" smtClean="0"/>
              <a:t> rhetoric and by </a:t>
            </a:r>
            <a:r>
              <a:rPr lang="en-US" dirty="0" err="1" smtClean="0"/>
              <a:t>plato</a:t>
            </a:r>
            <a:r>
              <a:rPr lang="en-US" dirty="0" smtClean="0"/>
              <a:t> </a:t>
            </a:r>
            <a:r>
              <a:rPr lang="en-US" dirty="0" err="1" smtClean="0"/>
              <a:t>phaedrus</a:t>
            </a:r>
            <a:r>
              <a:rPr lang="en-US" dirty="0" smtClean="0"/>
              <a:t> (second half) and others. but never wholly resolved. from the </a:t>
            </a:r>
            <a:r>
              <a:rPr lang="en-US" dirty="0" err="1" smtClean="0"/>
              <a:t>grk</a:t>
            </a:r>
            <a:r>
              <a:rPr lang="en-US" dirty="0" smtClean="0"/>
              <a:t> perspective, philosophy lends respectability to otherwise suspect rhetoric. but from the narrowly roman perspective, rhetoric historically-originally more respectable. </a:t>
            </a:r>
            <a:r>
              <a:rPr lang="en-US" dirty="0" err="1" smtClean="0"/>
              <a:t>quintilian</a:t>
            </a:r>
            <a:r>
              <a:rPr lang="en-US" dirty="0" smtClean="0"/>
              <a:t> founds his </a:t>
            </a:r>
            <a:r>
              <a:rPr lang="en-US" dirty="0" err="1" smtClean="0"/>
              <a:t>def</a:t>
            </a:r>
            <a:r>
              <a:rPr lang="en-US" dirty="0" smtClean="0"/>
              <a:t> of the orator (orator, </a:t>
            </a:r>
            <a:r>
              <a:rPr lang="en-US" dirty="0" err="1" smtClean="0"/>
              <a:t>latin</a:t>
            </a:r>
            <a:r>
              <a:rPr lang="en-US" dirty="0" smtClean="0"/>
              <a:t> for speaker) on </a:t>
            </a:r>
            <a:r>
              <a:rPr lang="en-US" dirty="0" err="1" smtClean="0"/>
              <a:t>cato</a:t>
            </a:r>
            <a:r>
              <a:rPr lang="en-US" dirty="0" smtClean="0"/>
              <a:t> the elder's (234-149 BCE), "</a:t>
            </a:r>
            <a:r>
              <a:rPr lang="en-US" dirty="0" err="1" smtClean="0"/>
              <a:t>vir</a:t>
            </a:r>
            <a:r>
              <a:rPr lang="en-US" dirty="0" smtClean="0"/>
              <a:t> bonus, </a:t>
            </a:r>
            <a:r>
              <a:rPr lang="en-US" dirty="0" err="1" smtClean="0"/>
              <a:t>dicendi</a:t>
            </a:r>
            <a:r>
              <a:rPr lang="en-US" dirty="0" smtClean="0"/>
              <a:t> </a:t>
            </a:r>
            <a:r>
              <a:rPr lang="en-US" dirty="0" err="1" smtClean="0"/>
              <a:t>peritus</a:t>
            </a:r>
            <a:r>
              <a:rPr lang="en-US" dirty="0" smtClean="0"/>
              <a:t>." that automatically stipulates that the public speaker will be a "good man" - not a person, a man (</a:t>
            </a:r>
            <a:r>
              <a:rPr lang="en-US" dirty="0" err="1" smtClean="0"/>
              <a:t>vir</a:t>
            </a:r>
            <a:r>
              <a:rPr lang="en-US" dirty="0" smtClean="0"/>
              <a:t>), and good both in the moral and social (aristocratic) sense. </a:t>
            </a:r>
            <a:r>
              <a:rPr lang="en-US" dirty="0" err="1" smtClean="0"/>
              <a:t>grk</a:t>
            </a:r>
            <a:r>
              <a:rPr lang="en-US" dirty="0" smtClean="0"/>
              <a:t> intellectual achievement generally, philosophy and rhetoric included, had a somewhat complicated history: phases of intense interest in, instances of official repression of, both. but the idea of their connection, which goes back to the </a:t>
            </a:r>
            <a:r>
              <a:rPr lang="en-US" dirty="0" err="1" smtClean="0"/>
              <a:t>athenian</a:t>
            </a:r>
            <a:r>
              <a:rPr lang="en-US" dirty="0" smtClean="0"/>
              <a:t> orator </a:t>
            </a:r>
            <a:r>
              <a:rPr lang="en-US" dirty="0" err="1" smtClean="0"/>
              <a:t>isocrates</a:t>
            </a:r>
            <a:r>
              <a:rPr lang="en-US" dirty="0" smtClean="0"/>
              <a:t> (436-338 BCE), is prominent in cicero. thus rhetoric could be </a:t>
            </a:r>
            <a:r>
              <a:rPr lang="en-US" dirty="0" err="1" smtClean="0"/>
              <a:t>seent</a:t>
            </a:r>
            <a:r>
              <a:rPr lang="en-US" dirty="0" smtClean="0"/>
              <a:t> to have a practical side, both in local municipal bodies and in the courts, and it could be seen as an important attribute of aristocratic status. in </a:t>
            </a:r>
            <a:r>
              <a:rPr lang="en-US" dirty="0" err="1" smtClean="0"/>
              <a:t>philostratus</a:t>
            </a:r>
            <a:r>
              <a:rPr lang="en-US" dirty="0" smtClean="0"/>
              <a:t> we see both the urge to lend rhetoric intellectual cachet via philosophy, and to address lingering distrust of it, especially in connection with doubts connected to "sophistry." [e.g., continuing use of derived words meaning "cleverly contrive" and the like.]</a:t>
            </a:r>
          </a:p>
          <a:p>
            <a:r>
              <a:rPr lang="en-US" dirty="0" smtClean="0"/>
              <a:t>“Ancient” (</a:t>
            </a:r>
            <a:r>
              <a:rPr lang="en-US" i="1" dirty="0" err="1" smtClean="0"/>
              <a:t>arkhaia</a:t>
            </a:r>
            <a:r>
              <a:rPr lang="en-US" dirty="0" smtClean="0"/>
              <a:t>) sophistic versus “second” sophistic</a:t>
            </a:r>
          </a:p>
          <a:p>
            <a:r>
              <a:rPr lang="en-US" dirty="0" smtClean="0"/>
              <a:t>Defense of sophistic: addresses its negative rap in the case of </a:t>
            </a:r>
            <a:r>
              <a:rPr lang="en-US" dirty="0" err="1" smtClean="0"/>
              <a:t>favorinus</a:t>
            </a:r>
            <a:r>
              <a:rPr lang="en-US" dirty="0" smtClean="0"/>
              <a:t> and of antiphon.</a:t>
            </a:r>
          </a:p>
          <a:p>
            <a:pPr lvl="1"/>
            <a:r>
              <a:rPr lang="en-US" dirty="0" smtClean="0"/>
              <a:t>Older (philosophic)</a:t>
            </a:r>
          </a:p>
          <a:p>
            <a:pPr lvl="2"/>
            <a:r>
              <a:rPr lang="en-US" dirty="0" smtClean="0"/>
              <a:t>Gorgias, Antiphon, etc. (400s–early 300s BCE)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Aeschines (later 300s) to “present day”</a:t>
            </a:r>
          </a:p>
          <a:p>
            <a:pPr lvl="2"/>
            <a:r>
              <a:rPr lang="en-US" dirty="0" smtClean="0"/>
              <a:t>declamation, systematic instruction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89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11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0"/>
            <a:ext cx="12186713" cy="6858000"/>
          </a:xfrm>
          <a:prstGeom prst="rect">
            <a:avLst/>
          </a:prstGeom>
          <a:solidFill>
            <a:schemeClr val="bg1">
              <a:alpha val="1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0"/>
            <a:ext cx="12186713" cy="6858000"/>
          </a:xfrm>
          <a:prstGeom prst="rect">
            <a:avLst/>
          </a:prstGeom>
          <a:solidFill>
            <a:schemeClr val="bg1">
              <a:alpha val="1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0"/>
            <a:ext cx="12186713" cy="6858000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225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0"/>
            <a:ext cx="12186713" cy="6858000"/>
          </a:xfrm>
          <a:prstGeom prst="rect">
            <a:avLst/>
          </a:prstGeom>
          <a:solidFill>
            <a:schemeClr val="bg1">
              <a:alpha val="1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9313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0"/>
            <a:ext cx="12186713" cy="6858000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11000"/>
            </a:srgb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4000"/>
              </a:lnSpc>
              <a:defRPr sz="3200"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091267"/>
            <a:ext cx="9753600" cy="1354665"/>
          </a:xfrm>
        </p:spPr>
        <p:txBody>
          <a:bodyPr bIns="137160" anchor="b">
            <a:norm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3742277"/>
            <a:ext cx="9758063" cy="114299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5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2800"/>
            </a:lvl1pPr>
            <a:lvl2pPr>
              <a:lnSpc>
                <a:spcPct val="114000"/>
              </a:lnSpc>
              <a:defRPr sz="2400"/>
            </a:lvl2pPr>
            <a:lvl3pPr>
              <a:lnSpc>
                <a:spcPct val="114000"/>
              </a:lnSpc>
              <a:defRPr sz="2000"/>
            </a:lvl3pPr>
            <a:lvl4pPr>
              <a:lnSpc>
                <a:spcPct val="114000"/>
              </a:lnSpc>
              <a:defRPr sz="1800"/>
            </a:lvl4pPr>
            <a:lvl5pPr>
              <a:lnSpc>
                <a:spcPct val="114000"/>
              </a:lnSpc>
              <a:defRPr sz="18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2800"/>
            </a:lvl1pPr>
            <a:lvl2pPr>
              <a:lnSpc>
                <a:spcPct val="114000"/>
              </a:lnSpc>
              <a:defRPr sz="2400"/>
            </a:lvl2pPr>
            <a:lvl3pPr>
              <a:lnSpc>
                <a:spcPct val="114000"/>
              </a:lnSpc>
              <a:defRPr sz="2000"/>
            </a:lvl3pPr>
            <a:lvl4pPr>
              <a:lnSpc>
                <a:spcPct val="114000"/>
              </a:lnSpc>
              <a:defRPr sz="1800"/>
            </a:lvl4pPr>
            <a:lvl5pPr>
              <a:lnSpc>
                <a:spcPct val="114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942012" y="1828800"/>
            <a:ext cx="0" cy="3962400"/>
          </a:xfrm>
          <a:prstGeom prst="line">
            <a:avLst/>
          </a:prstGeom>
          <a:ln w="22225">
            <a:solidFill>
              <a:srgbClr val="00B0F0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2012" y="1828800"/>
            <a:ext cx="0" cy="3962400"/>
          </a:xfrm>
          <a:prstGeom prst="line">
            <a:avLst/>
          </a:prstGeom>
          <a:ln w="22225">
            <a:solidFill>
              <a:srgbClr val="00B0F0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942012" y="1828800"/>
            <a:ext cx="0" cy="3962400"/>
          </a:xfrm>
          <a:prstGeom prst="line">
            <a:avLst/>
          </a:prstGeom>
          <a:ln w="22225">
            <a:solidFill>
              <a:srgbClr val="00B0F0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1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761744"/>
            <a:ext cx="4709160" cy="838201"/>
          </a:xfr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2800"/>
            </a:lvl1pPr>
            <a:lvl2pPr>
              <a:lnSpc>
                <a:spcPct val="114000"/>
              </a:lnSpc>
              <a:defRPr sz="2400"/>
            </a:lvl2pPr>
            <a:lvl3pPr>
              <a:lnSpc>
                <a:spcPct val="114000"/>
              </a:lnSpc>
              <a:defRPr sz="2000"/>
            </a:lvl3pPr>
            <a:lvl4pPr>
              <a:lnSpc>
                <a:spcPct val="114000"/>
              </a:lnSpc>
              <a:defRPr sz="1800"/>
            </a:lvl4pPr>
            <a:lvl5pPr>
              <a:lnSpc>
                <a:spcPct val="114000"/>
              </a:lnSpc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761744"/>
            <a:ext cx="4709160" cy="838201"/>
          </a:xfr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2800"/>
            </a:lvl1pPr>
            <a:lvl2pPr>
              <a:lnSpc>
                <a:spcPct val="114000"/>
              </a:lnSpc>
              <a:defRPr sz="2400"/>
            </a:lvl2pPr>
            <a:lvl3pPr>
              <a:lnSpc>
                <a:spcPct val="114000"/>
              </a:lnSpc>
              <a:defRPr sz="2000"/>
            </a:lvl3pPr>
            <a:lvl4pPr>
              <a:lnSpc>
                <a:spcPct val="114000"/>
              </a:lnSpc>
              <a:defRPr sz="1800"/>
            </a:lvl4pPr>
            <a:lvl5pPr>
              <a:lnSpc>
                <a:spcPct val="114000"/>
              </a:lnSpc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42012" y="2743200"/>
            <a:ext cx="0" cy="3048000"/>
          </a:xfrm>
          <a:prstGeom prst="line">
            <a:avLst/>
          </a:prstGeom>
          <a:ln w="22225">
            <a:solidFill>
              <a:srgbClr val="00B0F0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2012" y="2743200"/>
            <a:ext cx="0" cy="3048000"/>
          </a:xfrm>
          <a:prstGeom prst="line">
            <a:avLst/>
          </a:prstGeom>
          <a:ln w="22225">
            <a:solidFill>
              <a:srgbClr val="00B0F0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1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31-jan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solidFill>
            <a:srgbClr val="00B0F0">
              <a:alpha val="11000"/>
            </a:srgb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31-jan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2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4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4400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14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4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14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114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14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orient="horz" pos="2160" userDrawn="1">
          <p15:clr>
            <a:srgbClr val="F26B43"/>
          </p15:clr>
        </p15:guide>
        <p15:guide id="6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77382" y="259469"/>
            <a:ext cx="8888074" cy="1335867"/>
            <a:chOff x="2966936" y="376201"/>
            <a:chExt cx="8888074" cy="1335867"/>
          </a:xfrm>
        </p:grpSpPr>
        <p:sp>
          <p:nvSpPr>
            <p:cNvPr id="5" name="Rectangle 4"/>
            <p:cNvSpPr/>
            <p:nvPr/>
          </p:nvSpPr>
          <p:spPr>
            <a:xfrm>
              <a:off x="2966936" y="376201"/>
              <a:ext cx="8888074" cy="1335867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3099105" y="484736"/>
              <a:ext cx="8623737" cy="1118796"/>
            </a:xfrm>
            <a:prstGeom prst="rect">
              <a:avLst/>
            </a:prstGeom>
            <a:solidFill>
              <a:srgbClr val="00B0F0">
                <a:alpha val="81000"/>
              </a:srgbClr>
            </a:solidFill>
          </p:spPr>
          <p:txBody>
            <a:bodyPr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none" baseline="0">
                  <a:solidFill>
                    <a:schemeClr val="tx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3200" spc="500" dirty="0" smtClean="0">
                  <a:solidFill>
                    <a:schemeClr val="bg1"/>
                  </a:solidFill>
                </a:rPr>
                <a:t>Philostratus </a:t>
              </a:r>
              <a:r>
                <a:rPr lang="en-US" sz="3200" i="1" spc="500" dirty="0" smtClean="0">
                  <a:solidFill>
                    <a:schemeClr val="bg1"/>
                  </a:solidFill>
                </a:rPr>
                <a:t>Lives of the Sophists:</a:t>
              </a:r>
              <a:r>
                <a:rPr lang="en-US" sz="3200" spc="500" dirty="0" smtClean="0">
                  <a:solidFill>
                    <a:schemeClr val="bg1"/>
                  </a:solidFill>
                </a:rPr>
                <a:t/>
              </a:r>
              <a:br>
                <a:rPr lang="en-US" sz="3200" spc="500" dirty="0" smtClean="0">
                  <a:solidFill>
                    <a:schemeClr val="bg1"/>
                  </a:solidFill>
                </a:rPr>
              </a:br>
              <a:r>
                <a:rPr lang="en-US" sz="3200" b="1" spc="500" dirty="0">
                  <a:solidFill>
                    <a:schemeClr val="bg1"/>
                  </a:solidFill>
                </a:rPr>
                <a:t>A Sophist on </a:t>
              </a:r>
              <a:r>
                <a:rPr lang="en-US" sz="3200" b="1" spc="500" dirty="0" smtClean="0">
                  <a:solidFill>
                    <a:schemeClr val="bg1"/>
                  </a:solidFill>
                </a:rPr>
                <a:t>Sophists</a:t>
              </a:r>
              <a:endParaRPr lang="en-US" sz="3200" spc="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Philostratus’ </a:t>
            </a:r>
            <a:r>
              <a:rPr lang="en-US" i="1" dirty="0" smtClean="0"/>
              <a:t>LOS</a:t>
            </a:r>
            <a:r>
              <a:rPr lang="en-US" dirty="0" smtClean="0"/>
              <a:t>: Issues, Themes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Defense of sophistic</a:t>
            </a:r>
          </a:p>
          <a:p>
            <a:r>
              <a:rPr lang="en-US" dirty="0" smtClean="0"/>
              <a:t>Chronology</a:t>
            </a:r>
          </a:p>
          <a:p>
            <a:pPr lvl="1"/>
            <a:r>
              <a:rPr lang="en-US" dirty="0" smtClean="0"/>
              <a:t>“Older</a:t>
            </a:r>
            <a:r>
              <a:rPr lang="en-US" dirty="0"/>
              <a:t>” </a:t>
            </a:r>
            <a:r>
              <a:rPr lang="en-US" dirty="0" smtClean="0"/>
              <a:t>(“philosophic”) sophistic</a:t>
            </a:r>
          </a:p>
          <a:p>
            <a:pPr lvl="2"/>
            <a:r>
              <a:rPr lang="en-US" dirty="0"/>
              <a:t>Protagoras </a:t>
            </a:r>
            <a:r>
              <a:rPr lang="en-US" dirty="0" smtClean="0"/>
              <a:t>(mid-late 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BCE)</a:t>
            </a:r>
            <a:endParaRPr lang="en-US" dirty="0" smtClean="0"/>
          </a:p>
          <a:p>
            <a:pPr lvl="2"/>
            <a:r>
              <a:rPr lang="en-US" dirty="0" smtClean="0"/>
              <a:t>Gorgias (late 5</a:t>
            </a:r>
            <a:r>
              <a:rPr lang="en-US" baseline="30000" dirty="0" smtClean="0"/>
              <a:t>th</a:t>
            </a:r>
            <a:r>
              <a:rPr lang="en-US" dirty="0" smtClean="0"/>
              <a:t>-early 4</a:t>
            </a:r>
            <a:r>
              <a:rPr lang="en-US" baseline="30000" dirty="0" smtClean="0"/>
              <a:t>th</a:t>
            </a:r>
            <a:r>
              <a:rPr lang="en-US" dirty="0" smtClean="0"/>
              <a:t> BCE)</a:t>
            </a:r>
          </a:p>
          <a:p>
            <a:pPr lvl="2"/>
            <a:r>
              <a:rPr lang="en-US" dirty="0"/>
              <a:t>Antiphon (late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BCE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“Second” </a:t>
            </a:r>
            <a:r>
              <a:rPr lang="en-US" dirty="0" smtClean="0"/>
              <a:t>sophistic, e.g.</a:t>
            </a:r>
            <a:endParaRPr lang="en-US" dirty="0"/>
          </a:p>
          <a:p>
            <a:pPr lvl="2"/>
            <a:r>
              <a:rPr lang="en-US" dirty="0" smtClean="0"/>
              <a:t>Aeschines of Athens (mid-late 4</a:t>
            </a:r>
            <a:r>
              <a:rPr lang="en-US" baseline="30000" dirty="0" smtClean="0"/>
              <a:t>th</a:t>
            </a:r>
            <a:r>
              <a:rPr lang="en-US" dirty="0" smtClean="0"/>
              <a:t> BCE)</a:t>
            </a:r>
          </a:p>
          <a:p>
            <a:pPr lvl="2"/>
            <a:r>
              <a:rPr lang="en-US" dirty="0" smtClean="0"/>
              <a:t>Nicetes of Smyrna (1</a:t>
            </a:r>
            <a:r>
              <a:rPr lang="en-US" baseline="30000" dirty="0" smtClean="0"/>
              <a:t>st</a:t>
            </a:r>
            <a:r>
              <a:rPr lang="en-US" dirty="0" smtClean="0"/>
              <a:t> cent. 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Phil’s </a:t>
            </a:r>
            <a:r>
              <a:rPr lang="en-US" i="1" dirty="0" smtClean="0"/>
              <a:t>LOS</a:t>
            </a:r>
            <a:r>
              <a:rPr lang="en-US" dirty="0" smtClean="0"/>
              <a:t>: Issues, Themes (cont’d)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“Second” sophistic (cont’d)</a:t>
            </a:r>
          </a:p>
          <a:p>
            <a:pPr lvl="1"/>
            <a:r>
              <a:rPr lang="en-US" dirty="0" smtClean="0"/>
              <a:t>“Sophistic” philosophy, e.g.,</a:t>
            </a:r>
          </a:p>
          <a:p>
            <a:pPr lvl="2"/>
            <a:r>
              <a:rPr lang="en-US" dirty="0" smtClean="0"/>
              <a:t>Dio (ca. 40/50-after 110 CE)</a:t>
            </a:r>
          </a:p>
          <a:p>
            <a:pPr lvl="2"/>
            <a:r>
              <a:rPr lang="en-US" dirty="0" smtClean="0"/>
              <a:t>Favorinus (ca. 85-155 CE)</a:t>
            </a:r>
          </a:p>
          <a:p>
            <a:pPr lvl="1"/>
            <a:r>
              <a:rPr lang="en-US" dirty="0" smtClean="0"/>
              <a:t>Pure sophistic</a:t>
            </a:r>
          </a:p>
          <a:p>
            <a:pPr lvl="2"/>
            <a:r>
              <a:rPr lang="en-US" dirty="0" err="1" smtClean="0"/>
              <a:t>Lollianus</a:t>
            </a:r>
            <a:r>
              <a:rPr lang="en-US" dirty="0" smtClean="0"/>
              <a:t> of Ephesus (2nd cent. CE), etc.</a:t>
            </a:r>
          </a:p>
          <a:p>
            <a:pPr lvl="3"/>
            <a:r>
              <a:rPr lang="en-US" dirty="0" smtClean="0"/>
              <a:t>Chair in rhetoric, overseer food supply, Athens</a:t>
            </a:r>
          </a:p>
          <a:p>
            <a:pPr lvl="3"/>
            <a:r>
              <a:rPr lang="en-US" dirty="0" smtClean="0"/>
              <a:t>?? Educational policy, </a:t>
            </a:r>
            <a:r>
              <a:rPr lang="en-US" dirty="0" err="1" smtClean="0"/>
              <a:t>Antoninus</a:t>
            </a:r>
            <a:r>
              <a:rPr lang="en-US" dirty="0" smtClean="0"/>
              <a:t> Pius?? (r 138-161)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320800" y="3689188"/>
            <a:ext cx="10027909" cy="2674667"/>
            <a:chOff x="1320800" y="3689188"/>
            <a:chExt cx="10027909" cy="2674667"/>
          </a:xfrm>
        </p:grpSpPr>
        <p:sp>
          <p:nvSpPr>
            <p:cNvPr id="7" name="Oval 6"/>
            <p:cNvSpPr/>
            <p:nvPr/>
          </p:nvSpPr>
          <p:spPr>
            <a:xfrm>
              <a:off x="1320800" y="4165600"/>
              <a:ext cx="8026400" cy="219825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45690" y="3689188"/>
              <a:ext cx="4003019" cy="476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2400" b="1" kern="800" spc="100" dirty="0" smtClean="0">
                  <a:solidFill>
                    <a:srgbClr val="FF0000"/>
                  </a:solidFill>
                </a:rPr>
                <a:t>Sophistic had “arrived”!</a:t>
              </a:r>
              <a:endParaRPr lang="en-US" sz="2400" b="1" kern="800" spc="1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4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Phil’s Sophists Exemplify...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Wealth, Status</a:t>
            </a:r>
          </a:p>
          <a:p>
            <a:pPr lvl="1"/>
            <a:r>
              <a:rPr lang="en-US" dirty="0" smtClean="0"/>
              <a:t>Polemon</a:t>
            </a:r>
          </a:p>
          <a:p>
            <a:pPr lvl="1"/>
            <a:r>
              <a:rPr lang="en-US" dirty="0" smtClean="0"/>
              <a:t>Herodes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Roles</a:t>
            </a:r>
          </a:p>
          <a:p>
            <a:pPr lvl="1"/>
            <a:r>
              <a:rPr lang="en-US" dirty="0"/>
              <a:t>Politician</a:t>
            </a:r>
          </a:p>
          <a:p>
            <a:pPr lvl="1"/>
            <a:r>
              <a:rPr lang="en-US" dirty="0"/>
              <a:t>Ambassador</a:t>
            </a:r>
          </a:p>
          <a:p>
            <a:pPr lvl="1"/>
            <a:r>
              <a:rPr lang="en-US" dirty="0"/>
              <a:t>Legal advocate</a:t>
            </a:r>
          </a:p>
          <a:p>
            <a:pPr lvl="1"/>
            <a:r>
              <a:rPr lang="en-US" dirty="0" smtClean="0"/>
              <a:t>Teacher</a:t>
            </a:r>
          </a:p>
          <a:p>
            <a:pPr lvl="1"/>
            <a:r>
              <a:rPr lang="en-US" dirty="0" smtClean="0"/>
              <a:t>Performer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316814" y="2767283"/>
            <a:ext cx="1927131" cy="2443742"/>
            <a:chOff x="7152041" y="2939703"/>
            <a:chExt cx="1927131" cy="2443742"/>
          </a:xfrm>
        </p:grpSpPr>
        <p:pic>
          <p:nvPicPr>
            <p:cNvPr id="2050" name="Picture 2" descr="Herodes Attic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037" y="2939703"/>
              <a:ext cx="1615139" cy="207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152041" y="5010394"/>
              <a:ext cx="1927131" cy="373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600" kern="800" spc="100" dirty="0" smtClean="0"/>
                <a:t>Herodes Atticus</a:t>
              </a:r>
              <a:endParaRPr lang="en-US" sz="1600" kern="800" spc="1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28711" y="3429000"/>
            <a:ext cx="1508327" cy="2577249"/>
            <a:chOff x="2928711" y="3429000"/>
            <a:chExt cx="1508327" cy="257724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711" y="3429000"/>
              <a:ext cx="1508327" cy="217808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104030" y="5633198"/>
              <a:ext cx="1157689" cy="373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600" kern="800" spc="100" dirty="0" smtClean="0"/>
                <a:t>Polemon</a:t>
              </a:r>
              <a:endParaRPr lang="en-US" sz="1600" kern="800" spc="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625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Race, Ethnicity, Gender, Class in Phil’s </a:t>
            </a:r>
            <a:r>
              <a:rPr lang="en-US" i="1" dirty="0" smtClean="0"/>
              <a:t>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702" y="1515816"/>
            <a:ext cx="8555421" cy="382636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600" kern="800" spc="100" dirty="0"/>
              <a:t>With regard to the lives of Favorinus, Polemon, and Herodes, really, with any of our sophists, what issues of race, gender, and/or class do you see? How might that relate to sophistic</a:t>
            </a:r>
            <a:r>
              <a:rPr lang="en-US" sz="3600" kern="800" spc="100" dirty="0" smtClean="0"/>
              <a:t>?</a:t>
            </a:r>
            <a:endParaRPr lang="en-US" sz="3600" kern="800" spc="100" dirty="0"/>
          </a:p>
        </p:txBody>
      </p:sp>
    </p:spTree>
    <p:extLst>
      <p:ext uri="{BB962C8B-B14F-4D97-AF65-F5344CB8AC3E}">
        <p14:creationId xmlns:p14="http://schemas.microsoft.com/office/powerpoint/2010/main" val="195122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Quotations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2607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Polemon’s students at Smyrna</a:t>
            </a:r>
          </a:p>
          <a:p>
            <a:pPr lvl="1"/>
            <a:r>
              <a:rPr lang="en-US" dirty="0"/>
              <a:t>“... nor were they a dissolute and promiscuous rabble, but select and genuinely </a:t>
            </a:r>
            <a:r>
              <a:rPr lang="en-US" dirty="0" smtClean="0"/>
              <a:t>Hellenic” (p. 109)</a:t>
            </a:r>
          </a:p>
          <a:p>
            <a:r>
              <a:rPr lang="en-US" dirty="0" smtClean="0"/>
              <a:t>“Heracles </a:t>
            </a:r>
            <a:r>
              <a:rPr lang="en-US" dirty="0"/>
              <a:t>of </a:t>
            </a:r>
            <a:r>
              <a:rPr lang="en-US" dirty="0" smtClean="0"/>
              <a:t>Herodes,” his speech</a:t>
            </a:r>
          </a:p>
          <a:p>
            <a:pPr lvl="1"/>
            <a:r>
              <a:rPr lang="en-US" dirty="0"/>
              <a:t>“The interior of Attica educated me</a:t>
            </a:r>
            <a:r>
              <a:rPr lang="en-US" dirty="0" smtClean="0"/>
              <a:t>, .... For </a:t>
            </a:r>
            <a:r>
              <a:rPr lang="en-US" dirty="0"/>
              <a:t>the Athenians in the city admit as hirelings </a:t>
            </a:r>
            <a:r>
              <a:rPr lang="en-US" dirty="0" smtClean="0"/>
              <a:t>... </a:t>
            </a:r>
            <a:r>
              <a:rPr lang="en-US" dirty="0"/>
              <a:t>barbarian peoples, and their own speech </a:t>
            </a:r>
            <a:r>
              <a:rPr lang="en-US" dirty="0" smtClean="0"/>
              <a:t>deteriorates” (p. 155)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799"/>
            <a:ext cx="9753600" cy="46196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 </a:t>
            </a:r>
            <a:r>
              <a:rPr lang="en-US" dirty="0" err="1" smtClean="0"/>
              <a:t>Autolecythus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“... an </a:t>
            </a:r>
            <a:r>
              <a:rPr lang="en-US" dirty="0"/>
              <a:t>Indian, entirely black, </a:t>
            </a:r>
            <a:r>
              <a:rPr lang="en-US" dirty="0" smtClean="0"/>
              <a:t>... [who] </a:t>
            </a:r>
            <a:r>
              <a:rPr lang="en-US" dirty="0"/>
              <a:t>used to divert [Herodes and Favorinus]</a:t>
            </a:r>
            <a:r>
              <a:rPr lang="en-US" dirty="0" smtClean="0"/>
              <a:t> </a:t>
            </a:r>
            <a:r>
              <a:rPr lang="en-US" dirty="0"/>
              <a:t>by sprinkling his Indian dialect with Attic words and by speaking barbarous Greek with a tongue that stammered and </a:t>
            </a:r>
            <a:r>
              <a:rPr lang="en-US" dirty="0" smtClean="0"/>
              <a:t>faltered” (p. 27)</a:t>
            </a:r>
          </a:p>
          <a:p>
            <a:r>
              <a:rPr lang="en-US" smtClean="0"/>
              <a:t>On </a:t>
            </a:r>
            <a:r>
              <a:rPr lang="en-US" smtClean="0"/>
              <a:t>Herodes’ </a:t>
            </a:r>
            <a:r>
              <a:rPr lang="en-US" dirty="0" smtClean="0"/>
              <a:t>murder trial:</a:t>
            </a:r>
          </a:p>
          <a:p>
            <a:pPr lvl="1"/>
            <a:r>
              <a:rPr lang="en-US" dirty="0" smtClean="0"/>
              <a:t>“For </a:t>
            </a:r>
            <a:r>
              <a:rPr lang="en-US" dirty="0"/>
              <a:t>he never would have dedicated to </a:t>
            </a:r>
            <a:r>
              <a:rPr lang="en-US" dirty="0" smtClean="0"/>
              <a:t>[his wife’s] </a:t>
            </a:r>
            <a:r>
              <a:rPr lang="en-US" dirty="0"/>
              <a:t>memory so fine a theatre nor would he have postponed for her sake the casting of lots for his second consulship, if he had not been innocent of the </a:t>
            </a:r>
            <a:r>
              <a:rPr lang="en-US" dirty="0" smtClean="0"/>
              <a:t>charge” (p. 161)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philostratus</a:t>
            </a:r>
            <a:r>
              <a:rPr lang="en-US" dirty="0" smtClean="0"/>
              <a:t> lives of the sophists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Philostratus on Sophistic as </a:t>
            </a:r>
            <a:r>
              <a:rPr lang="en-US" i="1" dirty="0" smtClean="0"/>
              <a:t>agōn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Good, The Bad, and the Ugly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Good: Emulation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7614" y="1764144"/>
            <a:ext cx="9753600" cy="4157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i="1" kern="800" spc="100" dirty="0" smtClean="0"/>
              <a:t>On </a:t>
            </a:r>
            <a:r>
              <a:rPr lang="en-US" sz="2800" i="1" kern="800" spc="100" dirty="0" err="1" smtClean="0"/>
              <a:t>Scopelian’s</a:t>
            </a:r>
            <a:r>
              <a:rPr lang="en-US" sz="2800" i="1" kern="800" spc="100" dirty="0" smtClean="0"/>
              <a:t> reading and his rivalry with his teacher, Nicetes:</a:t>
            </a:r>
            <a:endParaRPr lang="en-US" sz="3000" i="1" kern="800" spc="100" dirty="0" smtClean="0"/>
          </a:p>
          <a:p>
            <a:pPr algn="ctr">
              <a:lnSpc>
                <a:spcPct val="125000"/>
              </a:lnSpc>
              <a:spcBef>
                <a:spcPts val="800"/>
              </a:spcBef>
            </a:pPr>
            <a:r>
              <a:rPr lang="en-US" sz="3000" kern="800" spc="100" dirty="0" smtClean="0"/>
              <a:t>“He </a:t>
            </a:r>
            <a:r>
              <a:rPr lang="en-US" sz="3000" kern="800" spc="100" dirty="0"/>
              <a:t>devoted himself to all kinds of poetry, but tragedies he devoured in his </a:t>
            </a:r>
            <a:r>
              <a:rPr lang="en-US" sz="3000" kern="800" spc="100" dirty="0" err="1"/>
              <a:t>endeavour</a:t>
            </a:r>
            <a:r>
              <a:rPr lang="en-US" sz="3000" kern="800" spc="100" dirty="0"/>
              <a:t> to rival </a:t>
            </a:r>
            <a:r>
              <a:rPr lang="en-US" sz="3000" kern="800" spc="100" dirty="0" smtClean="0"/>
              <a:t>(</a:t>
            </a:r>
            <a:r>
              <a:rPr lang="en-US" sz="3000" i="1" kern="800" spc="100" dirty="0" err="1" smtClean="0"/>
              <a:t>agōnizomenos</a:t>
            </a:r>
            <a:r>
              <a:rPr lang="en-US" sz="3000" kern="800" spc="100" dirty="0" smtClean="0"/>
              <a:t>, “competing with”) the </a:t>
            </a:r>
            <a:r>
              <a:rPr lang="en-US" sz="3000" kern="800" spc="100" dirty="0"/>
              <a:t>grand style of his teacher; for in this branch Nicetes was greatly </a:t>
            </a:r>
            <a:r>
              <a:rPr lang="en-US" sz="3000" kern="800" spc="100" dirty="0" smtClean="0"/>
              <a:t>admired” (p. 228)</a:t>
            </a:r>
            <a:endParaRPr lang="en-US" sz="3000" kern="800" spc="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Bad-Ugly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7614" y="1764144"/>
            <a:ext cx="9753600" cy="433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i="1" kern="800" spc="100" dirty="0" smtClean="0"/>
              <a:t>On rivalry between Favorinus and Polemon:</a:t>
            </a:r>
            <a:endParaRPr lang="en-US" sz="3000" i="1" kern="800" spc="100" dirty="0" smtClean="0"/>
          </a:p>
          <a:p>
            <a:pPr algn="ctr">
              <a:lnSpc>
                <a:spcPct val="125000"/>
              </a:lnSpc>
              <a:spcBef>
                <a:spcPts val="800"/>
              </a:spcBef>
            </a:pPr>
            <a:r>
              <a:rPr lang="en-US" sz="3000" kern="800" spc="100" dirty="0"/>
              <a:t>“The quarrel … became more bitter in Rome; for there </a:t>
            </a:r>
            <a:r>
              <a:rPr lang="en-US" sz="3000" kern="800" spc="100" dirty="0" err="1"/>
              <a:t>consulars</a:t>
            </a:r>
            <a:r>
              <a:rPr lang="en-US" sz="3000" kern="800" spc="100" dirty="0"/>
              <a:t> and sons of </a:t>
            </a:r>
            <a:r>
              <a:rPr lang="en-US" sz="3000" kern="800" spc="100" dirty="0" err="1"/>
              <a:t>consulars</a:t>
            </a:r>
            <a:r>
              <a:rPr lang="en-US" sz="3000" kern="800" spc="100" dirty="0"/>
              <a:t> by applauding either one or the other started between them a rivalry such as kindles the keenest envy </a:t>
            </a:r>
            <a:r>
              <a:rPr lang="en-US" sz="3000" kern="800" spc="100" dirty="0" smtClean="0"/>
              <a:t>(</a:t>
            </a:r>
            <a:r>
              <a:rPr lang="en-US" sz="3000" i="1" kern="800" spc="100" dirty="0" smtClean="0"/>
              <a:t>phthonos</a:t>
            </a:r>
            <a:r>
              <a:rPr lang="en-US" sz="3000" kern="800" spc="100" dirty="0" smtClean="0"/>
              <a:t>) and </a:t>
            </a:r>
            <a:r>
              <a:rPr lang="en-US" sz="3000" kern="800" spc="100" dirty="0"/>
              <a:t>malice even in the hearts of wise men</a:t>
            </a:r>
            <a:r>
              <a:rPr lang="en-US" sz="3000" kern="800" spc="100" dirty="0" smtClean="0"/>
              <a:t>” (p. 27)</a:t>
            </a:r>
            <a:endParaRPr lang="en-US" sz="3000" kern="800" spc="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1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Recap and Update 1</a:t>
            </a:r>
          </a:p>
          <a:p>
            <a:pPr lvl="1"/>
            <a:r>
              <a:rPr lang="en-US" dirty="0" smtClean="0"/>
              <a:t>Lucian’s </a:t>
            </a:r>
            <a:r>
              <a:rPr lang="en-US" i="1" dirty="0" smtClean="0"/>
              <a:t>The Rhetorician's Vade Mecum</a:t>
            </a:r>
            <a:r>
              <a:rPr lang="en-US" dirty="0" smtClean="0"/>
              <a:t> as Slander?</a:t>
            </a:r>
          </a:p>
          <a:p>
            <a:pPr lvl="0"/>
            <a:r>
              <a:rPr lang="en-US" dirty="0" smtClean="0"/>
              <a:t>Recap and Update 2</a:t>
            </a:r>
          </a:p>
          <a:p>
            <a:pPr lvl="1"/>
            <a:r>
              <a:rPr lang="en-US" dirty="0" smtClean="0"/>
              <a:t>Rhetorical Reasoning in Lucian’s </a:t>
            </a:r>
            <a:r>
              <a:rPr lang="en-US" i="1" dirty="0" smtClean="0"/>
              <a:t>Tyrannicide</a:t>
            </a:r>
          </a:p>
          <a:p>
            <a:pPr lvl="0"/>
            <a:r>
              <a:rPr lang="en-US" dirty="0" smtClean="0"/>
              <a:t>Introduction to Text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/>
              <a:t>Discussion</a:t>
            </a:r>
          </a:p>
          <a:p>
            <a:pPr lvl="1"/>
            <a:r>
              <a:rPr lang="en-US" dirty="0"/>
              <a:t>Race, Ethnicity, Gender, Class in Phil’s </a:t>
            </a:r>
            <a:r>
              <a:rPr lang="en-US" i="1" dirty="0"/>
              <a:t>LOS</a:t>
            </a:r>
          </a:p>
          <a:p>
            <a:pPr lvl="0"/>
            <a:r>
              <a:rPr lang="en-US" dirty="0"/>
              <a:t>Philostratus on Sophistic as </a:t>
            </a:r>
            <a:r>
              <a:rPr lang="en-US" i="1" dirty="0"/>
              <a:t>agōn</a:t>
            </a:r>
          </a:p>
          <a:p>
            <a:pPr lvl="1"/>
            <a:r>
              <a:rPr lang="en-US" dirty="0"/>
              <a:t>The Good, The Bad, and the </a:t>
            </a:r>
            <a:r>
              <a:rPr lang="en-US" dirty="0" smtClean="0"/>
              <a:t>Ugly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Rhetorical Envy-Attribution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7614" y="1764144"/>
            <a:ext cx="9753600" cy="433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i="1" kern="800" spc="100" dirty="0" smtClean="0"/>
              <a:t>On criticism of </a:t>
            </a:r>
            <a:r>
              <a:rPr lang="en-US" sz="2800" i="1" kern="800" spc="100" dirty="0" err="1" smtClean="0"/>
              <a:t>Scopelian</a:t>
            </a:r>
            <a:r>
              <a:rPr lang="en-US" sz="2800" i="1" kern="800" spc="100" dirty="0" smtClean="0"/>
              <a:t>:</a:t>
            </a:r>
            <a:endParaRPr lang="en-US" sz="3000" i="1" kern="800" spc="100" dirty="0" smtClean="0"/>
          </a:p>
          <a:p>
            <a:pPr algn="ctr">
              <a:lnSpc>
                <a:spcPct val="125000"/>
              </a:lnSpc>
              <a:spcBef>
                <a:spcPts val="800"/>
              </a:spcBef>
            </a:pPr>
            <a:r>
              <a:rPr lang="en-US" sz="3000" kern="800" spc="100" dirty="0"/>
              <a:t>“For they say that he is unworthy of the sophistic circle and call him dithyrambic, intemperate in his style, and thick-witted. Those who say this about him are quibblers and sluggish and are not inspired with extempore eloquence; for man is by nature a creature prone to envy” </a:t>
            </a:r>
            <a:r>
              <a:rPr lang="en-US" sz="3000" kern="800" spc="100" dirty="0" smtClean="0"/>
              <a:t>(p. 73)</a:t>
            </a:r>
            <a:endParaRPr lang="en-US" sz="3000" kern="800" spc="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and Update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Lucian’s </a:t>
            </a:r>
            <a:r>
              <a:rPr lang="en-US" i="1" dirty="0"/>
              <a:t>The Rhetorician's Vade </a:t>
            </a:r>
            <a:r>
              <a:rPr lang="en-US" i="1" dirty="0" smtClean="0"/>
              <a:t>Mecum</a:t>
            </a:r>
            <a:r>
              <a:rPr lang="en-US" dirty="0" smtClean="0"/>
              <a:t> as ... Slander?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845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Lucian’s </a:t>
            </a:r>
            <a:r>
              <a:rPr lang="en-US" dirty="0" smtClean="0"/>
              <a:t>Short-Cut Teacher: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7614" y="1764144"/>
            <a:ext cx="975360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000" kern="800" spc="100" dirty="0" smtClean="0"/>
              <a:t>“And </a:t>
            </a:r>
            <a:r>
              <a:rPr lang="en-US" sz="3000" kern="800" spc="100" dirty="0"/>
              <a:t>in </a:t>
            </a:r>
            <a:r>
              <a:rPr lang="en-US" sz="3000" kern="800" spc="100" dirty="0" smtClean="0"/>
              <a:t>private </a:t>
            </a:r>
            <a:r>
              <a:rPr lang="en-US" sz="3000" kern="800" spc="100" dirty="0"/>
              <a:t>you need draw the line at nothing, gambling</a:t>
            </a:r>
            <a:r>
              <a:rPr lang="en-US" sz="3000" kern="800" spc="100" dirty="0" smtClean="0"/>
              <a:t>, drink</a:t>
            </a:r>
            <a:r>
              <a:rPr lang="en-US" sz="3000" kern="800" spc="100" dirty="0"/>
              <a:t>, fornication, nor </a:t>
            </a:r>
            <a:r>
              <a:rPr lang="en-US" sz="3000" kern="800" spc="100" dirty="0" smtClean="0"/>
              <a:t>adultery; </a:t>
            </a:r>
            <a:r>
              <a:rPr lang="en-US" sz="3000" kern="800" spc="100" dirty="0"/>
              <a:t>the last you should boast of</a:t>
            </a:r>
            <a:r>
              <a:rPr lang="en-US" sz="3000" kern="800" spc="100" dirty="0" smtClean="0"/>
              <a:t>, whether </a:t>
            </a:r>
            <a:r>
              <a:rPr lang="en-US" sz="3000" kern="800" spc="100" dirty="0"/>
              <a:t>truly or </a:t>
            </a:r>
            <a:r>
              <a:rPr lang="en-US" sz="3000" kern="800" spc="100" dirty="0" smtClean="0"/>
              <a:t>not. ... I </a:t>
            </a:r>
            <a:r>
              <a:rPr lang="en-US" sz="3000" kern="800" spc="100" dirty="0"/>
              <a:t>was myself not without pretensions to beauty in my youth</a:t>
            </a:r>
            <a:r>
              <a:rPr lang="en-US" sz="3000" kern="800" spc="100" dirty="0" smtClean="0"/>
              <a:t>, which </a:t>
            </a:r>
            <a:r>
              <a:rPr lang="en-US" sz="3000" kern="800" spc="100" dirty="0"/>
              <a:t>earned me a bare </a:t>
            </a:r>
            <a:r>
              <a:rPr lang="en-US" sz="3000" kern="800" spc="100" dirty="0" smtClean="0"/>
              <a:t>living </a:t>
            </a:r>
            <a:r>
              <a:rPr lang="en-US" sz="3000" kern="800" spc="100" dirty="0"/>
              <a:t>from a miserly </a:t>
            </a:r>
            <a:r>
              <a:rPr lang="en-US" sz="3000" kern="800" spc="100" dirty="0" smtClean="0"/>
              <a:t>ill-conditioned admirer (</a:t>
            </a:r>
            <a:r>
              <a:rPr lang="en-US" sz="3000" i="1" kern="800" spc="100" dirty="0" err="1" smtClean="0"/>
              <a:t>erastēs</a:t>
            </a:r>
            <a:r>
              <a:rPr lang="en-US" sz="3000" kern="800" spc="100" dirty="0" smtClean="0"/>
              <a:t>, “lover”).” (p. 228)</a:t>
            </a:r>
            <a:endParaRPr lang="en-US" sz="3000" kern="800" spc="1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and Update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Rhetorical Reasoning in Lucian’s </a:t>
            </a:r>
            <a:r>
              <a:rPr lang="en-US" i="1" dirty="0" smtClean="0"/>
              <a:t>Tyrannicide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078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Enthymeme (Rhetorical Syllogism)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7614" y="2529288"/>
            <a:ext cx="6836494" cy="5404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4000"/>
              </a:lnSpc>
              <a:defRPr sz="2800" kern="800" spc="100"/>
            </a:lvl1pPr>
          </a:lstStyle>
          <a:p>
            <a:r>
              <a:rPr lang="en-US" dirty="0" smtClean="0"/>
              <a:t>All Romans are freedom-loving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7614" y="4001539"/>
            <a:ext cx="6836494" cy="5404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4000"/>
              </a:lnSpc>
              <a:defRPr sz="2800" kern="800" spc="100"/>
            </a:lvl1pPr>
          </a:lstStyle>
          <a:p>
            <a:r>
              <a:rPr lang="en-US" dirty="0" smtClean="0"/>
              <a:t>Marcus is a Roman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303491" y="2814575"/>
            <a:ext cx="3094119" cy="1566006"/>
            <a:chOff x="8303491" y="2223448"/>
            <a:chExt cx="3094119" cy="1566006"/>
          </a:xfrm>
        </p:grpSpPr>
        <p:grpSp>
          <p:nvGrpSpPr>
            <p:cNvPr id="6" name="Group 5"/>
            <p:cNvGrpSpPr/>
            <p:nvPr/>
          </p:nvGrpSpPr>
          <p:grpSpPr>
            <a:xfrm>
              <a:off x="8303491" y="2431051"/>
              <a:ext cx="526473" cy="1134190"/>
              <a:chOff x="8460509" y="2549236"/>
              <a:chExt cx="1625600" cy="113419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8460509" y="2549236"/>
                <a:ext cx="1625600" cy="5818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8460509" y="3101535"/>
                <a:ext cx="1625600" cy="5818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9079347" y="2223448"/>
              <a:ext cx="2318263" cy="156600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2800" kern="800" spc="100"/>
              </a:lvl1pPr>
            </a:lstStyle>
            <a:p>
              <a:r>
                <a:rPr lang="en-US" dirty="0" smtClean="0"/>
                <a:t>Marcus is freedom-loving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89891" y="2392218"/>
            <a:ext cx="7139709" cy="8128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Epichireme</a:t>
            </a:r>
            <a:r>
              <a:rPr lang="en-US" dirty="0" smtClean="0"/>
              <a:t> (complex syllogism)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7615" y="4701312"/>
            <a:ext cx="4028667" cy="5835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kern="800" spc="100" dirty="0" smtClean="0"/>
              <a:t>reward tyrant slayers</a:t>
            </a:r>
            <a:endParaRPr lang="en-US" sz="2800" kern="800" spc="100" dirty="0"/>
          </a:p>
        </p:txBody>
      </p:sp>
      <p:sp>
        <p:nvSpPr>
          <p:cNvPr id="7" name="TextBox 6"/>
          <p:cNvSpPr txBox="1"/>
          <p:nvPr/>
        </p:nvSpPr>
        <p:spPr>
          <a:xfrm>
            <a:off x="1217614" y="5495639"/>
            <a:ext cx="3110147" cy="5835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114000"/>
              </a:lnSpc>
              <a:defRPr sz="2800" kern="800" spc="100"/>
            </a:lvl1pPr>
          </a:lstStyle>
          <a:p>
            <a:r>
              <a:rPr lang="en-US" dirty="0"/>
              <a:t>I slew </a:t>
            </a:r>
            <a:r>
              <a:rPr lang="en-US" dirty="0" smtClean="0"/>
              <a:t>the </a:t>
            </a:r>
            <a:r>
              <a:rPr lang="en-US" dirty="0"/>
              <a:t>tyrant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17614" y="1938161"/>
            <a:ext cx="6836494" cy="10747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4000"/>
              </a:lnSpc>
              <a:defRPr sz="2800" kern="800" spc="100"/>
            </a:lvl1pPr>
          </a:lstStyle>
          <a:p>
            <a:r>
              <a:rPr lang="en-US" dirty="0"/>
              <a:t>The tyrant </a:t>
            </a:r>
            <a:r>
              <a:rPr lang="en-US" dirty="0" smtClean="0"/>
              <a:t>would not have committed suicide had his son lived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17614" y="3410412"/>
            <a:ext cx="6836494" cy="5404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4000"/>
              </a:lnSpc>
              <a:defRPr sz="2800" kern="800" spc="100"/>
            </a:lvl1pPr>
          </a:lstStyle>
          <a:p>
            <a:r>
              <a:rPr lang="en-US" dirty="0"/>
              <a:t>I slew the son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8303491" y="2431051"/>
            <a:ext cx="3094119" cy="1163782"/>
            <a:chOff x="8303491" y="2431051"/>
            <a:chExt cx="3094119" cy="1163782"/>
          </a:xfrm>
        </p:grpSpPr>
        <p:grpSp>
          <p:nvGrpSpPr>
            <p:cNvPr id="34" name="Group 33"/>
            <p:cNvGrpSpPr/>
            <p:nvPr/>
          </p:nvGrpSpPr>
          <p:grpSpPr>
            <a:xfrm>
              <a:off x="8303491" y="2431051"/>
              <a:ext cx="526473" cy="1163782"/>
              <a:chOff x="8460509" y="2549236"/>
              <a:chExt cx="1625600" cy="116378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8460509" y="2549236"/>
                <a:ext cx="1625600" cy="5818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460509" y="3131127"/>
                <a:ext cx="1625600" cy="5818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9079347" y="2491292"/>
              <a:ext cx="2318263" cy="107478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2800" kern="800" spc="100"/>
              </a:lvl1pPr>
            </a:lstStyle>
            <a:p>
              <a:r>
                <a:rPr lang="en-US" dirty="0" smtClean="0"/>
                <a:t>I slew the tyrant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495637" y="5008455"/>
            <a:ext cx="5974345" cy="838163"/>
            <a:chOff x="5495637" y="5008455"/>
            <a:chExt cx="5974345" cy="838163"/>
          </a:xfrm>
        </p:grpSpPr>
        <p:sp>
          <p:nvSpPr>
            <p:cNvPr id="8" name="TextBox 7"/>
            <p:cNvSpPr txBox="1"/>
            <p:nvPr/>
          </p:nvSpPr>
          <p:spPr>
            <a:xfrm>
              <a:off x="9151719" y="5163127"/>
              <a:ext cx="2318263" cy="54040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2800" kern="800" spc="100"/>
              </a:lvl1pPr>
            </a:lstStyle>
            <a:p>
              <a:r>
                <a:rPr lang="en-US" dirty="0"/>
                <a:t>Reward me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495637" y="5008455"/>
              <a:ext cx="3398982" cy="838163"/>
              <a:chOff x="8460509" y="2549236"/>
              <a:chExt cx="1625600" cy="116378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8460509" y="2549236"/>
                <a:ext cx="1625600" cy="5818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8460509" y="3131127"/>
                <a:ext cx="1625600" cy="5818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3" name="Ink 52"/>
              <p14:cNvContentPartPr/>
              <p14:nvPr/>
            </p14:nvContentPartPr>
            <p14:xfrm>
              <a:off x="425887" y="2972798"/>
              <a:ext cx="11619720" cy="28411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367" y="2970638"/>
                <a:ext cx="11624400" cy="2846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Oval 2"/>
          <p:cNvSpPr/>
          <p:nvPr/>
        </p:nvSpPr>
        <p:spPr>
          <a:xfrm>
            <a:off x="8543636" y="4461164"/>
            <a:ext cx="3501971" cy="21151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4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 animBg="1"/>
      <p:bldP spid="2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Philostratus of Athens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5465554" cy="4343400"/>
          </a:xfrm>
        </p:spPr>
        <p:txBody>
          <a:bodyPr>
            <a:normAutofit/>
          </a:bodyPr>
          <a:lstStyle/>
          <a:p>
            <a:r>
              <a:rPr lang="en-US" dirty="0"/>
              <a:t>ca. 170–ca. 240 CE</a:t>
            </a:r>
          </a:p>
          <a:p>
            <a:r>
              <a:rPr lang="en-US" dirty="0" smtClean="0"/>
              <a:t>Sophist</a:t>
            </a:r>
          </a:p>
          <a:p>
            <a:pPr lvl="1"/>
            <a:r>
              <a:rPr lang="en-US" dirty="0" smtClean="0"/>
              <a:t>Orator</a:t>
            </a:r>
            <a:endParaRPr lang="en-US" dirty="0"/>
          </a:p>
          <a:p>
            <a:pPr lvl="1"/>
            <a:r>
              <a:rPr lang="en-US" dirty="0" smtClean="0"/>
              <a:t>Teacher</a:t>
            </a:r>
          </a:p>
          <a:p>
            <a:pPr lvl="1"/>
            <a:r>
              <a:rPr lang="en-US" dirty="0" smtClean="0"/>
              <a:t>Socially-politically connected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philostratus lives of the sophists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31-jan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68" y="2095500"/>
            <a:ext cx="4288045" cy="337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ce_for_glory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lnSpc>
            <a:spcPct val="114000"/>
          </a:lnSpc>
          <a:defRPr sz="4000" kern="800" spc="1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race_for_glory" id="{E9298B95-9F30-4278-895A-871506C560F3}" vid="{C46C2CEB-13A0-45F1-8846-C13F77864548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race_for_glory</Template>
  <TotalTime>1461</TotalTime>
  <Words>1363</Words>
  <Application>Microsoft Office PowerPoint</Application>
  <PresentationFormat>Custom</PresentationFormat>
  <Paragraphs>158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race_for_glory</vt:lpstr>
      <vt:lpstr>PowerPoint Presentation</vt:lpstr>
      <vt:lpstr>Agenda</vt:lpstr>
      <vt:lpstr>Recap and Update 1</vt:lpstr>
      <vt:lpstr>Lucian’s Short-Cut Teacher:</vt:lpstr>
      <vt:lpstr>Recap and Update 2</vt:lpstr>
      <vt:lpstr>Enthymeme (Rhetorical Syllogism)</vt:lpstr>
      <vt:lpstr>Epichireme (complex syllogism)</vt:lpstr>
      <vt:lpstr>Introduction to Text</vt:lpstr>
      <vt:lpstr>Philostratus of Athens</vt:lpstr>
      <vt:lpstr>Philostratus’ LOS: Issues, Themes</vt:lpstr>
      <vt:lpstr>Phil’s LOS: Issues, Themes (cont’d)</vt:lpstr>
      <vt:lpstr>Phil’s Sophists Exemplify...</vt:lpstr>
      <vt:lpstr>Discussion</vt:lpstr>
      <vt:lpstr>PowerPoint Presentation</vt:lpstr>
      <vt:lpstr>Relevant Quotations</vt:lpstr>
      <vt:lpstr>More Quotations</vt:lpstr>
      <vt:lpstr>Philostratus on Sophistic as agōn</vt:lpstr>
      <vt:lpstr>The Good: Emulation</vt:lpstr>
      <vt:lpstr>The Bad-Ugly</vt:lpstr>
      <vt:lpstr>Rhetorical Envy-Attribution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Scholtz, Andrew</dc:creator>
  <cp:lastModifiedBy>Scholtz, Andrew</cp:lastModifiedBy>
  <cp:revision>284</cp:revision>
  <cp:lastPrinted>2023-01-31T14:41:48Z</cp:lastPrinted>
  <dcterms:created xsi:type="dcterms:W3CDTF">2018-01-16T01:39:40Z</dcterms:created>
  <dcterms:modified xsi:type="dcterms:W3CDTF">2023-02-01T02:17:10Z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