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69" r:id="rId3"/>
    <p:sldId id="270" r:id="rId4"/>
    <p:sldId id="271" r:id="rId5"/>
    <p:sldId id="260" r:id="rId6"/>
    <p:sldId id="272" r:id="rId7"/>
    <p:sldId id="273" r:id="rId8"/>
    <p:sldId id="274" r:id="rId9"/>
    <p:sldId id="275" r:id="rId10"/>
    <p:sldId id="276" r:id="rId11"/>
    <p:sldId id="281" r:id="rId12"/>
    <p:sldId id="277" r:id="rId13"/>
    <p:sldId id="278" r:id="rId14"/>
    <p:sldId id="279" r:id="rId15"/>
    <p:sldId id="280" r:id="rId16"/>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39"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5274" autoAdjust="0"/>
  </p:normalViewPr>
  <p:slideViewPr>
    <p:cSldViewPr snapToGrid="0">
      <p:cViewPr varScale="1">
        <p:scale>
          <a:sx n="83" d="100"/>
          <a:sy n="83" d="100"/>
        </p:scale>
        <p:origin x="1109" y="7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379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59545-2EB4-4AA8-9396-5DA07444AD2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EC355DA-38F7-41B9-91D1-7B87C5799427}">
      <dgm:prSet phldrT="[Text]"/>
      <dgm:spPr/>
      <dgm:t>
        <a:bodyPr/>
        <a:lstStyle/>
        <a:p>
          <a:r>
            <a:rPr lang="en-US" i="1" dirty="0" err="1" smtClean="0"/>
            <a:t>paideutēs</a:t>
          </a:r>
          <a:r>
            <a:rPr lang="en-US" dirty="0" smtClean="0"/>
            <a:t>,</a:t>
          </a:r>
          <a:br>
            <a:rPr lang="en-US" dirty="0" smtClean="0"/>
          </a:br>
          <a:r>
            <a:rPr lang="en-US" dirty="0" smtClean="0"/>
            <a:t>“educator”</a:t>
          </a:r>
          <a:endParaRPr lang="en-US" dirty="0"/>
        </a:p>
      </dgm:t>
    </dgm:pt>
    <dgm:pt modelId="{A3D71512-A6A5-4686-A605-9C378A9F35F5}" type="parTrans" cxnId="{0E36177F-F79E-4FDA-9556-B6142D12C61C}">
      <dgm:prSet/>
      <dgm:spPr/>
      <dgm:t>
        <a:bodyPr/>
        <a:lstStyle/>
        <a:p>
          <a:endParaRPr lang="en-US"/>
        </a:p>
      </dgm:t>
    </dgm:pt>
    <dgm:pt modelId="{A6957C92-EC4B-4921-9031-34A7507B8DD3}" type="sibTrans" cxnId="{0E36177F-F79E-4FDA-9556-B6142D12C61C}">
      <dgm:prSet/>
      <dgm:spPr/>
      <dgm:t>
        <a:bodyPr/>
        <a:lstStyle/>
        <a:p>
          <a:endParaRPr lang="en-US"/>
        </a:p>
      </dgm:t>
    </dgm:pt>
    <dgm:pt modelId="{F8E066A5-C421-4DA4-9AC6-E1E339EFDC21}">
      <dgm:prSet phldrT="[Text]"/>
      <dgm:spPr/>
      <dgm:t>
        <a:bodyPr/>
        <a:lstStyle/>
        <a:p>
          <a:r>
            <a:rPr lang="en-US" i="1" dirty="0" err="1" smtClean="0"/>
            <a:t>paidotribēs</a:t>
          </a:r>
          <a:r>
            <a:rPr lang="en-US" dirty="0" smtClean="0"/>
            <a:t>,</a:t>
          </a:r>
          <a:br>
            <a:rPr lang="en-US" dirty="0" smtClean="0"/>
          </a:br>
          <a:r>
            <a:rPr lang="en-US" dirty="0" smtClean="0"/>
            <a:t>“trainer”</a:t>
          </a:r>
          <a:endParaRPr lang="en-US" dirty="0"/>
        </a:p>
      </dgm:t>
    </dgm:pt>
    <dgm:pt modelId="{688C1357-41BA-4F55-999E-8C294CDFCF2F}" type="parTrans" cxnId="{4096B743-9EA5-4727-A438-854179848B88}">
      <dgm:prSet/>
      <dgm:spPr/>
      <dgm:t>
        <a:bodyPr/>
        <a:lstStyle/>
        <a:p>
          <a:endParaRPr lang="en-US"/>
        </a:p>
      </dgm:t>
    </dgm:pt>
    <dgm:pt modelId="{3A179271-1FDC-405A-B3C9-9A22371BE9CD}" type="sibTrans" cxnId="{4096B743-9EA5-4727-A438-854179848B88}">
      <dgm:prSet/>
      <dgm:spPr/>
      <dgm:t>
        <a:bodyPr/>
        <a:lstStyle/>
        <a:p>
          <a:endParaRPr lang="en-US"/>
        </a:p>
      </dgm:t>
    </dgm:pt>
    <dgm:pt modelId="{6A235D26-C1C6-4099-96F7-5E7B6806FF0D}">
      <dgm:prSet phldrT="[Text]"/>
      <dgm:spPr/>
      <dgm:t>
        <a:bodyPr/>
        <a:lstStyle/>
        <a:p>
          <a:r>
            <a:rPr lang="en-US" i="1" dirty="0" smtClean="0"/>
            <a:t>grammatikos</a:t>
          </a:r>
          <a:r>
            <a:rPr lang="en-US" dirty="0" smtClean="0"/>
            <a:t>,</a:t>
          </a:r>
          <a:br>
            <a:rPr lang="en-US" dirty="0" smtClean="0"/>
          </a:br>
          <a:r>
            <a:rPr lang="en-US" dirty="0" smtClean="0"/>
            <a:t>“school teacher”</a:t>
          </a:r>
          <a:endParaRPr lang="en-US" dirty="0"/>
        </a:p>
      </dgm:t>
    </dgm:pt>
    <dgm:pt modelId="{7B637397-90C5-4618-BD02-4DBECA9452A1}" type="parTrans" cxnId="{E21B5623-41A8-4A1D-A01F-AECEB954B1E2}">
      <dgm:prSet/>
      <dgm:spPr/>
      <dgm:t>
        <a:bodyPr/>
        <a:lstStyle/>
        <a:p>
          <a:endParaRPr lang="en-US"/>
        </a:p>
      </dgm:t>
    </dgm:pt>
    <dgm:pt modelId="{9B040B8A-E266-4B88-BF28-6CADE9E02D58}" type="sibTrans" cxnId="{E21B5623-41A8-4A1D-A01F-AECEB954B1E2}">
      <dgm:prSet/>
      <dgm:spPr/>
      <dgm:t>
        <a:bodyPr/>
        <a:lstStyle/>
        <a:p>
          <a:endParaRPr lang="en-US"/>
        </a:p>
      </dgm:t>
    </dgm:pt>
    <dgm:pt modelId="{53D98B1D-BFB3-45FF-B6FF-137BD68B9F64}" type="pres">
      <dgm:prSet presAssocID="{AF859545-2EB4-4AA8-9396-5DA07444AD2B}" presName="hierChild1" presStyleCnt="0">
        <dgm:presLayoutVars>
          <dgm:orgChart val="1"/>
          <dgm:chPref val="1"/>
          <dgm:dir/>
          <dgm:animOne val="branch"/>
          <dgm:animLvl val="lvl"/>
          <dgm:resizeHandles/>
        </dgm:presLayoutVars>
      </dgm:prSet>
      <dgm:spPr/>
      <dgm:t>
        <a:bodyPr/>
        <a:lstStyle/>
        <a:p>
          <a:endParaRPr lang="en-US"/>
        </a:p>
      </dgm:t>
    </dgm:pt>
    <dgm:pt modelId="{28186EB1-DEAD-4BDA-93C6-F693E8FD5C3F}" type="pres">
      <dgm:prSet presAssocID="{9EC355DA-38F7-41B9-91D1-7B87C5799427}" presName="hierRoot1" presStyleCnt="0">
        <dgm:presLayoutVars>
          <dgm:hierBranch val="init"/>
        </dgm:presLayoutVars>
      </dgm:prSet>
      <dgm:spPr/>
    </dgm:pt>
    <dgm:pt modelId="{37C7B005-4031-4D67-8C5B-C60CC21263B3}" type="pres">
      <dgm:prSet presAssocID="{9EC355DA-38F7-41B9-91D1-7B87C5799427}" presName="rootComposite1" presStyleCnt="0"/>
      <dgm:spPr/>
    </dgm:pt>
    <dgm:pt modelId="{9C43AA86-E199-41E6-B70B-CE9D5A161B81}" type="pres">
      <dgm:prSet presAssocID="{9EC355DA-38F7-41B9-91D1-7B87C5799427}" presName="rootText1" presStyleLbl="node0" presStyleIdx="0" presStyleCnt="1" custScaleX="138688">
        <dgm:presLayoutVars>
          <dgm:chPref val="3"/>
        </dgm:presLayoutVars>
      </dgm:prSet>
      <dgm:spPr/>
      <dgm:t>
        <a:bodyPr/>
        <a:lstStyle/>
        <a:p>
          <a:endParaRPr lang="en-US"/>
        </a:p>
      </dgm:t>
    </dgm:pt>
    <dgm:pt modelId="{A8A0906E-FB77-44E4-A573-0908DD1189B4}" type="pres">
      <dgm:prSet presAssocID="{9EC355DA-38F7-41B9-91D1-7B87C5799427}" presName="rootConnector1" presStyleLbl="node1" presStyleIdx="0" presStyleCnt="0"/>
      <dgm:spPr/>
      <dgm:t>
        <a:bodyPr/>
        <a:lstStyle/>
        <a:p>
          <a:endParaRPr lang="en-US"/>
        </a:p>
      </dgm:t>
    </dgm:pt>
    <dgm:pt modelId="{36E693A1-E382-486D-BE92-3EB957267BBB}" type="pres">
      <dgm:prSet presAssocID="{9EC355DA-38F7-41B9-91D1-7B87C5799427}" presName="hierChild2" presStyleCnt="0"/>
      <dgm:spPr/>
    </dgm:pt>
    <dgm:pt modelId="{872BBC62-D600-4B7E-9A72-4C5954185D96}" type="pres">
      <dgm:prSet presAssocID="{688C1357-41BA-4F55-999E-8C294CDFCF2F}" presName="Name37" presStyleLbl="parChTrans1D2" presStyleIdx="0" presStyleCnt="2"/>
      <dgm:spPr/>
      <dgm:t>
        <a:bodyPr/>
        <a:lstStyle/>
        <a:p>
          <a:endParaRPr lang="en-US"/>
        </a:p>
      </dgm:t>
    </dgm:pt>
    <dgm:pt modelId="{338A92D0-96A6-4081-B700-9339349067C7}" type="pres">
      <dgm:prSet presAssocID="{F8E066A5-C421-4DA4-9AC6-E1E339EFDC21}" presName="hierRoot2" presStyleCnt="0">
        <dgm:presLayoutVars>
          <dgm:hierBranch val="init"/>
        </dgm:presLayoutVars>
      </dgm:prSet>
      <dgm:spPr/>
    </dgm:pt>
    <dgm:pt modelId="{94254270-4B9F-425B-B1FE-48181B8DCE46}" type="pres">
      <dgm:prSet presAssocID="{F8E066A5-C421-4DA4-9AC6-E1E339EFDC21}" presName="rootComposite" presStyleCnt="0"/>
      <dgm:spPr/>
    </dgm:pt>
    <dgm:pt modelId="{D9C3BA58-9870-4D09-B73B-D90BA25A0452}" type="pres">
      <dgm:prSet presAssocID="{F8E066A5-C421-4DA4-9AC6-E1E339EFDC21}" presName="rootText" presStyleLbl="node2" presStyleIdx="0" presStyleCnt="2" custScaleX="135145">
        <dgm:presLayoutVars>
          <dgm:chPref val="3"/>
        </dgm:presLayoutVars>
      </dgm:prSet>
      <dgm:spPr/>
      <dgm:t>
        <a:bodyPr/>
        <a:lstStyle/>
        <a:p>
          <a:endParaRPr lang="en-US"/>
        </a:p>
      </dgm:t>
    </dgm:pt>
    <dgm:pt modelId="{27D59158-9503-4127-8AFC-A652DFF8AE8E}" type="pres">
      <dgm:prSet presAssocID="{F8E066A5-C421-4DA4-9AC6-E1E339EFDC21}" presName="rootConnector" presStyleLbl="node2" presStyleIdx="0" presStyleCnt="2"/>
      <dgm:spPr/>
      <dgm:t>
        <a:bodyPr/>
        <a:lstStyle/>
        <a:p>
          <a:endParaRPr lang="en-US"/>
        </a:p>
      </dgm:t>
    </dgm:pt>
    <dgm:pt modelId="{24B3788F-FE54-4AFE-A847-2C1ABBE88C72}" type="pres">
      <dgm:prSet presAssocID="{F8E066A5-C421-4DA4-9AC6-E1E339EFDC21}" presName="hierChild4" presStyleCnt="0"/>
      <dgm:spPr/>
    </dgm:pt>
    <dgm:pt modelId="{97BA7F6A-8366-4D49-A315-F6036550D7D2}" type="pres">
      <dgm:prSet presAssocID="{F8E066A5-C421-4DA4-9AC6-E1E339EFDC21}" presName="hierChild5" presStyleCnt="0"/>
      <dgm:spPr/>
    </dgm:pt>
    <dgm:pt modelId="{6616D315-8018-4FF3-86F8-765910F91BFF}" type="pres">
      <dgm:prSet presAssocID="{7B637397-90C5-4618-BD02-4DBECA9452A1}" presName="Name37" presStyleLbl="parChTrans1D2" presStyleIdx="1" presStyleCnt="2"/>
      <dgm:spPr/>
      <dgm:t>
        <a:bodyPr/>
        <a:lstStyle/>
        <a:p>
          <a:endParaRPr lang="en-US"/>
        </a:p>
      </dgm:t>
    </dgm:pt>
    <dgm:pt modelId="{05344530-F9DD-4772-9573-CAA9F4DF1B8D}" type="pres">
      <dgm:prSet presAssocID="{6A235D26-C1C6-4099-96F7-5E7B6806FF0D}" presName="hierRoot2" presStyleCnt="0">
        <dgm:presLayoutVars>
          <dgm:hierBranch val="init"/>
        </dgm:presLayoutVars>
      </dgm:prSet>
      <dgm:spPr/>
    </dgm:pt>
    <dgm:pt modelId="{23914B12-4EF5-4EBB-A374-A301AF225C9D}" type="pres">
      <dgm:prSet presAssocID="{6A235D26-C1C6-4099-96F7-5E7B6806FF0D}" presName="rootComposite" presStyleCnt="0"/>
      <dgm:spPr/>
    </dgm:pt>
    <dgm:pt modelId="{7547D2E4-9FC4-4215-9D2A-4D3EF07A7DE4}" type="pres">
      <dgm:prSet presAssocID="{6A235D26-C1C6-4099-96F7-5E7B6806FF0D}" presName="rootText" presStyleLbl="node2" presStyleIdx="1" presStyleCnt="2" custScaleX="124569">
        <dgm:presLayoutVars>
          <dgm:chPref val="3"/>
        </dgm:presLayoutVars>
      </dgm:prSet>
      <dgm:spPr/>
      <dgm:t>
        <a:bodyPr/>
        <a:lstStyle/>
        <a:p>
          <a:endParaRPr lang="en-US"/>
        </a:p>
      </dgm:t>
    </dgm:pt>
    <dgm:pt modelId="{46B987DA-5C86-4258-BC8A-9FEA65F3AE2A}" type="pres">
      <dgm:prSet presAssocID="{6A235D26-C1C6-4099-96F7-5E7B6806FF0D}" presName="rootConnector" presStyleLbl="node2" presStyleIdx="1" presStyleCnt="2"/>
      <dgm:spPr/>
      <dgm:t>
        <a:bodyPr/>
        <a:lstStyle/>
        <a:p>
          <a:endParaRPr lang="en-US"/>
        </a:p>
      </dgm:t>
    </dgm:pt>
    <dgm:pt modelId="{93DA5784-3C9C-4F16-B92D-5F737BCA5C27}" type="pres">
      <dgm:prSet presAssocID="{6A235D26-C1C6-4099-96F7-5E7B6806FF0D}" presName="hierChild4" presStyleCnt="0"/>
      <dgm:spPr/>
    </dgm:pt>
    <dgm:pt modelId="{378BC492-C1E4-4864-9A7B-F08AABD10417}" type="pres">
      <dgm:prSet presAssocID="{6A235D26-C1C6-4099-96F7-5E7B6806FF0D}" presName="hierChild5" presStyleCnt="0"/>
      <dgm:spPr/>
    </dgm:pt>
    <dgm:pt modelId="{1C6AED53-DB8D-4200-A1AD-79412350F551}" type="pres">
      <dgm:prSet presAssocID="{9EC355DA-38F7-41B9-91D1-7B87C5799427}" presName="hierChild3" presStyleCnt="0"/>
      <dgm:spPr/>
    </dgm:pt>
  </dgm:ptLst>
  <dgm:cxnLst>
    <dgm:cxn modelId="{4096B743-9EA5-4727-A438-854179848B88}" srcId="{9EC355DA-38F7-41B9-91D1-7B87C5799427}" destId="{F8E066A5-C421-4DA4-9AC6-E1E339EFDC21}" srcOrd="0" destOrd="0" parTransId="{688C1357-41BA-4F55-999E-8C294CDFCF2F}" sibTransId="{3A179271-1FDC-405A-B3C9-9A22371BE9CD}"/>
    <dgm:cxn modelId="{CAD7B5B1-0AC5-4839-9B69-BCA0C4947FF4}" type="presOf" srcId="{9EC355DA-38F7-41B9-91D1-7B87C5799427}" destId="{9C43AA86-E199-41E6-B70B-CE9D5A161B81}" srcOrd="0" destOrd="0" presId="urn:microsoft.com/office/officeart/2005/8/layout/orgChart1"/>
    <dgm:cxn modelId="{58447952-5E23-4C02-9E1D-AA324786B2D7}" type="presOf" srcId="{9EC355DA-38F7-41B9-91D1-7B87C5799427}" destId="{A8A0906E-FB77-44E4-A573-0908DD1189B4}" srcOrd="1" destOrd="0" presId="urn:microsoft.com/office/officeart/2005/8/layout/orgChart1"/>
    <dgm:cxn modelId="{E21B5623-41A8-4A1D-A01F-AECEB954B1E2}" srcId="{9EC355DA-38F7-41B9-91D1-7B87C5799427}" destId="{6A235D26-C1C6-4099-96F7-5E7B6806FF0D}" srcOrd="1" destOrd="0" parTransId="{7B637397-90C5-4618-BD02-4DBECA9452A1}" sibTransId="{9B040B8A-E266-4B88-BF28-6CADE9E02D58}"/>
    <dgm:cxn modelId="{17FCADB4-B372-4728-B95A-F25244E8AEB9}" type="presOf" srcId="{F8E066A5-C421-4DA4-9AC6-E1E339EFDC21}" destId="{27D59158-9503-4127-8AFC-A652DFF8AE8E}" srcOrd="1" destOrd="0" presId="urn:microsoft.com/office/officeart/2005/8/layout/orgChart1"/>
    <dgm:cxn modelId="{0E36177F-F79E-4FDA-9556-B6142D12C61C}" srcId="{AF859545-2EB4-4AA8-9396-5DA07444AD2B}" destId="{9EC355DA-38F7-41B9-91D1-7B87C5799427}" srcOrd="0" destOrd="0" parTransId="{A3D71512-A6A5-4686-A605-9C378A9F35F5}" sibTransId="{A6957C92-EC4B-4921-9031-34A7507B8DD3}"/>
    <dgm:cxn modelId="{785DD933-0157-4203-BDDD-48FF465EEAE3}" type="presOf" srcId="{6A235D26-C1C6-4099-96F7-5E7B6806FF0D}" destId="{46B987DA-5C86-4258-BC8A-9FEA65F3AE2A}" srcOrd="1" destOrd="0" presId="urn:microsoft.com/office/officeart/2005/8/layout/orgChart1"/>
    <dgm:cxn modelId="{F103DE0F-2B82-467A-942B-C8642970A37F}" type="presOf" srcId="{AF859545-2EB4-4AA8-9396-5DA07444AD2B}" destId="{53D98B1D-BFB3-45FF-B6FF-137BD68B9F64}" srcOrd="0" destOrd="0" presId="urn:microsoft.com/office/officeart/2005/8/layout/orgChart1"/>
    <dgm:cxn modelId="{8EDA4BE9-DD87-4288-A370-83300F97EBCB}" type="presOf" srcId="{F8E066A5-C421-4DA4-9AC6-E1E339EFDC21}" destId="{D9C3BA58-9870-4D09-B73B-D90BA25A0452}" srcOrd="0" destOrd="0" presId="urn:microsoft.com/office/officeart/2005/8/layout/orgChart1"/>
    <dgm:cxn modelId="{656AF42F-64C4-41F4-B4E6-E6A94BFE84B6}" type="presOf" srcId="{6A235D26-C1C6-4099-96F7-5E7B6806FF0D}" destId="{7547D2E4-9FC4-4215-9D2A-4D3EF07A7DE4}" srcOrd="0" destOrd="0" presId="urn:microsoft.com/office/officeart/2005/8/layout/orgChart1"/>
    <dgm:cxn modelId="{32521294-DC7F-4CF9-ACF2-C265199114EA}" type="presOf" srcId="{7B637397-90C5-4618-BD02-4DBECA9452A1}" destId="{6616D315-8018-4FF3-86F8-765910F91BFF}" srcOrd="0" destOrd="0" presId="urn:microsoft.com/office/officeart/2005/8/layout/orgChart1"/>
    <dgm:cxn modelId="{D97BD41F-C7F1-48F0-9ED9-94A7FF3824BF}" type="presOf" srcId="{688C1357-41BA-4F55-999E-8C294CDFCF2F}" destId="{872BBC62-D600-4B7E-9A72-4C5954185D96}" srcOrd="0" destOrd="0" presId="urn:microsoft.com/office/officeart/2005/8/layout/orgChart1"/>
    <dgm:cxn modelId="{1995E89A-8022-44FC-AD1D-C7CE92C322F2}" type="presParOf" srcId="{53D98B1D-BFB3-45FF-B6FF-137BD68B9F64}" destId="{28186EB1-DEAD-4BDA-93C6-F693E8FD5C3F}" srcOrd="0" destOrd="0" presId="urn:microsoft.com/office/officeart/2005/8/layout/orgChart1"/>
    <dgm:cxn modelId="{98BEDF4C-D3FB-4A15-883B-781CCF422CC0}" type="presParOf" srcId="{28186EB1-DEAD-4BDA-93C6-F693E8FD5C3F}" destId="{37C7B005-4031-4D67-8C5B-C60CC21263B3}" srcOrd="0" destOrd="0" presId="urn:microsoft.com/office/officeart/2005/8/layout/orgChart1"/>
    <dgm:cxn modelId="{9FB375C4-C561-47F8-91C8-B67FCC341D4D}" type="presParOf" srcId="{37C7B005-4031-4D67-8C5B-C60CC21263B3}" destId="{9C43AA86-E199-41E6-B70B-CE9D5A161B81}" srcOrd="0" destOrd="0" presId="urn:microsoft.com/office/officeart/2005/8/layout/orgChart1"/>
    <dgm:cxn modelId="{392F93F5-81B3-4105-BCE4-48E85B0A3EFD}" type="presParOf" srcId="{37C7B005-4031-4D67-8C5B-C60CC21263B3}" destId="{A8A0906E-FB77-44E4-A573-0908DD1189B4}" srcOrd="1" destOrd="0" presId="urn:microsoft.com/office/officeart/2005/8/layout/orgChart1"/>
    <dgm:cxn modelId="{C748C6EB-5EAE-429B-B68A-D77FC813C156}" type="presParOf" srcId="{28186EB1-DEAD-4BDA-93C6-F693E8FD5C3F}" destId="{36E693A1-E382-486D-BE92-3EB957267BBB}" srcOrd="1" destOrd="0" presId="urn:microsoft.com/office/officeart/2005/8/layout/orgChart1"/>
    <dgm:cxn modelId="{93E3D859-52EF-450C-9C93-F195D0B02A0B}" type="presParOf" srcId="{36E693A1-E382-486D-BE92-3EB957267BBB}" destId="{872BBC62-D600-4B7E-9A72-4C5954185D96}" srcOrd="0" destOrd="0" presId="urn:microsoft.com/office/officeart/2005/8/layout/orgChart1"/>
    <dgm:cxn modelId="{85342B0A-D470-486B-AEC7-661FCCE827A3}" type="presParOf" srcId="{36E693A1-E382-486D-BE92-3EB957267BBB}" destId="{338A92D0-96A6-4081-B700-9339349067C7}" srcOrd="1" destOrd="0" presId="urn:microsoft.com/office/officeart/2005/8/layout/orgChart1"/>
    <dgm:cxn modelId="{1522A854-4725-4478-8B24-2FDA5E543BDC}" type="presParOf" srcId="{338A92D0-96A6-4081-B700-9339349067C7}" destId="{94254270-4B9F-425B-B1FE-48181B8DCE46}" srcOrd="0" destOrd="0" presId="urn:microsoft.com/office/officeart/2005/8/layout/orgChart1"/>
    <dgm:cxn modelId="{3AB503E6-C95A-4B1F-B388-5AD18E5F4CB7}" type="presParOf" srcId="{94254270-4B9F-425B-B1FE-48181B8DCE46}" destId="{D9C3BA58-9870-4D09-B73B-D90BA25A0452}" srcOrd="0" destOrd="0" presId="urn:microsoft.com/office/officeart/2005/8/layout/orgChart1"/>
    <dgm:cxn modelId="{048AD625-628A-451F-990B-22124A4572FF}" type="presParOf" srcId="{94254270-4B9F-425B-B1FE-48181B8DCE46}" destId="{27D59158-9503-4127-8AFC-A652DFF8AE8E}" srcOrd="1" destOrd="0" presId="urn:microsoft.com/office/officeart/2005/8/layout/orgChart1"/>
    <dgm:cxn modelId="{964BBA48-E8A3-42AC-BC77-4207878C8B89}" type="presParOf" srcId="{338A92D0-96A6-4081-B700-9339349067C7}" destId="{24B3788F-FE54-4AFE-A847-2C1ABBE88C72}" srcOrd="1" destOrd="0" presId="urn:microsoft.com/office/officeart/2005/8/layout/orgChart1"/>
    <dgm:cxn modelId="{32FB8269-61C7-47AF-A685-2D6A905D8BC6}" type="presParOf" srcId="{338A92D0-96A6-4081-B700-9339349067C7}" destId="{97BA7F6A-8366-4D49-A315-F6036550D7D2}" srcOrd="2" destOrd="0" presId="urn:microsoft.com/office/officeart/2005/8/layout/orgChart1"/>
    <dgm:cxn modelId="{D57FE6A6-75B6-4F38-8F85-8D91D2C6C788}" type="presParOf" srcId="{36E693A1-E382-486D-BE92-3EB957267BBB}" destId="{6616D315-8018-4FF3-86F8-765910F91BFF}" srcOrd="2" destOrd="0" presId="urn:microsoft.com/office/officeart/2005/8/layout/orgChart1"/>
    <dgm:cxn modelId="{23F6C298-D516-4A74-BCCB-CCAB7B640FFA}" type="presParOf" srcId="{36E693A1-E382-486D-BE92-3EB957267BBB}" destId="{05344530-F9DD-4772-9573-CAA9F4DF1B8D}" srcOrd="3" destOrd="0" presId="urn:microsoft.com/office/officeart/2005/8/layout/orgChart1"/>
    <dgm:cxn modelId="{8CAED81A-0D06-433D-B749-136442528D10}" type="presParOf" srcId="{05344530-F9DD-4772-9573-CAA9F4DF1B8D}" destId="{23914B12-4EF5-4EBB-A374-A301AF225C9D}" srcOrd="0" destOrd="0" presId="urn:microsoft.com/office/officeart/2005/8/layout/orgChart1"/>
    <dgm:cxn modelId="{8975BDC1-1B1B-476B-AF7F-D8360E1A5D0C}" type="presParOf" srcId="{23914B12-4EF5-4EBB-A374-A301AF225C9D}" destId="{7547D2E4-9FC4-4215-9D2A-4D3EF07A7DE4}" srcOrd="0" destOrd="0" presId="urn:microsoft.com/office/officeart/2005/8/layout/orgChart1"/>
    <dgm:cxn modelId="{B2AC3AB8-2A1E-4679-909B-B9C99DAE9B18}" type="presParOf" srcId="{23914B12-4EF5-4EBB-A374-A301AF225C9D}" destId="{46B987DA-5C86-4258-BC8A-9FEA65F3AE2A}" srcOrd="1" destOrd="0" presId="urn:microsoft.com/office/officeart/2005/8/layout/orgChart1"/>
    <dgm:cxn modelId="{D0D2C641-930A-4B2A-946C-95C1E447A5ED}" type="presParOf" srcId="{05344530-F9DD-4772-9573-CAA9F4DF1B8D}" destId="{93DA5784-3C9C-4F16-B92D-5F737BCA5C27}" srcOrd="1" destOrd="0" presId="urn:microsoft.com/office/officeart/2005/8/layout/orgChart1"/>
    <dgm:cxn modelId="{F01044D9-2D26-44AD-8175-713F6759F7EE}" type="presParOf" srcId="{05344530-F9DD-4772-9573-CAA9F4DF1B8D}" destId="{378BC492-C1E4-4864-9A7B-F08AABD10417}" srcOrd="2" destOrd="0" presId="urn:microsoft.com/office/officeart/2005/8/layout/orgChart1"/>
    <dgm:cxn modelId="{E148BEE4-F49B-4EBD-A69F-CD9B7562DCAD}" type="presParOf" srcId="{28186EB1-DEAD-4BDA-93C6-F693E8FD5C3F}" destId="{1C6AED53-DB8D-4200-A1AD-79412350F55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6D315-8018-4FF3-86F8-765910F91BFF}">
      <dsp:nvSpPr>
        <dsp:cNvPr id="0" name=""/>
        <dsp:cNvSpPr/>
      </dsp:nvSpPr>
      <dsp:spPr>
        <a:xfrm>
          <a:off x="4062941" y="2405023"/>
          <a:ext cx="2257445" cy="607209"/>
        </a:xfrm>
        <a:custGeom>
          <a:avLst/>
          <a:gdLst/>
          <a:ahLst/>
          <a:cxnLst/>
          <a:rect l="0" t="0" r="0" b="0"/>
          <a:pathLst>
            <a:path>
              <a:moveTo>
                <a:pt x="0" y="0"/>
              </a:moveTo>
              <a:lnTo>
                <a:pt x="0" y="303604"/>
              </a:lnTo>
              <a:lnTo>
                <a:pt x="2257445" y="303604"/>
              </a:lnTo>
              <a:lnTo>
                <a:pt x="2257445" y="607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BBC62-D600-4B7E-9A72-4C5954185D96}">
      <dsp:nvSpPr>
        <dsp:cNvPr id="0" name=""/>
        <dsp:cNvSpPr/>
      </dsp:nvSpPr>
      <dsp:spPr>
        <a:xfrm>
          <a:off x="1958397" y="2405023"/>
          <a:ext cx="2104544" cy="607209"/>
        </a:xfrm>
        <a:custGeom>
          <a:avLst/>
          <a:gdLst/>
          <a:ahLst/>
          <a:cxnLst/>
          <a:rect l="0" t="0" r="0" b="0"/>
          <a:pathLst>
            <a:path>
              <a:moveTo>
                <a:pt x="2104544" y="0"/>
              </a:moveTo>
              <a:lnTo>
                <a:pt x="2104544" y="303604"/>
              </a:lnTo>
              <a:lnTo>
                <a:pt x="0" y="303604"/>
              </a:lnTo>
              <a:lnTo>
                <a:pt x="0" y="607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43AA86-E199-41E6-B70B-CE9D5A161B81}">
      <dsp:nvSpPr>
        <dsp:cNvPr id="0" name=""/>
        <dsp:cNvSpPr/>
      </dsp:nvSpPr>
      <dsp:spPr>
        <a:xfrm>
          <a:off x="2057878" y="959286"/>
          <a:ext cx="4010126" cy="1445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i="1" kern="1200" dirty="0" err="1" smtClean="0"/>
            <a:t>paideutēs</a:t>
          </a:r>
          <a:r>
            <a:rPr lang="en-US" sz="3300" kern="1200" dirty="0" smtClean="0"/>
            <a:t>,</a:t>
          </a:r>
          <a:br>
            <a:rPr lang="en-US" sz="3300" kern="1200" dirty="0" smtClean="0"/>
          </a:br>
          <a:r>
            <a:rPr lang="en-US" sz="3300" kern="1200" dirty="0" smtClean="0"/>
            <a:t>“educator”</a:t>
          </a:r>
          <a:endParaRPr lang="en-US" sz="3300" kern="1200" dirty="0"/>
        </a:p>
      </dsp:txBody>
      <dsp:txXfrm>
        <a:off x="2057878" y="959286"/>
        <a:ext cx="4010126" cy="1445736"/>
      </dsp:txXfrm>
    </dsp:sp>
    <dsp:sp modelId="{D9C3BA58-9870-4D09-B73B-D90BA25A0452}">
      <dsp:nvSpPr>
        <dsp:cNvPr id="0" name=""/>
        <dsp:cNvSpPr/>
      </dsp:nvSpPr>
      <dsp:spPr>
        <a:xfrm>
          <a:off x="4556" y="3012232"/>
          <a:ext cx="3907681" cy="1445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i="1" kern="1200" dirty="0" err="1" smtClean="0"/>
            <a:t>paidotribēs</a:t>
          </a:r>
          <a:r>
            <a:rPr lang="en-US" sz="3300" kern="1200" dirty="0" smtClean="0"/>
            <a:t>,</a:t>
          </a:r>
          <a:br>
            <a:rPr lang="en-US" sz="3300" kern="1200" dirty="0" smtClean="0"/>
          </a:br>
          <a:r>
            <a:rPr lang="en-US" sz="3300" kern="1200" dirty="0" smtClean="0"/>
            <a:t>“trainer”</a:t>
          </a:r>
          <a:endParaRPr lang="en-US" sz="3300" kern="1200" dirty="0"/>
        </a:p>
      </dsp:txBody>
      <dsp:txXfrm>
        <a:off x="4556" y="3012232"/>
        <a:ext cx="3907681" cy="1445736"/>
      </dsp:txXfrm>
    </dsp:sp>
    <dsp:sp modelId="{7547D2E4-9FC4-4215-9D2A-4D3EF07A7DE4}">
      <dsp:nvSpPr>
        <dsp:cNvPr id="0" name=""/>
        <dsp:cNvSpPr/>
      </dsp:nvSpPr>
      <dsp:spPr>
        <a:xfrm>
          <a:off x="4519447" y="3012232"/>
          <a:ext cx="3601879" cy="1445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i="1" kern="1200" dirty="0" smtClean="0"/>
            <a:t>grammatikos</a:t>
          </a:r>
          <a:r>
            <a:rPr lang="en-US" sz="3300" kern="1200" dirty="0" smtClean="0"/>
            <a:t>,</a:t>
          </a:r>
          <a:br>
            <a:rPr lang="en-US" sz="3300" kern="1200" dirty="0" smtClean="0"/>
          </a:br>
          <a:r>
            <a:rPr lang="en-US" sz="3300" kern="1200" dirty="0" smtClean="0"/>
            <a:t>“school teacher”</a:t>
          </a:r>
          <a:endParaRPr lang="en-US" sz="3300" kern="1200" dirty="0"/>
        </a:p>
      </dsp:txBody>
      <dsp:txXfrm>
        <a:off x="4519447" y="3012232"/>
        <a:ext cx="3601879" cy="14457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2/9/2023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2/9/2023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180534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50698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lumMod val="50000"/>
                  </a:schemeClr>
                </a:solidFill>
                <a:effectLst/>
                <a:latin typeface="+mn-lt"/>
                <a:ea typeface="+mn-ea"/>
                <a:cs typeface="+mn-cs"/>
              </a:rPr>
              <a:t>Athletics were not a male preserve. The young women of Sparta participated in athletic training, just like the young men, and together with them. Women were not allowed to attend the Olympic games, but they could still win victories there by sponsoring chariots. And they could attend as spectators at most other games. And even though women could not compete in person at the Olympics, they certainly did compete at the games of Hera (the "</a:t>
            </a:r>
            <a:r>
              <a:rPr lang="en-US" sz="1200" b="0" i="0" kern="1200" dirty="0" err="1" smtClean="0">
                <a:solidFill>
                  <a:schemeClr val="tx1">
                    <a:lumMod val="50000"/>
                  </a:schemeClr>
                </a:solidFill>
                <a:effectLst/>
                <a:latin typeface="+mn-lt"/>
                <a:ea typeface="+mn-ea"/>
                <a:cs typeface="+mn-cs"/>
              </a:rPr>
              <a:t>Heraea</a:t>
            </a:r>
            <a:r>
              <a:rPr lang="en-US" sz="1200" b="0" i="0" kern="1200" dirty="0" smtClean="0">
                <a:solidFill>
                  <a:schemeClr val="tx1">
                    <a:lumMod val="50000"/>
                  </a:schemeClr>
                </a:solidFill>
                <a:effectLst/>
                <a:latin typeface="+mn-lt"/>
                <a:ea typeface="+mn-ea"/>
                <a:cs typeface="+mn-cs"/>
              </a:rPr>
              <a:t>"), a sort of women's Olympics held at the same site. (The Olympics honored Zeus; the </a:t>
            </a:r>
            <a:r>
              <a:rPr lang="en-US" sz="1200" b="0" i="0" kern="1200" dirty="0" err="1" smtClean="0">
                <a:solidFill>
                  <a:schemeClr val="tx1">
                    <a:lumMod val="50000"/>
                  </a:schemeClr>
                </a:solidFill>
                <a:effectLst/>
                <a:latin typeface="+mn-lt"/>
                <a:ea typeface="+mn-ea"/>
                <a:cs typeface="+mn-cs"/>
              </a:rPr>
              <a:t>Heraea</a:t>
            </a:r>
            <a:r>
              <a:rPr lang="en-US" sz="1200" b="0" i="0" kern="1200" dirty="0" smtClean="0">
                <a:solidFill>
                  <a:schemeClr val="tx1">
                    <a:lumMod val="50000"/>
                  </a:schemeClr>
                </a:solidFill>
                <a:effectLst/>
                <a:latin typeface="+mn-lt"/>
                <a:ea typeface="+mn-ea"/>
                <a:cs typeface="+mn-cs"/>
              </a:rPr>
              <a:t>, Hera; both gods had temples at the site.) At the </a:t>
            </a:r>
            <a:r>
              <a:rPr lang="en-US" sz="1200" b="0" i="0" kern="1200" dirty="0" err="1" smtClean="0">
                <a:solidFill>
                  <a:schemeClr val="tx1">
                    <a:lumMod val="50000"/>
                  </a:schemeClr>
                </a:solidFill>
                <a:effectLst/>
                <a:latin typeface="+mn-lt"/>
                <a:ea typeface="+mn-ea"/>
                <a:cs typeface="+mn-cs"/>
              </a:rPr>
              <a:t>Heraea</a:t>
            </a:r>
            <a:r>
              <a:rPr lang="en-US" sz="1200" b="0" i="0" kern="1200" dirty="0" smtClean="0">
                <a:solidFill>
                  <a:schemeClr val="tx1">
                    <a:lumMod val="50000"/>
                  </a:schemeClr>
                </a:solidFill>
                <a:effectLst/>
                <a:latin typeface="+mn-lt"/>
                <a:ea typeface="+mn-ea"/>
                <a:cs typeface="+mn-cs"/>
              </a:rPr>
              <a:t> held at Argos, women also competed, as they did at the Pythian, Isthmian, Nemean, and other games during the Hellenistic period (323-30 BCE). Footraces for girls were, in fact, a wide-spread phenomenon. Note as well that women could compete in certain poetic competitions.</a:t>
            </a:r>
          </a:p>
          <a:p>
            <a:r>
              <a:rPr lang="en-US" sz="1200" b="0" i="0" kern="1200" dirty="0" smtClean="0">
                <a:solidFill>
                  <a:schemeClr val="tx1">
                    <a:lumMod val="50000"/>
                  </a:schemeClr>
                </a:solidFill>
                <a:effectLst/>
                <a:latin typeface="+mn-lt"/>
                <a:ea typeface="+mn-ea"/>
                <a:cs typeface="+mn-cs"/>
              </a:rPr>
              <a:t>Did athletic victory for women differ from that for men ideologically? A young woman's victory in a footrace could bring honor to her family, though some felt that women's participation devalued sport. Under Rome, female victors in running and wrestling at the Antioch Olympics became priestesses. As for a woman's taking individual pride in a victory, that, notes Golden, seems to have been rare; our only evidence is the record left by </a:t>
            </a:r>
            <a:r>
              <a:rPr lang="en-US" sz="1200" b="0" i="0" kern="1200" dirty="0" err="1" smtClean="0">
                <a:solidFill>
                  <a:schemeClr val="tx1">
                    <a:lumMod val="50000"/>
                  </a:schemeClr>
                </a:solidFill>
                <a:effectLst/>
                <a:latin typeface="+mn-lt"/>
                <a:ea typeface="+mn-ea"/>
                <a:cs typeface="+mn-cs"/>
              </a:rPr>
              <a:t>Cynisca</a:t>
            </a:r>
            <a:r>
              <a:rPr lang="en-US" sz="1200" b="0" i="0" kern="1200" dirty="0" smtClean="0">
                <a:solidFill>
                  <a:schemeClr val="tx1">
                    <a:lumMod val="50000"/>
                  </a:schemeClr>
                </a:solidFill>
                <a:effectLst/>
                <a:latin typeface="+mn-lt"/>
                <a:ea typeface="+mn-ea"/>
                <a:cs typeface="+mn-cs"/>
              </a:rPr>
              <a:t>, Olympic chariot victor in the early fourth century BCE.</a:t>
            </a:r>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260645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90842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303626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59043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59276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350532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97682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44527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5063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356060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08642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593725"/>
            <a:ext cx="3403600" cy="1916113"/>
          </a:xfrm>
        </p:spPr>
      </p:sp>
      <p:sp>
        <p:nvSpPr>
          <p:cNvPr id="3" name="Notes Placeholder 2"/>
          <p:cNvSpPr>
            <a:spLocks noGrp="1"/>
          </p:cNvSpPr>
          <p:nvPr>
            <p:ph type="body" idx="1"/>
          </p:nvPr>
        </p:nvSpPr>
        <p:spPr/>
        <p:txBody>
          <a:bodyPr/>
          <a:lstStyle/>
          <a:p>
            <a:r>
              <a:rPr lang="en-US" dirty="0" smtClean="0"/>
              <a:t>gumnasion. Also spelled </a:t>
            </a:r>
            <a:r>
              <a:rPr lang="en-US" dirty="0" err="1" smtClean="0"/>
              <a:t>gymnasion</a:t>
            </a:r>
            <a:r>
              <a:rPr lang="en-US" dirty="0" smtClean="0"/>
              <a:t>, in Latin, gymnasium. The word derives from </a:t>
            </a:r>
            <a:r>
              <a:rPr lang="en-US" dirty="0" err="1" smtClean="0"/>
              <a:t>gumnos</a:t>
            </a:r>
            <a:r>
              <a:rPr lang="en-US" dirty="0" smtClean="0"/>
              <a:t>, "nude/naked." It was where Greek men and boys exercised in the nude. Originally, it would have simply been an open field outside the city. In the Roman East, </a:t>
            </a:r>
            <a:r>
              <a:rPr lang="en-US" dirty="0" err="1" smtClean="0"/>
              <a:t>gumnasia</a:t>
            </a:r>
            <a:r>
              <a:rPr lang="en-US" dirty="0" smtClean="0"/>
              <a:t> could be exercise-bathing establishments on a grand scale, and inside the city. Greco-Roman gymnasia were still a locus of physical training, but also offered a place for intellectual training. In addition to bathing </a:t>
            </a:r>
            <a:r>
              <a:rPr lang="en-US" dirty="0" err="1" smtClean="0"/>
              <a:t>facuilities</a:t>
            </a:r>
            <a:r>
              <a:rPr lang="en-US" dirty="0" smtClean="0"/>
              <a:t>, such establishments might boast of a roofed, indoor track (a xustos) and an auditorium.</a:t>
            </a:r>
            <a:endParaRPr lang="en-US" i="0" u="none" dirty="0" smtClean="0"/>
          </a:p>
          <a:p>
            <a:r>
              <a:rPr lang="en-US" i="0" u="none" dirty="0" smtClean="0"/>
              <a:t>you see here remains of the gymnasium in </a:t>
            </a:r>
            <a:r>
              <a:rPr lang="en-US" i="0" u="none" dirty="0" err="1" smtClean="0"/>
              <a:t>sardis</a:t>
            </a:r>
            <a:r>
              <a:rPr lang="en-US" i="0" u="none" dirty="0" smtClean="0"/>
              <a:t>, in the roman province of </a:t>
            </a:r>
            <a:r>
              <a:rPr lang="en-US" i="0" u="none" dirty="0" err="1" smtClean="0"/>
              <a:t>asia</a:t>
            </a:r>
            <a:r>
              <a:rPr lang="en-US" i="0" u="none" dirty="0" smtClean="0"/>
              <a:t>. but we’re more interested in another city to its south west, </a:t>
            </a:r>
            <a:r>
              <a:rPr lang="en-US" i="0" u="none" dirty="0" err="1" smtClean="0"/>
              <a:t>Oinoanda</a:t>
            </a:r>
            <a:endParaRPr lang="en-US" i="1" u="none" dirty="0"/>
          </a:p>
        </p:txBody>
      </p:sp>
      <p:sp>
        <p:nvSpPr>
          <p:cNvPr id="4" name="Slide Number Placeholder 3"/>
          <p:cNvSpPr>
            <a:spLocks noGrp="1"/>
          </p:cNvSpPr>
          <p:nvPr>
            <p:ph type="sldNum" sz="quarter" idx="10"/>
          </p:nvPr>
        </p:nvSpPr>
        <p:spPr/>
        <p:txBody>
          <a:bodyPr/>
          <a:lstStyle/>
          <a:p>
            <a:fld id="{DD75FF30-E1CE-4F52-BAD5-C5C0CA4436FC}" type="slidenum">
              <a:rPr lang="en-US" smtClean="0"/>
              <a:t>8</a:t>
            </a:fld>
            <a:endParaRPr lang="en-US"/>
          </a:p>
        </p:txBody>
      </p:sp>
    </p:spTree>
    <p:extLst>
      <p:ext uri="{BB962C8B-B14F-4D97-AF65-F5344CB8AC3E}">
        <p14:creationId xmlns:p14="http://schemas.microsoft.com/office/powerpoint/2010/main" val="383461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schoolmaster</a:t>
            </a:r>
            <a:r>
              <a:rPr lang="en-US" baseline="0" dirty="0" smtClean="0"/>
              <a:t> </a:t>
            </a:r>
            <a:r>
              <a:rPr lang="en-US" baseline="0" dirty="0" err="1" smtClean="0"/>
              <a:t>Euarestos</a:t>
            </a:r>
            <a:r>
              <a:rPr lang="en-US" baseline="0" dirty="0" smtClean="0"/>
              <a:t>, wrestler Fronto. both wealthy, both connected to the gymnasium.</a:t>
            </a:r>
          </a:p>
          <a:p>
            <a:r>
              <a:rPr lang="en-US" dirty="0" err="1" smtClean="0"/>
              <a:t>oinoanda</a:t>
            </a:r>
            <a:r>
              <a:rPr lang="en-US" baseline="0" dirty="0" smtClean="0"/>
              <a:t> had 2 such gymnasia: exercise area, track, bath, latrines, study </a:t>
            </a:r>
            <a:r>
              <a:rPr lang="en-US" baseline="0" dirty="0" err="1" smtClean="0"/>
              <a:t>area.”Their</a:t>
            </a:r>
            <a:r>
              <a:rPr lang="en-US" baseline="0" dirty="0" smtClean="0"/>
              <a:t> relatively modest scale does not compare to the more elaborate buildings that were found in larger cities, but they do testify to an active cultural and athletic life.” (207)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50000"/>
                  </a:schemeClr>
                </a:solidFill>
                <a:latin typeface="+mn-lt"/>
                <a:ea typeface="+mn-ea"/>
                <a:cs typeface="+mn-cs"/>
              </a:rPr>
              <a:t>van </a:t>
            </a:r>
            <a:r>
              <a:rPr lang="en-US" sz="1200" kern="1200" dirty="0" err="1" smtClean="0">
                <a:solidFill>
                  <a:schemeClr val="tx1">
                    <a:lumMod val="50000"/>
                  </a:schemeClr>
                </a:solidFill>
                <a:latin typeface="+mn-lt"/>
                <a:ea typeface="+mn-ea"/>
                <a:cs typeface="+mn-cs"/>
              </a:rPr>
              <a:t>Nijf</a:t>
            </a:r>
            <a:r>
              <a:rPr lang="en-US" sz="1200" kern="1200" dirty="0" smtClean="0">
                <a:solidFill>
                  <a:schemeClr val="tx1">
                    <a:lumMod val="50000"/>
                  </a:schemeClr>
                </a:solidFill>
                <a:latin typeface="+mn-lt"/>
                <a:ea typeface="+mn-ea"/>
                <a:cs typeface="+mn-cs"/>
              </a:rPr>
              <a:t>, </a:t>
            </a:r>
            <a:r>
              <a:rPr lang="en-US" sz="1200" kern="1200" dirty="0" err="1" smtClean="0">
                <a:solidFill>
                  <a:schemeClr val="tx1">
                    <a:lumMod val="50000"/>
                  </a:schemeClr>
                </a:solidFill>
                <a:latin typeface="+mn-lt"/>
                <a:ea typeface="+mn-ea"/>
                <a:cs typeface="+mn-cs"/>
              </a:rPr>
              <a:t>Onno</a:t>
            </a:r>
            <a:r>
              <a:rPr lang="en-US" sz="1200" kern="1200" dirty="0" smtClean="0">
                <a:solidFill>
                  <a:schemeClr val="tx1">
                    <a:lumMod val="50000"/>
                  </a:schemeClr>
                </a:solidFill>
                <a:latin typeface="+mn-lt"/>
                <a:ea typeface="+mn-ea"/>
                <a:cs typeface="+mn-cs"/>
              </a:rPr>
              <a:t>. 2001. “Local Heroes: Athletics, Festivals, and Elite Self-Fashioning in the Roman East.” In </a:t>
            </a:r>
            <a:r>
              <a:rPr lang="en-US" sz="1200" i="1" kern="1200" dirty="0" smtClean="0">
                <a:solidFill>
                  <a:schemeClr val="tx1">
                    <a:lumMod val="50000"/>
                  </a:schemeClr>
                </a:solidFill>
                <a:latin typeface="+mn-lt"/>
                <a:ea typeface="+mn-ea"/>
                <a:cs typeface="+mn-cs"/>
              </a:rPr>
              <a:t>Being Greek under Rome: Cultural Identity, the Second Sophistic, and the Development of Empire, edited by Simon </a:t>
            </a:r>
            <a:r>
              <a:rPr lang="en-US" sz="1200" i="1" kern="1200" dirty="0" err="1" smtClean="0">
                <a:solidFill>
                  <a:schemeClr val="tx1">
                    <a:lumMod val="50000"/>
                  </a:schemeClr>
                </a:solidFill>
                <a:latin typeface="+mn-lt"/>
                <a:ea typeface="+mn-ea"/>
                <a:cs typeface="+mn-cs"/>
              </a:rPr>
              <a:t>Goldhill</a:t>
            </a:r>
            <a:r>
              <a:rPr lang="en-US" sz="1200" i="1" kern="1200" dirty="0" smtClean="0">
                <a:solidFill>
                  <a:schemeClr val="tx1">
                    <a:lumMod val="50000"/>
                  </a:schemeClr>
                </a:solidFill>
                <a:latin typeface="+mn-lt"/>
                <a:ea typeface="+mn-ea"/>
                <a:cs typeface="+mn-cs"/>
              </a:rPr>
              <a:t>. Cambridge and New York: Cambridge University Press.</a:t>
            </a:r>
          </a:p>
          <a:p>
            <a:r>
              <a:rPr lang="en-US" sz="1200" kern="1200" dirty="0" smtClean="0">
                <a:solidFill>
                  <a:schemeClr val="tx1">
                    <a:lumMod val="50000"/>
                  </a:schemeClr>
                </a:solidFill>
                <a:latin typeface="+mn-lt"/>
                <a:ea typeface="+mn-ea"/>
                <a:cs typeface="+mn-cs"/>
              </a:rPr>
              <a:t>310-311. on what Robert calls the "agonistic explosion" ({Robert, 1982 #250@38}. "In the entire Greek world, but above all in Roman Asia Minor, old festivals were revived or reorganized, and new ones were founded in large numbers. Louis Robert describes this phenomenon as an 'agonistic explosion'. There was hardly a town without at least one or two agonistic festivals to boast about.“</a:t>
            </a:r>
          </a:p>
          <a:p>
            <a:r>
              <a:rPr lang="en-US" sz="1200" kern="1200" dirty="0" smtClean="0">
                <a:solidFill>
                  <a:schemeClr val="tx1">
                    <a:lumMod val="50000"/>
                  </a:schemeClr>
                </a:solidFill>
                <a:latin typeface="+mn-lt"/>
                <a:ea typeface="+mn-ea"/>
                <a:cs typeface="+mn-cs"/>
              </a:rPr>
              <a:t>311. competition between festival-sponsoring towns, </a:t>
            </a:r>
            <a:r>
              <a:rPr lang="en-US" sz="1200" kern="1200" dirty="0" err="1" smtClean="0">
                <a:solidFill>
                  <a:schemeClr val="tx1">
                    <a:lumMod val="50000"/>
                  </a:schemeClr>
                </a:solidFill>
                <a:latin typeface="+mn-lt"/>
                <a:ea typeface="+mn-ea"/>
                <a:cs typeface="+mn-cs"/>
              </a:rPr>
              <a:t>organzers</a:t>
            </a:r>
            <a:r>
              <a:rPr lang="en-US" sz="1200" kern="1200" dirty="0" smtClean="0">
                <a:solidFill>
                  <a:schemeClr val="tx1">
                    <a:lumMod val="50000"/>
                  </a:schemeClr>
                </a:solidFill>
                <a:latin typeface="+mn-lt"/>
                <a:ea typeface="+mn-ea"/>
                <a:cs typeface="+mn-cs"/>
              </a:rPr>
              <a:t>, etc., to get top athletes and performers.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50000"/>
                  </a:schemeClr>
                </a:solidFill>
                <a:latin typeface="+mn-lt"/>
                <a:ea typeface="+mn-ea"/>
                <a:cs typeface="+mn-cs"/>
              </a:rPr>
              <a:t>312. the </a:t>
            </a:r>
            <a:r>
              <a:rPr lang="en-US" sz="1200" kern="1200" dirty="0" err="1" smtClean="0">
                <a:solidFill>
                  <a:schemeClr val="tx1">
                    <a:lumMod val="50000"/>
                  </a:schemeClr>
                </a:solidFill>
                <a:latin typeface="+mn-lt"/>
                <a:ea typeface="+mn-ea"/>
                <a:cs typeface="+mn-cs"/>
              </a:rPr>
              <a:t>euergetic</a:t>
            </a:r>
            <a:r>
              <a:rPr lang="en-US" sz="1200" kern="1200" dirty="0" smtClean="0">
                <a:solidFill>
                  <a:schemeClr val="tx1">
                    <a:lumMod val="50000"/>
                  </a:schemeClr>
                </a:solidFill>
                <a:latin typeface="+mn-lt"/>
                <a:ea typeface="+mn-ea"/>
                <a:cs typeface="+mn-cs"/>
              </a:rPr>
              <a:t> character of most of these festivals. "As with most amenities of public life, the costs were met from private purses: they were paid for by elite benefactors, like Caius Iulius Demosthenes and L. </a:t>
            </a:r>
            <a:r>
              <a:rPr lang="en-US" sz="1200" kern="1200" dirty="0" err="1" smtClean="0">
                <a:solidFill>
                  <a:schemeClr val="tx1">
                    <a:lumMod val="50000"/>
                  </a:schemeClr>
                </a:solidFill>
                <a:latin typeface="+mn-lt"/>
                <a:ea typeface="+mn-ea"/>
                <a:cs typeface="+mn-cs"/>
              </a:rPr>
              <a:t>Pilius</a:t>
            </a:r>
            <a:r>
              <a:rPr lang="en-US" sz="1200" kern="1200" dirty="0" smtClean="0">
                <a:solidFill>
                  <a:schemeClr val="tx1">
                    <a:lumMod val="50000"/>
                  </a:schemeClr>
                </a:solidFill>
                <a:latin typeface="+mn-lt"/>
                <a:ea typeface="+mn-ea"/>
                <a:cs typeface="+mn-cs"/>
              </a:rPr>
              <a:t> </a:t>
            </a:r>
            <a:r>
              <a:rPr lang="en-US" sz="1200" kern="1200" dirty="0" err="1" smtClean="0">
                <a:solidFill>
                  <a:schemeClr val="tx1">
                    <a:lumMod val="50000"/>
                  </a:schemeClr>
                </a:solidFill>
                <a:latin typeface="+mn-lt"/>
                <a:ea typeface="+mn-ea"/>
                <a:cs typeface="+mn-cs"/>
              </a:rPr>
              <a:t>Euarestos</a:t>
            </a:r>
            <a:r>
              <a:rPr lang="en-US" sz="1200" kern="1200" dirty="0" smtClean="0">
                <a:solidFill>
                  <a:schemeClr val="tx1">
                    <a:lumMod val="50000"/>
                  </a:schemeClr>
                </a:solidFill>
                <a:latin typeface="+mn-lt"/>
                <a:ea typeface="+mn-ea"/>
                <a:cs typeface="+mn-cs"/>
              </a:rPr>
              <a:t>, who were active in the Lycian city of Oenoanda, and many, many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50000"/>
                  </a:schemeClr>
                </a:solidFill>
                <a:latin typeface="+mn-lt"/>
                <a:ea typeface="+mn-ea"/>
                <a:cs typeface="+mn-cs"/>
              </a:rPr>
              <a:t>313-314. then goes on to make the point that sponsorship of such festivals also had to do with, </a:t>
            </a:r>
            <a:r>
              <a:rPr lang="en-US" sz="1200" i="1" kern="1200" dirty="0" smtClean="0">
                <a:solidFill>
                  <a:schemeClr val="tx1">
                    <a:lumMod val="50000"/>
                  </a:schemeClr>
                </a:solidFill>
                <a:latin typeface="+mn-lt"/>
                <a:ea typeface="+mn-ea"/>
                <a:cs typeface="+mn-cs"/>
              </a:rPr>
              <a:t>inter alia</a:t>
            </a:r>
            <a:r>
              <a:rPr lang="en-US" sz="1200" i="0" kern="1200" dirty="0" smtClean="0">
                <a:solidFill>
                  <a:schemeClr val="tx1">
                    <a:lumMod val="50000"/>
                  </a:schemeClr>
                </a:solidFill>
                <a:latin typeface="+mn-lt"/>
                <a:ea typeface="+mn-ea"/>
                <a:cs typeface="+mn-cs"/>
              </a:rPr>
              <a:t>, local identity: "the importance of being Greek in a contemporary world, the realities of Roman power, and the principles underlying the social hierarchy."</a:t>
            </a:r>
          </a:p>
          <a:p>
            <a:r>
              <a:rPr lang="en-US" sz="1200" kern="1200" dirty="0" smtClean="0">
                <a:solidFill>
                  <a:schemeClr val="tx1">
                    <a:lumMod val="50000"/>
                  </a:schemeClr>
                </a:solidFill>
                <a:latin typeface="+mn-lt"/>
                <a:ea typeface="+mn-ea"/>
                <a:cs typeface="+mn-cs"/>
              </a:rPr>
              <a:t>323. we know many athletes were from elite backgrounds, folks leveraging their wealth for the purpose of becoming more competitive. less clear is how many were members of sub-elite groups, people for whom prize money, participation </a:t>
            </a:r>
            <a:r>
              <a:rPr lang="en-US" sz="1200" kern="1200" dirty="0" err="1" smtClean="0">
                <a:solidFill>
                  <a:schemeClr val="tx1">
                    <a:lumMod val="50000"/>
                  </a:schemeClr>
                </a:solidFill>
                <a:latin typeface="+mn-lt"/>
                <a:ea typeface="+mn-ea"/>
                <a:cs typeface="+mn-cs"/>
              </a:rPr>
              <a:t>imncentives</a:t>
            </a:r>
            <a:r>
              <a:rPr lang="en-US" sz="1200" kern="1200" dirty="0" smtClean="0">
                <a:solidFill>
                  <a:schemeClr val="tx1">
                    <a:lumMod val="50000"/>
                  </a:schemeClr>
                </a:solidFill>
                <a:latin typeface="+mn-lt"/>
                <a:ea typeface="+mn-ea"/>
                <a:cs typeface="+mn-cs"/>
              </a:rPr>
              <a:t>, etc. would have represented professional remuneration ("socially mobile athletes," for many of whom elite status awaited post retirement). what is clear is, however: "Even if the aristocratic athletes did not fully monopolize the field, it is clear at least that their ideology was all pervasive" (323).</a:t>
            </a:r>
          </a:p>
          <a:p>
            <a:r>
              <a:rPr lang="en-US" sz="1200" kern="1200" dirty="0" smtClean="0">
                <a:solidFill>
                  <a:schemeClr val="tx1">
                    <a:lumMod val="50000"/>
                  </a:schemeClr>
                </a:solidFill>
                <a:latin typeface="+mn-lt"/>
                <a:ea typeface="+mn-ea"/>
                <a:cs typeface="+mn-cs"/>
              </a:rPr>
              <a:t>326-327. rather more speculatively discusses possibility that were a non-elite to be in  a position to defeat an elite competitor, (elite) judges might move in to disallow the non-elite person access to competition - it was important to protect the elite's reputation as a kind of victor class. even those not winning at events might receive an honorary statue </a:t>
            </a:r>
            <a:r>
              <a:rPr lang="en-US" sz="1200" kern="1200" dirty="0" err="1" smtClean="0">
                <a:solidFill>
                  <a:schemeClr val="tx1">
                    <a:lumMod val="50000"/>
                  </a:schemeClr>
                </a:solidFill>
                <a:latin typeface="+mn-lt"/>
                <a:ea typeface="+mn-ea"/>
                <a:cs typeface="+mn-cs"/>
              </a:rPr>
              <a:t>simplpy</a:t>
            </a:r>
            <a:r>
              <a:rPr lang="en-US" sz="1200" kern="1200" dirty="0" smtClean="0">
                <a:solidFill>
                  <a:schemeClr val="tx1">
                    <a:lumMod val="50000"/>
                  </a:schemeClr>
                </a:solidFill>
                <a:latin typeface="+mn-lt"/>
                <a:ea typeface="+mn-ea"/>
                <a:cs typeface="+mn-cs"/>
              </a:rPr>
              <a:t> for competing.</a:t>
            </a:r>
            <a:endParaRPr lang="en-US" baseline="0"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2776936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8" name="Rectangle 7"/>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0713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Athletics and agōn</a:t>
            </a:r>
            <a:endParaRPr lang="en-US" dirty="0"/>
          </a:p>
        </p:txBody>
      </p:sp>
      <p:sp>
        <p:nvSpPr>
          <p:cNvPr id="4" name="Date Placeholder 3"/>
          <p:cNvSpPr>
            <a:spLocks noGrp="1"/>
          </p:cNvSpPr>
          <p:nvPr>
            <p:ph type="dt" sz="half" idx="10"/>
          </p:nvPr>
        </p:nvSpPr>
        <p:spPr/>
        <p:txBody>
          <a:bodyPr/>
          <a:lstStyle/>
          <a:p>
            <a:r>
              <a:rPr lang="en-US" smtClean="0"/>
              <a:t>9-feb</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58177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Athletics and agōn</a:t>
            </a:r>
            <a:endParaRPr lang="en-US" dirty="0"/>
          </a:p>
        </p:txBody>
      </p:sp>
      <p:sp>
        <p:nvSpPr>
          <p:cNvPr id="4" name="Date Placeholder 3"/>
          <p:cNvSpPr>
            <a:spLocks noGrp="1"/>
          </p:cNvSpPr>
          <p:nvPr>
            <p:ph type="dt" sz="half" idx="10"/>
          </p:nvPr>
        </p:nvSpPr>
        <p:spPr/>
        <p:txBody>
          <a:bodyPr/>
          <a:lstStyle/>
          <a:p>
            <a:r>
              <a:rPr lang="en-US" smtClean="0"/>
              <a:t>9-feb</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7437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8391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Athletics and agōn</a:t>
            </a:r>
            <a:endParaRPr lang="en-US" dirty="0"/>
          </a:p>
        </p:txBody>
      </p:sp>
      <p:sp>
        <p:nvSpPr>
          <p:cNvPr id="4" name="Date Placeholder 3"/>
          <p:cNvSpPr>
            <a:spLocks noGrp="1"/>
          </p:cNvSpPr>
          <p:nvPr>
            <p:ph type="dt" sz="half" idx="10"/>
          </p:nvPr>
        </p:nvSpPr>
        <p:spPr/>
        <p:txBody>
          <a:bodyPr/>
          <a:lstStyle/>
          <a:p>
            <a:r>
              <a:rPr lang="en-US" smtClean="0"/>
              <a:t>9-feb</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8639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05770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2479" y="1828800"/>
            <a:ext cx="4708734" cy="4343400"/>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r>
              <a:rPr lang="en-US" smtClean="0"/>
              <a:t>Athletics and agōn</a:t>
            </a:r>
            <a:endParaRPr lang="en-US" dirty="0"/>
          </a:p>
        </p:txBody>
      </p:sp>
      <p:sp>
        <p:nvSpPr>
          <p:cNvPr id="5" name="Date Placeholder 4"/>
          <p:cNvSpPr>
            <a:spLocks noGrp="1"/>
          </p:cNvSpPr>
          <p:nvPr>
            <p:ph type="dt" sz="half" idx="10"/>
          </p:nvPr>
        </p:nvSpPr>
        <p:spPr/>
        <p:txBody>
          <a:bodyPr/>
          <a:lstStyle/>
          <a:p>
            <a:r>
              <a:rPr lang="en-US" smtClean="0"/>
              <a:t>9-feb</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68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Athletics and agōn</a:t>
            </a:r>
            <a:endParaRPr lang="en-US" dirty="0"/>
          </a:p>
        </p:txBody>
      </p:sp>
      <p:sp>
        <p:nvSpPr>
          <p:cNvPr id="7" name="Date Placeholder 6"/>
          <p:cNvSpPr>
            <a:spLocks noGrp="1"/>
          </p:cNvSpPr>
          <p:nvPr>
            <p:ph type="dt" sz="half" idx="10"/>
          </p:nvPr>
        </p:nvSpPr>
        <p:spPr/>
        <p:txBody>
          <a:bodyPr/>
          <a:lstStyle/>
          <a:p>
            <a:r>
              <a:rPr lang="en-US" smtClean="0"/>
              <a:t>9-feb</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cxnSp>
        <p:nvCxnSpPr>
          <p:cNvPr id="11" name="Straight Connector 10"/>
          <p:cNvCxnSpPr/>
          <p:nvPr/>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1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41519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2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Athletics and agōn</a:t>
            </a:r>
            <a:endParaRPr lang="en-US" dirty="0"/>
          </a:p>
        </p:txBody>
      </p:sp>
      <p:sp>
        <p:nvSpPr>
          <p:cNvPr id="5" name="Date Placeholder 4"/>
          <p:cNvSpPr>
            <a:spLocks noGrp="1"/>
          </p:cNvSpPr>
          <p:nvPr>
            <p:ph type="dt" sz="half" idx="10"/>
          </p:nvPr>
        </p:nvSpPr>
        <p:spPr/>
        <p:txBody>
          <a:bodyPr/>
          <a:lstStyle/>
          <a:p>
            <a:r>
              <a:rPr lang="en-US" smtClean="0"/>
              <a:t>9-feb</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5818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Athletics and agōn</a:t>
            </a:r>
            <a:endParaRPr lang="en-US" dirty="0"/>
          </a:p>
        </p:txBody>
      </p:sp>
      <p:sp>
        <p:nvSpPr>
          <p:cNvPr id="5" name="Date Placeholder 4"/>
          <p:cNvSpPr>
            <a:spLocks noGrp="1"/>
          </p:cNvSpPr>
          <p:nvPr>
            <p:ph type="dt" sz="half" idx="10"/>
          </p:nvPr>
        </p:nvSpPr>
        <p:spPr/>
        <p:txBody>
          <a:bodyPr/>
          <a:lstStyle/>
          <a:p>
            <a:r>
              <a:rPr lang="en-US" smtClean="0"/>
              <a:t>9-feb</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348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Athletics and agōn</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9-feb</a:t>
            </a:r>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70428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114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6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6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2160" userDrawn="1">
          <p15:clr>
            <a:srgbClr val="F26B43"/>
          </p15:clr>
        </p15:guide>
        <p15:guide id="6"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bingweb.binghamton.edu/~ascholtz/ams381a/progumnasmata.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brightspace.binghamton.edu/d2l/le/content/204082/viewContent/673424/View"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6938" y="434340"/>
            <a:ext cx="10776453" cy="1039512"/>
            <a:chOff x="501148" y="5257800"/>
            <a:chExt cx="10776453" cy="1039512"/>
          </a:xfrm>
        </p:grpSpPr>
        <p:sp>
          <p:nvSpPr>
            <p:cNvPr id="2" name="Rectangle 1"/>
            <p:cNvSpPr/>
            <p:nvPr/>
          </p:nvSpPr>
          <p:spPr>
            <a:xfrm>
              <a:off x="501148" y="5257800"/>
              <a:ext cx="10776453" cy="1039512"/>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sz="2400" dirty="0"/>
            </a:p>
          </p:txBody>
        </p:sp>
        <p:sp>
          <p:nvSpPr>
            <p:cNvPr id="3" name="Title 1"/>
            <p:cNvSpPr txBox="1">
              <a:spLocks/>
            </p:cNvSpPr>
            <p:nvPr/>
          </p:nvSpPr>
          <p:spPr>
            <a:xfrm>
              <a:off x="605821" y="5343591"/>
              <a:ext cx="10587113" cy="867930"/>
            </a:xfrm>
            <a:prstGeom prst="rect">
              <a:avLst/>
            </a:prstGeom>
            <a:solidFill>
              <a:srgbClr val="00B0F0">
                <a:alpha val="81000"/>
              </a:srgbClr>
            </a:solidFill>
          </p:spPr>
          <p:txBody>
            <a:bodyPr wrap="square" anchor="ctr" anchorCtr="0">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gn="r"/>
              <a:r>
                <a:rPr lang="en-US" sz="2800" spc="500" dirty="0">
                  <a:solidFill>
                    <a:schemeClr val="bg1"/>
                  </a:solidFill>
                </a:rPr>
                <a:t>Athletics and </a:t>
              </a:r>
              <a:r>
                <a:rPr lang="en-US" sz="2800" i="1" spc="500" dirty="0">
                  <a:solidFill>
                    <a:schemeClr val="bg1"/>
                  </a:solidFill>
                </a:rPr>
                <a:t>agōn</a:t>
              </a:r>
              <a:r>
                <a:rPr lang="en-US" sz="2800" spc="500" dirty="0">
                  <a:solidFill>
                    <a:schemeClr val="bg1"/>
                  </a:solidFill>
                </a:rPr>
                <a:t> in the Greco-Roman </a:t>
              </a:r>
              <a:r>
                <a:rPr lang="en-US" sz="2800" spc="500" dirty="0" smtClean="0">
                  <a:solidFill>
                    <a:schemeClr val="bg1"/>
                  </a:solidFill>
                </a:rPr>
                <a:t>East</a:t>
              </a:r>
              <a:r>
                <a:rPr lang="en-US" sz="2800" spc="500" dirty="0">
                  <a:solidFill>
                    <a:schemeClr val="bg1"/>
                  </a:solidFill>
                </a:rPr>
                <a:t/>
              </a:r>
              <a:br>
                <a:rPr lang="en-US" sz="2800" spc="500" dirty="0">
                  <a:solidFill>
                    <a:schemeClr val="bg1"/>
                  </a:solidFill>
                </a:rPr>
              </a:br>
              <a:r>
                <a:rPr lang="en-US" sz="2800" b="1" spc="500" dirty="0">
                  <a:solidFill>
                    <a:schemeClr val="bg1"/>
                  </a:solidFill>
                </a:rPr>
                <a:t>What Do We Learn?</a:t>
              </a:r>
            </a:p>
          </p:txBody>
        </p:sp>
      </p:grpSp>
    </p:spTree>
    <p:extLst>
      <p:ext uri="{BB962C8B-B14F-4D97-AF65-F5344CB8AC3E}">
        <p14:creationId xmlns:p14="http://schemas.microsoft.com/office/powerpoint/2010/main" val="70877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79375920"/>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64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Issues: Women’s Sport</a:t>
            </a:r>
            <a:endParaRPr lang="en-US" dirty="0"/>
          </a:p>
        </p:txBody>
      </p:sp>
      <p:sp>
        <p:nvSpPr>
          <p:cNvPr id="3" name="Content Placeholder 2"/>
          <p:cNvSpPr>
            <a:spLocks noGrp="1"/>
          </p:cNvSpPr>
          <p:nvPr>
            <p:ph idx="1"/>
          </p:nvPr>
        </p:nvSpPr>
        <p:spPr>
          <a:xfrm>
            <a:off x="1217614" y="1828800"/>
            <a:ext cx="5729286" cy="4343400"/>
          </a:xfrm>
        </p:spPr>
        <p:txBody>
          <a:bodyPr>
            <a:normAutofit/>
          </a:bodyPr>
          <a:lstStyle/>
          <a:p>
            <a:r>
              <a:rPr lang="en-US" dirty="0" smtClean="0"/>
              <a:t>Training at Sparta (archaic, classical period)</a:t>
            </a:r>
          </a:p>
          <a:p>
            <a:r>
              <a:rPr lang="en-US" i="1" dirty="0" err="1" smtClean="0"/>
              <a:t>Heraia</a:t>
            </a:r>
            <a:r>
              <a:rPr lang="en-US" dirty="0" smtClean="0"/>
              <a:t> (Argos), Pythian</a:t>
            </a:r>
            <a:r>
              <a:rPr lang="en-US" dirty="0"/>
              <a:t>, Isthmian, </a:t>
            </a:r>
            <a:r>
              <a:rPr lang="en-US" dirty="0" smtClean="0"/>
              <a:t>Nemean games</a:t>
            </a:r>
          </a:p>
          <a:p>
            <a:pPr lvl="1"/>
            <a:r>
              <a:rPr lang="en-US" dirty="0" smtClean="0"/>
              <a:t>Women’s events</a:t>
            </a:r>
            <a:endParaRPr lang="en-US" dirty="0"/>
          </a:p>
        </p:txBody>
      </p:sp>
      <p:grpSp>
        <p:nvGrpSpPr>
          <p:cNvPr id="4" name="Group 3"/>
          <p:cNvGrpSpPr/>
          <p:nvPr/>
        </p:nvGrpSpPr>
        <p:grpSpPr>
          <a:xfrm>
            <a:off x="6663624" y="1994899"/>
            <a:ext cx="4307590" cy="4011202"/>
            <a:chOff x="6567930" y="1998662"/>
            <a:chExt cx="4307590" cy="4011202"/>
          </a:xfrm>
        </p:grpSpPr>
        <p:pic>
          <p:nvPicPr>
            <p:cNvPr id="5122" name="Picture 2" descr="Spartan girl runner, archaic stat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975" y="1998662"/>
              <a:ext cx="2857500" cy="3438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67930" y="5661435"/>
              <a:ext cx="4307590" cy="348429"/>
            </a:xfrm>
            <a:prstGeom prst="rect">
              <a:avLst/>
            </a:prstGeom>
            <a:noFill/>
          </p:spPr>
          <p:txBody>
            <a:bodyPr wrap="none" rtlCol="0">
              <a:spAutoFit/>
            </a:bodyPr>
            <a:lstStyle/>
            <a:p>
              <a:pPr algn="ctr">
                <a:lnSpc>
                  <a:spcPct val="114000"/>
                </a:lnSpc>
              </a:pPr>
              <a:r>
                <a:rPr lang="en-US" sz="1600" kern="800" spc="100" dirty="0"/>
                <a:t>Spartan girl runner, archaic statuette</a:t>
              </a:r>
            </a:p>
          </p:txBody>
        </p:sp>
      </p:grpSp>
      <p:sp>
        <p:nvSpPr>
          <p:cNvPr id="6" name="Date Placeholder 5"/>
          <p:cNvSpPr>
            <a:spLocks noGrp="1"/>
          </p:cNvSpPr>
          <p:nvPr>
            <p:ph type="dt" sz="half" idx="10"/>
          </p:nvPr>
        </p:nvSpPr>
        <p:spPr/>
        <p:txBody>
          <a:bodyPr/>
          <a:lstStyle/>
          <a:p>
            <a:r>
              <a:rPr lang="en-US" smtClean="0"/>
              <a:t>9-feb</a:t>
            </a:r>
            <a:endParaRPr lang="en-US"/>
          </a:p>
        </p:txBody>
      </p:sp>
      <p:sp>
        <p:nvSpPr>
          <p:cNvPr id="7" name="Footer Placeholder 6"/>
          <p:cNvSpPr>
            <a:spLocks noGrp="1"/>
          </p:cNvSpPr>
          <p:nvPr>
            <p:ph type="ftr" sz="quarter" idx="11"/>
          </p:nvPr>
        </p:nvSpPr>
        <p:spPr/>
        <p:txBody>
          <a:bodyPr/>
          <a:lstStyle/>
          <a:p>
            <a:r>
              <a:rPr lang="en-US" smtClean="0"/>
              <a:t>Athletics and agōn</a:t>
            </a:r>
            <a:endParaRPr lang="en-US" dirty="0"/>
          </a:p>
        </p:txBody>
      </p:sp>
      <p:sp>
        <p:nvSpPr>
          <p:cNvPr id="8" name="Slide Number Placeholder 7"/>
          <p:cNvSpPr>
            <a:spLocks noGrp="1"/>
          </p:cNvSpPr>
          <p:nvPr>
            <p:ph type="sldNum" sz="quarter" idx="12"/>
          </p:nvPr>
        </p:nvSpPr>
        <p:spPr/>
        <p:txBody>
          <a:bodyPr/>
          <a:lstStyle/>
          <a:p>
            <a:fld id="{F36C87F6-986D-49E6-AF40-1B3A1EE8064D}" type="slidenum">
              <a:rPr lang="en-US" smtClean="0"/>
              <a:t>11</a:t>
            </a:fld>
            <a:endParaRPr lang="en-US"/>
          </a:p>
        </p:txBody>
      </p:sp>
    </p:spTree>
    <p:extLst>
      <p:ext uri="{BB962C8B-B14F-4D97-AF65-F5344CB8AC3E}">
        <p14:creationId xmlns:p14="http://schemas.microsoft.com/office/powerpoint/2010/main" val="313189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Dimension</a:t>
            </a:r>
            <a:endParaRPr lang="en-US" dirty="0"/>
          </a:p>
        </p:txBody>
      </p:sp>
      <p:sp>
        <p:nvSpPr>
          <p:cNvPr id="3" name="Content Placeholder 2"/>
          <p:cNvSpPr>
            <a:spLocks noGrp="1"/>
          </p:cNvSpPr>
          <p:nvPr>
            <p:ph idx="1"/>
          </p:nvPr>
        </p:nvSpPr>
        <p:spPr/>
        <p:txBody>
          <a:bodyPr/>
          <a:lstStyle/>
          <a:p>
            <a:r>
              <a:rPr lang="en-US" dirty="0" smtClean="0"/>
              <a:t>776 BCE. First recorded Olympics</a:t>
            </a:r>
          </a:p>
          <a:p>
            <a:r>
              <a:rPr lang="en-US" dirty="0" smtClean="0"/>
              <a:t>573 BCE. </a:t>
            </a:r>
            <a:r>
              <a:rPr lang="en-US" i="1" dirty="0" smtClean="0"/>
              <a:t>Periodos</a:t>
            </a:r>
            <a:r>
              <a:rPr lang="en-US" dirty="0" smtClean="0"/>
              <a:t> (“circuit”) in place</a:t>
            </a:r>
          </a:p>
          <a:p>
            <a:pPr lvl="1"/>
            <a:r>
              <a:rPr lang="en-US" dirty="0" smtClean="0"/>
              <a:t>Olympic, Pythian, Isthmian, Nemean games</a:t>
            </a:r>
          </a:p>
          <a:p>
            <a:pPr lvl="1"/>
            <a:r>
              <a:rPr lang="en-US" dirty="0" smtClean="0"/>
              <a:t>Panhellenic festivals</a:t>
            </a:r>
          </a:p>
          <a:p>
            <a:r>
              <a:rPr lang="en-US" dirty="0" smtClean="0"/>
              <a:t>146. Destruction of Corinth</a:t>
            </a:r>
          </a:p>
          <a:p>
            <a:r>
              <a:rPr lang="en-US" dirty="0" smtClean="0"/>
              <a:t>1</a:t>
            </a:r>
            <a:r>
              <a:rPr lang="en-US" baseline="30000" dirty="0" smtClean="0"/>
              <a:t>st</a:t>
            </a:r>
            <a:r>
              <a:rPr lang="en-US" dirty="0" smtClean="0"/>
              <a:t>-3</a:t>
            </a:r>
            <a:r>
              <a:rPr lang="en-US" baseline="30000" dirty="0" smtClean="0"/>
              <a:t>rd</a:t>
            </a:r>
            <a:r>
              <a:rPr lang="en-US" dirty="0" smtClean="0"/>
              <a:t> cent. CE. Proliferation of games</a:t>
            </a:r>
          </a:p>
          <a:p>
            <a:endParaRPr lang="en-US" dirty="0"/>
          </a:p>
        </p:txBody>
      </p:sp>
      <p:sp>
        <p:nvSpPr>
          <p:cNvPr id="4" name="Date Placeholder 3"/>
          <p:cNvSpPr>
            <a:spLocks noGrp="1"/>
          </p:cNvSpPr>
          <p:nvPr>
            <p:ph type="dt" sz="half" idx="10"/>
          </p:nvPr>
        </p:nvSpPr>
        <p:spPr/>
        <p:txBody>
          <a:bodyPr/>
          <a:lstStyle/>
          <a:p>
            <a:r>
              <a:rPr lang="en-US" smtClean="0"/>
              <a:t>9-feb</a:t>
            </a:r>
            <a:endParaRPr lang="en-US"/>
          </a:p>
        </p:txBody>
      </p:sp>
      <p:sp>
        <p:nvSpPr>
          <p:cNvPr id="5" name="Footer Placeholder 4"/>
          <p:cNvSpPr>
            <a:spLocks noGrp="1"/>
          </p:cNvSpPr>
          <p:nvPr>
            <p:ph type="ftr" sz="quarter" idx="11"/>
          </p:nvPr>
        </p:nvSpPr>
        <p:spPr/>
        <p:txBody>
          <a:bodyPr/>
          <a:lstStyle/>
          <a:p>
            <a:r>
              <a:rPr lang="en-US" smtClean="0"/>
              <a:t>Athletics and agōn</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12</a:t>
            </a:fld>
            <a:endParaRPr lang="en-US"/>
          </a:p>
        </p:txBody>
      </p:sp>
    </p:spTree>
    <p:extLst>
      <p:ext uri="{BB962C8B-B14F-4D97-AF65-F5344CB8AC3E}">
        <p14:creationId xmlns:p14="http://schemas.microsoft.com/office/powerpoint/2010/main" val="190420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Gladiators, Athletes</a:t>
            </a:r>
            <a:endParaRPr lang="en-US" dirty="0"/>
          </a:p>
        </p:txBody>
      </p:sp>
      <p:grpSp>
        <p:nvGrpSpPr>
          <p:cNvPr id="8" name="Group 7"/>
          <p:cNvGrpSpPr/>
          <p:nvPr/>
        </p:nvGrpSpPr>
        <p:grpSpPr>
          <a:xfrm>
            <a:off x="1195058" y="2148840"/>
            <a:ext cx="4899355" cy="4085162"/>
            <a:chOff x="1195058" y="2148840"/>
            <a:chExt cx="4899355" cy="408516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058" y="2148840"/>
              <a:ext cx="4899355" cy="3291840"/>
            </a:xfrm>
            <a:prstGeom prst="rect">
              <a:avLst/>
            </a:prstGeom>
          </p:spPr>
        </p:pic>
        <p:sp>
          <p:nvSpPr>
            <p:cNvPr id="5" name="TextBox 4"/>
            <p:cNvSpPr txBox="1"/>
            <p:nvPr/>
          </p:nvSpPr>
          <p:spPr>
            <a:xfrm>
              <a:off x="1649637" y="5885573"/>
              <a:ext cx="3990195" cy="348429"/>
            </a:xfrm>
            <a:prstGeom prst="rect">
              <a:avLst/>
            </a:prstGeom>
            <a:noFill/>
          </p:spPr>
          <p:txBody>
            <a:bodyPr wrap="none" rtlCol="0">
              <a:spAutoFit/>
            </a:bodyPr>
            <a:lstStyle/>
            <a:p>
              <a:pPr algn="ctr">
                <a:lnSpc>
                  <a:spcPct val="114000"/>
                </a:lnSpc>
              </a:pPr>
              <a:r>
                <a:rPr lang="en-US" sz="1600" kern="800" spc="100" dirty="0" err="1" smtClean="0"/>
                <a:t>Pollice</a:t>
              </a:r>
              <a:r>
                <a:rPr lang="en-US" sz="1600" kern="800" spc="100" dirty="0" smtClean="0"/>
                <a:t> verso</a:t>
              </a:r>
              <a:r>
                <a:rPr lang="en-US" sz="1600" kern="800" spc="100" dirty="0"/>
                <a:t>, </a:t>
              </a:r>
              <a:r>
                <a:rPr lang="en-US" sz="1600" kern="800" spc="100" dirty="0" err="1" smtClean="0"/>
                <a:t>Gérôme</a:t>
              </a:r>
              <a:r>
                <a:rPr lang="en-US" sz="1600" kern="800" spc="100" dirty="0" smtClean="0"/>
                <a:t> (gladiators)</a:t>
              </a:r>
              <a:endParaRPr lang="en-US" sz="1600" kern="800" spc="100" dirty="0"/>
            </a:p>
          </p:txBody>
        </p:sp>
      </p:grpSp>
      <p:grpSp>
        <p:nvGrpSpPr>
          <p:cNvPr id="9" name="Group 8"/>
          <p:cNvGrpSpPr/>
          <p:nvPr/>
        </p:nvGrpSpPr>
        <p:grpSpPr>
          <a:xfrm>
            <a:off x="6652189" y="1925954"/>
            <a:ext cx="4610557" cy="4308048"/>
            <a:chOff x="6652189" y="1925954"/>
            <a:chExt cx="4610557" cy="4308048"/>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099" y="1925954"/>
              <a:ext cx="2598737" cy="3957467"/>
            </a:xfrm>
            <a:prstGeom prst="rect">
              <a:avLst/>
            </a:prstGeom>
          </p:spPr>
        </p:pic>
        <p:sp>
          <p:nvSpPr>
            <p:cNvPr id="7" name="TextBox 6"/>
            <p:cNvSpPr txBox="1"/>
            <p:nvPr/>
          </p:nvSpPr>
          <p:spPr>
            <a:xfrm>
              <a:off x="6652189" y="5885573"/>
              <a:ext cx="4610557" cy="348429"/>
            </a:xfrm>
            <a:prstGeom prst="rect">
              <a:avLst/>
            </a:prstGeom>
            <a:noFill/>
          </p:spPr>
          <p:txBody>
            <a:bodyPr wrap="none" rtlCol="0">
              <a:spAutoFit/>
            </a:bodyPr>
            <a:lstStyle/>
            <a:p>
              <a:pPr algn="ctr">
                <a:lnSpc>
                  <a:spcPct val="114000"/>
                </a:lnSpc>
              </a:pPr>
              <a:r>
                <a:rPr lang="en-US" sz="1600" kern="800" spc="100" dirty="0" smtClean="0"/>
                <a:t>Panathenaic prize amphora, c. 520 BCE</a:t>
              </a:r>
              <a:endParaRPr lang="en-US" sz="1600" kern="800" spc="100" dirty="0"/>
            </a:p>
          </p:txBody>
        </p:sp>
      </p:grpSp>
    </p:spTree>
    <p:extLst>
      <p:ext uri="{BB962C8B-B14F-4D97-AF65-F5344CB8AC3E}">
        <p14:creationId xmlns:p14="http://schemas.microsoft.com/office/powerpoint/2010/main" val="246051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Marcus </a:t>
            </a:r>
            <a:r>
              <a:rPr lang="en-US" dirty="0"/>
              <a:t>Aurelius Asclepiades</a:t>
            </a:r>
          </a:p>
        </p:txBody>
      </p:sp>
      <p:sp>
        <p:nvSpPr>
          <p:cNvPr id="3" name="TextBox 2"/>
          <p:cNvSpPr txBox="1"/>
          <p:nvPr/>
        </p:nvSpPr>
        <p:spPr>
          <a:xfrm>
            <a:off x="1217614" y="1727217"/>
            <a:ext cx="9753600" cy="4985980"/>
          </a:xfrm>
          <a:prstGeom prst="rect">
            <a:avLst/>
          </a:prstGeom>
          <a:noFill/>
        </p:spPr>
        <p:txBody>
          <a:bodyPr wrap="square" rtlCol="0">
            <a:spAutoFit/>
          </a:bodyPr>
          <a:lstStyle/>
          <a:p>
            <a:pPr algn="ctr">
              <a:lnSpc>
                <a:spcPct val="150000"/>
              </a:lnSpc>
            </a:pPr>
            <a:r>
              <a:rPr lang="en-US" sz="2400" kern="800" spc="100" dirty="0" smtClean="0"/>
              <a:t>“I ... Marcus </a:t>
            </a:r>
            <a:r>
              <a:rPr lang="en-US" sz="2400" kern="800" spc="100" dirty="0"/>
              <a:t>Aurelius Asclepiades, </a:t>
            </a:r>
            <a:r>
              <a:rPr lang="en-US" sz="2400" kern="800" spc="100" dirty="0" smtClean="0"/>
              <a:t>..., </a:t>
            </a:r>
            <a:r>
              <a:rPr lang="en-US" sz="2400" kern="800" spc="100" dirty="0"/>
              <a:t>senior temple warden of the great Sarapis, high priest of the entire guild of which I am president for life, in charge of the Imperial </a:t>
            </a:r>
            <a:r>
              <a:rPr lang="en-US" sz="2400" kern="800" spc="100" dirty="0" smtClean="0"/>
              <a:t>Baths (etc. etc. </a:t>
            </a:r>
            <a:r>
              <a:rPr lang="en-US" sz="2400" kern="800" spc="100" dirty="0"/>
              <a:t>etc</a:t>
            </a:r>
            <a:r>
              <a:rPr lang="en-US" sz="2400" kern="800" spc="100" dirty="0" smtClean="0"/>
              <a:t>.), </a:t>
            </a:r>
            <a:r>
              <a:rPr lang="en-US" sz="2400" kern="800" spc="100" dirty="0"/>
              <a:t>undefeated </a:t>
            </a:r>
            <a:r>
              <a:rPr lang="en-US" sz="2400" i="1" kern="800" spc="100" dirty="0" err="1"/>
              <a:t>periodonikēs</a:t>
            </a:r>
            <a:r>
              <a:rPr lang="en-US" sz="2400" kern="800" spc="100" dirty="0"/>
              <a:t> in the pancratium, </a:t>
            </a:r>
            <a:r>
              <a:rPr lang="en-US" sz="2400" kern="800" spc="100" dirty="0" smtClean="0"/>
              <a:t>(etc. etc. etc</a:t>
            </a:r>
            <a:r>
              <a:rPr lang="en-US" sz="2400" kern="800" spc="100" dirty="0"/>
              <a:t>.), after competing for a total of six years, I retired from the ring at the age of twenty five because of the dangers and envies (</a:t>
            </a:r>
            <a:r>
              <a:rPr lang="en-US" sz="2400" i="1" kern="800" spc="100" dirty="0" err="1"/>
              <a:t>phthonous</a:t>
            </a:r>
            <a:r>
              <a:rPr lang="en-US" sz="2400" kern="800" spc="100" dirty="0"/>
              <a:t>) to which I had been </a:t>
            </a:r>
            <a:r>
              <a:rPr lang="en-US" sz="2400" kern="800" spc="100" dirty="0" smtClean="0"/>
              <a:t>exposed”</a:t>
            </a:r>
            <a:br>
              <a:rPr lang="en-US" sz="2400" kern="800" spc="100" dirty="0" smtClean="0"/>
            </a:br>
            <a:r>
              <a:rPr lang="en-US" sz="2000" kern="800" spc="100" dirty="0" smtClean="0"/>
              <a:t>(ca. 200 CE, </a:t>
            </a:r>
            <a:r>
              <a:rPr lang="nb-NO" sz="2000" i="1" kern="800" spc="100" dirty="0" smtClean="0"/>
              <a:t>IG</a:t>
            </a:r>
            <a:r>
              <a:rPr lang="nb-NO" sz="2000" kern="800" spc="100" dirty="0" smtClean="0"/>
              <a:t> </a:t>
            </a:r>
            <a:r>
              <a:rPr lang="nb-NO" sz="2000" kern="800" spc="100" dirty="0"/>
              <a:t>IVX 1102. </a:t>
            </a:r>
            <a:r>
              <a:rPr lang="nb-NO" sz="2000" i="1" kern="800" spc="100" dirty="0"/>
              <a:t>IGR</a:t>
            </a:r>
            <a:r>
              <a:rPr lang="nb-NO" sz="2000" kern="800" spc="100" dirty="0"/>
              <a:t> I 153. Moretti 79)</a:t>
            </a:r>
            <a:endParaRPr lang="en-US" sz="2400" kern="800" spc="100" dirty="0"/>
          </a:p>
        </p:txBody>
      </p:sp>
    </p:spTree>
    <p:extLst>
      <p:ext uri="{BB962C8B-B14F-4D97-AF65-F5344CB8AC3E}">
        <p14:creationId xmlns:p14="http://schemas.microsoft.com/office/powerpoint/2010/main" val="416776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Athletic Guilds</a:t>
            </a:r>
            <a:endParaRPr lang="en-US" dirty="0"/>
          </a:p>
        </p:txBody>
      </p:sp>
      <p:sp>
        <p:nvSpPr>
          <p:cNvPr id="4" name="Content Placeholder 3"/>
          <p:cNvSpPr>
            <a:spLocks noGrp="1"/>
          </p:cNvSpPr>
          <p:nvPr>
            <p:ph sz="half" idx="1"/>
          </p:nvPr>
        </p:nvSpPr>
        <p:spPr/>
        <p:txBody>
          <a:bodyPr>
            <a:normAutofit fontScale="85000" lnSpcReduction="10000"/>
          </a:bodyPr>
          <a:lstStyle/>
          <a:p>
            <a:r>
              <a:rPr lang="en-US" i="1" dirty="0" smtClean="0"/>
              <a:t>sunodoi</a:t>
            </a:r>
            <a:endParaRPr lang="en-US" dirty="0" smtClean="0"/>
          </a:p>
          <a:p>
            <a:pPr lvl="1"/>
            <a:r>
              <a:rPr lang="en-US" dirty="0" smtClean="0"/>
              <a:t>sing</a:t>
            </a:r>
            <a:r>
              <a:rPr lang="en-US" dirty="0"/>
              <a:t>. </a:t>
            </a:r>
            <a:r>
              <a:rPr lang="en-US" i="1" dirty="0"/>
              <a:t>sunodos</a:t>
            </a:r>
            <a:r>
              <a:rPr lang="en-US" dirty="0"/>
              <a:t>, "synod</a:t>
            </a:r>
            <a:r>
              <a:rPr lang="en-US" dirty="0" smtClean="0"/>
              <a:t>")</a:t>
            </a:r>
          </a:p>
          <a:p>
            <a:r>
              <a:rPr lang="en-US" i="1" dirty="0" err="1" smtClean="0"/>
              <a:t>xustoi</a:t>
            </a:r>
            <a:endParaRPr lang="en-US" dirty="0" smtClean="0"/>
          </a:p>
          <a:p>
            <a:pPr lvl="1"/>
            <a:r>
              <a:rPr lang="en-US" dirty="0" smtClean="0"/>
              <a:t>“indoor </a:t>
            </a:r>
            <a:r>
              <a:rPr lang="en-US" dirty="0"/>
              <a:t>running </a:t>
            </a:r>
            <a:r>
              <a:rPr lang="en-US" dirty="0" smtClean="0"/>
              <a:t>tracks”</a:t>
            </a:r>
            <a:endParaRPr lang="en-US" dirty="0"/>
          </a:p>
        </p:txBody>
      </p:sp>
      <p:sp>
        <p:nvSpPr>
          <p:cNvPr id="5" name="Content Placeholder 4"/>
          <p:cNvSpPr>
            <a:spLocks noGrp="1"/>
          </p:cNvSpPr>
          <p:nvPr>
            <p:ph sz="half" idx="2"/>
          </p:nvPr>
        </p:nvSpPr>
        <p:spPr>
          <a:xfrm>
            <a:off x="6262479" y="1828800"/>
            <a:ext cx="4708734" cy="4776112"/>
          </a:xfrm>
        </p:spPr>
        <p:txBody>
          <a:bodyPr>
            <a:normAutofit fontScale="85000" lnSpcReduction="10000"/>
          </a:bodyPr>
          <a:lstStyle/>
          <a:p>
            <a:pPr marL="45720" indent="0">
              <a:lnSpc>
                <a:spcPct val="124000"/>
              </a:lnSpc>
              <a:buNone/>
            </a:pPr>
            <a:r>
              <a:rPr lang="en-US" dirty="0" smtClean="0"/>
              <a:t>“Athletic </a:t>
            </a:r>
            <a:r>
              <a:rPr lang="en-US" dirty="0"/>
              <a:t>associations sought recognition and privileges for their members: relief from military service, billeting troops and other civic duties, the right to wear purple at festivals, the patronage of the powerful. In return, they founded and organized games in </a:t>
            </a:r>
            <a:r>
              <a:rPr lang="en-US"/>
              <a:t>the </a:t>
            </a:r>
            <a:r>
              <a:rPr lang="en-US" smtClean="0"/>
              <a:t>emperor’s </a:t>
            </a:r>
            <a:r>
              <a:rPr lang="en-US" dirty="0"/>
              <a:t>honour</a:t>
            </a:r>
            <a:r>
              <a:rPr lang="en-US" dirty="0" smtClean="0"/>
              <a:t>.” (Golden </a:t>
            </a:r>
            <a:r>
              <a:rPr lang="en-US" i="1" dirty="0" smtClean="0"/>
              <a:t>Sport</a:t>
            </a:r>
            <a:r>
              <a:rPr lang="en-US" dirty="0" smtClean="0"/>
              <a:t>)</a:t>
            </a:r>
            <a:endParaRPr lang="en-US" dirty="0"/>
          </a:p>
        </p:txBody>
      </p:sp>
      <p:grpSp>
        <p:nvGrpSpPr>
          <p:cNvPr id="6" name="Group 5"/>
          <p:cNvGrpSpPr/>
          <p:nvPr/>
        </p:nvGrpSpPr>
        <p:grpSpPr>
          <a:xfrm>
            <a:off x="1591019" y="4000500"/>
            <a:ext cx="3220753" cy="2604412"/>
            <a:chOff x="1701855" y="3916217"/>
            <a:chExt cx="3220753" cy="2604412"/>
          </a:xfrm>
        </p:grpSpPr>
        <p:pic>
          <p:nvPicPr>
            <p:cNvPr id="4098" name="Picture 2" descr="Stadium of Domit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237" y="3916217"/>
              <a:ext cx="3187989" cy="2127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01855" y="6172200"/>
              <a:ext cx="3220753" cy="348429"/>
            </a:xfrm>
            <a:prstGeom prst="rect">
              <a:avLst/>
            </a:prstGeom>
            <a:noFill/>
          </p:spPr>
          <p:txBody>
            <a:bodyPr wrap="none" rtlCol="0">
              <a:spAutoFit/>
            </a:bodyPr>
            <a:lstStyle/>
            <a:p>
              <a:pPr algn="ctr">
                <a:lnSpc>
                  <a:spcPct val="114000"/>
                </a:lnSpc>
              </a:pPr>
              <a:r>
                <a:rPr lang="en-US" sz="1600" kern="800" spc="100" dirty="0" smtClean="0"/>
                <a:t>Stadium of Domitian, Rome</a:t>
              </a:r>
              <a:endParaRPr lang="en-US" sz="1600" kern="800" spc="100" dirty="0"/>
            </a:p>
          </p:txBody>
        </p:sp>
      </p:grpSp>
    </p:spTree>
    <p:extLst>
      <p:ext uri="{BB962C8B-B14F-4D97-AF65-F5344CB8AC3E}">
        <p14:creationId xmlns:p14="http://schemas.microsoft.com/office/powerpoint/2010/main" val="277412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pPr lvl="0"/>
            <a:r>
              <a:rPr lang="en-US" dirty="0" smtClean="0"/>
              <a:t>Recap and Update</a:t>
            </a:r>
          </a:p>
          <a:p>
            <a:pPr lvl="1"/>
            <a:r>
              <a:rPr lang="en-US" dirty="0" smtClean="0"/>
              <a:t>Fable and Anti-Fable</a:t>
            </a:r>
          </a:p>
          <a:p>
            <a:pPr lvl="0"/>
            <a:r>
              <a:rPr lang="en-US" dirty="0" smtClean="0"/>
              <a:t>Overview of Issues</a:t>
            </a:r>
          </a:p>
          <a:p>
            <a:pPr lvl="1"/>
            <a:r>
              <a:rPr lang="en-US" dirty="0" smtClean="0"/>
              <a:t>Athletics and </a:t>
            </a:r>
            <a:r>
              <a:rPr lang="en-US" i="1" dirty="0" smtClean="0"/>
              <a:t>agōn</a:t>
            </a:r>
            <a:endParaRPr lang="en-US" dirty="0"/>
          </a:p>
        </p:txBody>
      </p:sp>
      <p:sp>
        <p:nvSpPr>
          <p:cNvPr id="7" name="Date Placeholder 6"/>
          <p:cNvSpPr>
            <a:spLocks noGrp="1"/>
          </p:cNvSpPr>
          <p:nvPr>
            <p:ph type="dt" sz="half" idx="10"/>
          </p:nvPr>
        </p:nvSpPr>
        <p:spPr/>
        <p:txBody>
          <a:bodyPr/>
          <a:lstStyle/>
          <a:p>
            <a:r>
              <a:rPr lang="en-US" smtClean="0"/>
              <a:t>9-feb</a:t>
            </a:r>
            <a:endParaRPr lang="en-US"/>
          </a:p>
        </p:txBody>
      </p:sp>
      <p:sp>
        <p:nvSpPr>
          <p:cNvPr id="8" name="Footer Placeholder 7"/>
          <p:cNvSpPr>
            <a:spLocks noGrp="1"/>
          </p:cNvSpPr>
          <p:nvPr>
            <p:ph type="ftr" sz="quarter" idx="11"/>
          </p:nvPr>
        </p:nvSpPr>
        <p:spPr/>
        <p:txBody>
          <a:bodyPr/>
          <a:lstStyle/>
          <a:p>
            <a:r>
              <a:rPr lang="en-US" smtClean="0"/>
              <a:t>Athletics and agōn</a:t>
            </a:r>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2</a:t>
            </a:fld>
            <a:endParaRPr lang="en-US"/>
          </a:p>
        </p:txBody>
      </p:sp>
    </p:spTree>
    <p:extLst>
      <p:ext uri="{BB962C8B-B14F-4D97-AF65-F5344CB8AC3E}">
        <p14:creationId xmlns:p14="http://schemas.microsoft.com/office/powerpoint/2010/main" val="311275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Update</a:t>
            </a:r>
            <a:endParaRPr lang="en-US" dirty="0"/>
          </a:p>
        </p:txBody>
      </p:sp>
      <p:sp>
        <p:nvSpPr>
          <p:cNvPr id="3" name="Text Placeholder 2"/>
          <p:cNvSpPr>
            <a:spLocks noGrp="1"/>
          </p:cNvSpPr>
          <p:nvPr>
            <p:ph type="body" idx="1"/>
          </p:nvPr>
        </p:nvSpPr>
        <p:spPr/>
        <p:txBody>
          <a:bodyPr/>
          <a:lstStyle/>
          <a:p>
            <a:r>
              <a:rPr lang="en-US" dirty="0" smtClean="0"/>
              <a:t>Fable and Anti-Fable</a:t>
            </a:r>
            <a:endParaRPr lang="en-US" dirty="0"/>
          </a:p>
        </p:txBody>
      </p:sp>
    </p:spTree>
    <p:extLst>
      <p:ext uri="{BB962C8B-B14F-4D97-AF65-F5344CB8AC3E}">
        <p14:creationId xmlns:p14="http://schemas.microsoft.com/office/powerpoint/2010/main" val="30692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Fable, Anti-Fable</a:t>
            </a:r>
            <a:endParaRPr lang="en-US" dirty="0"/>
          </a:p>
        </p:txBody>
      </p:sp>
      <p:sp>
        <p:nvSpPr>
          <p:cNvPr id="5" name="Content Placeholder 4"/>
          <p:cNvSpPr>
            <a:spLocks noGrp="1"/>
          </p:cNvSpPr>
          <p:nvPr>
            <p:ph idx="1"/>
          </p:nvPr>
        </p:nvSpPr>
        <p:spPr>
          <a:xfrm>
            <a:off x="1217614" y="1828800"/>
            <a:ext cx="5066146" cy="4343400"/>
          </a:xfrm>
        </p:spPr>
        <p:txBody>
          <a:bodyPr/>
          <a:lstStyle/>
          <a:p>
            <a:r>
              <a:rPr lang="en-US" i="1" dirty="0" smtClean="0">
                <a:hlinkClick r:id="rId3"/>
              </a:rPr>
              <a:t>Progumnasmata</a:t>
            </a:r>
            <a:r>
              <a:rPr lang="en-US" dirty="0" smtClean="0">
                <a:hlinkClick r:id="rId3"/>
              </a:rPr>
              <a:t> Bingweb page</a:t>
            </a:r>
            <a:endParaRPr lang="en-US" dirty="0" smtClean="0"/>
          </a:p>
          <a:p>
            <a:r>
              <a:rPr lang="en-US" dirty="0" smtClean="0">
                <a:hlinkClick r:id="rId4"/>
              </a:rPr>
              <a:t>Google folder fable doc (via Brightspace)</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3760" y="1828800"/>
            <a:ext cx="4687454" cy="2974109"/>
          </a:xfrm>
          <a:prstGeom prst="rect">
            <a:avLst/>
          </a:prstGeom>
        </p:spPr>
      </p:pic>
      <p:sp>
        <p:nvSpPr>
          <p:cNvPr id="7" name="Date Placeholder 6"/>
          <p:cNvSpPr>
            <a:spLocks noGrp="1"/>
          </p:cNvSpPr>
          <p:nvPr>
            <p:ph type="dt" sz="half" idx="10"/>
          </p:nvPr>
        </p:nvSpPr>
        <p:spPr/>
        <p:txBody>
          <a:bodyPr/>
          <a:lstStyle/>
          <a:p>
            <a:r>
              <a:rPr lang="en-US" smtClean="0"/>
              <a:t>9-feb</a:t>
            </a:r>
            <a:endParaRPr lang="en-US"/>
          </a:p>
        </p:txBody>
      </p:sp>
      <p:sp>
        <p:nvSpPr>
          <p:cNvPr id="8" name="Footer Placeholder 7"/>
          <p:cNvSpPr>
            <a:spLocks noGrp="1"/>
          </p:cNvSpPr>
          <p:nvPr>
            <p:ph type="ftr" sz="quarter" idx="11"/>
          </p:nvPr>
        </p:nvSpPr>
        <p:spPr/>
        <p:txBody>
          <a:bodyPr/>
          <a:lstStyle/>
          <a:p>
            <a:r>
              <a:rPr lang="en-US" smtClean="0"/>
              <a:t>Athletics and agōn</a:t>
            </a:r>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4</a:t>
            </a:fld>
            <a:endParaRPr lang="en-US"/>
          </a:p>
        </p:txBody>
      </p:sp>
    </p:spTree>
    <p:extLst>
      <p:ext uri="{BB962C8B-B14F-4D97-AF65-F5344CB8AC3E}">
        <p14:creationId xmlns:p14="http://schemas.microsoft.com/office/powerpoint/2010/main" val="72274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Issues</a:t>
            </a:r>
            <a:endParaRPr lang="en-US" dirty="0"/>
          </a:p>
        </p:txBody>
      </p:sp>
      <p:sp>
        <p:nvSpPr>
          <p:cNvPr id="3" name="Text Placeholder 2"/>
          <p:cNvSpPr>
            <a:spLocks noGrp="1"/>
          </p:cNvSpPr>
          <p:nvPr>
            <p:ph type="body" idx="1"/>
          </p:nvPr>
        </p:nvSpPr>
        <p:spPr/>
        <p:txBody>
          <a:bodyPr/>
          <a:lstStyle/>
          <a:p>
            <a:r>
              <a:rPr lang="en-US" dirty="0" smtClean="0"/>
              <a:t>Athletics </a:t>
            </a:r>
            <a:r>
              <a:rPr lang="en-US" dirty="0"/>
              <a:t>and </a:t>
            </a:r>
            <a:r>
              <a:rPr lang="en-US" i="1" dirty="0"/>
              <a:t>agōn</a:t>
            </a:r>
          </a:p>
        </p:txBody>
      </p:sp>
    </p:spTree>
    <p:extLst>
      <p:ext uri="{BB962C8B-B14F-4D97-AF65-F5344CB8AC3E}">
        <p14:creationId xmlns:p14="http://schemas.microsoft.com/office/powerpoint/2010/main" val="313581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normAutofit/>
          </a:bodyPr>
          <a:lstStyle/>
          <a:p>
            <a:r>
              <a:rPr lang="en-US" dirty="0"/>
              <a:t>Ideological dimension</a:t>
            </a:r>
          </a:p>
          <a:p>
            <a:pPr lvl="1"/>
            <a:r>
              <a:rPr lang="en-US" dirty="0" smtClean="0"/>
              <a:t>Identity and education</a:t>
            </a:r>
            <a:endParaRPr lang="en-US" dirty="0"/>
          </a:p>
          <a:p>
            <a:r>
              <a:rPr lang="en-US" dirty="0"/>
              <a:t>Gender issues</a:t>
            </a:r>
          </a:p>
          <a:p>
            <a:pPr lvl="1"/>
            <a:r>
              <a:rPr lang="en-US" dirty="0" smtClean="0"/>
              <a:t>Women’s athletics</a:t>
            </a:r>
            <a:endParaRPr lang="en-US" dirty="0"/>
          </a:p>
          <a:p>
            <a:r>
              <a:rPr lang="en-US" dirty="0" smtClean="0"/>
              <a:t>Historical dimension</a:t>
            </a:r>
          </a:p>
          <a:p>
            <a:pPr lvl="1"/>
            <a:r>
              <a:rPr lang="en-US" dirty="0" smtClean="0"/>
              <a:t>Continuity and change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551" y="1872384"/>
            <a:ext cx="3224663" cy="3161434"/>
          </a:xfrm>
          <a:prstGeom prst="rect">
            <a:avLst/>
          </a:prstGeom>
        </p:spPr>
      </p:pic>
      <p:sp>
        <p:nvSpPr>
          <p:cNvPr id="8" name="Date Placeholder 7"/>
          <p:cNvSpPr>
            <a:spLocks noGrp="1"/>
          </p:cNvSpPr>
          <p:nvPr>
            <p:ph type="dt" sz="half" idx="10"/>
          </p:nvPr>
        </p:nvSpPr>
        <p:spPr/>
        <p:txBody>
          <a:bodyPr/>
          <a:lstStyle/>
          <a:p>
            <a:r>
              <a:rPr lang="en-US" smtClean="0"/>
              <a:t>9-feb</a:t>
            </a:r>
            <a:endParaRPr lang="en-US"/>
          </a:p>
        </p:txBody>
      </p:sp>
      <p:sp>
        <p:nvSpPr>
          <p:cNvPr id="9" name="Footer Placeholder 8"/>
          <p:cNvSpPr>
            <a:spLocks noGrp="1"/>
          </p:cNvSpPr>
          <p:nvPr>
            <p:ph type="ftr" sz="quarter" idx="11"/>
          </p:nvPr>
        </p:nvSpPr>
        <p:spPr/>
        <p:txBody>
          <a:bodyPr/>
          <a:lstStyle/>
          <a:p>
            <a:r>
              <a:rPr lang="en-US" smtClean="0"/>
              <a:t>Athletics and agōn</a:t>
            </a:r>
            <a:endParaRPr lang="en-US" dirty="0"/>
          </a:p>
        </p:txBody>
      </p:sp>
      <p:sp>
        <p:nvSpPr>
          <p:cNvPr id="10" name="Slide Number Placeholder 9"/>
          <p:cNvSpPr>
            <a:spLocks noGrp="1"/>
          </p:cNvSpPr>
          <p:nvPr>
            <p:ph type="sldNum" sz="quarter" idx="12"/>
          </p:nvPr>
        </p:nvSpPr>
        <p:spPr/>
        <p:txBody>
          <a:bodyPr/>
          <a:lstStyle/>
          <a:p>
            <a:fld id="{F36C87F6-986D-49E6-AF40-1B3A1EE8064D}" type="slidenum">
              <a:rPr lang="en-US" smtClean="0"/>
              <a:t>6</a:t>
            </a:fld>
            <a:endParaRPr lang="en-US"/>
          </a:p>
        </p:txBody>
      </p:sp>
    </p:spTree>
    <p:extLst>
      <p:ext uri="{BB962C8B-B14F-4D97-AF65-F5344CB8AC3E}">
        <p14:creationId xmlns:p14="http://schemas.microsoft.com/office/powerpoint/2010/main" val="71190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Discussions</a:t>
            </a:r>
            <a:endParaRPr lang="en-US" dirty="0"/>
          </a:p>
        </p:txBody>
      </p:sp>
      <p:sp>
        <p:nvSpPr>
          <p:cNvPr id="3" name="Content Placeholder 2"/>
          <p:cNvSpPr>
            <a:spLocks noGrp="1"/>
          </p:cNvSpPr>
          <p:nvPr>
            <p:ph idx="1"/>
          </p:nvPr>
        </p:nvSpPr>
        <p:spPr/>
        <p:txBody>
          <a:bodyPr>
            <a:normAutofit fontScale="85000" lnSpcReduction="10000"/>
          </a:bodyPr>
          <a:lstStyle/>
          <a:p>
            <a:pPr marL="560070" indent="-514350">
              <a:buFont typeface="+mj-lt"/>
              <a:buAutoNum type="arabicPeriod"/>
            </a:pPr>
            <a:r>
              <a:rPr lang="en-US" dirty="0"/>
              <a:t>How did athletic </a:t>
            </a:r>
            <a:r>
              <a:rPr lang="en-US" i="1" dirty="0"/>
              <a:t>agōn</a:t>
            </a:r>
            <a:r>
              <a:rPr lang="en-US" dirty="0"/>
              <a:t> figure into constructions of Hellenic identity? Can athletics help us understand what it meant to be Greek under Rome? How?</a:t>
            </a:r>
          </a:p>
          <a:p>
            <a:pPr marL="560070" indent="-514350">
              <a:buFont typeface="+mj-lt"/>
              <a:buAutoNum type="arabicPeriod"/>
            </a:pPr>
            <a:r>
              <a:rPr lang="en-US" dirty="0"/>
              <a:t>Does van </a:t>
            </a:r>
            <a:r>
              <a:rPr lang="en-US" dirty="0" err="1"/>
              <a:t>Nijf</a:t>
            </a:r>
            <a:r>
              <a:rPr lang="en-US" dirty="0"/>
              <a:t> seem to make a convincing case that culturally Greek cities in the Roman East, or at least in the region he studies, namely, Lycia, valued athletic over intellectual achievement? Should we be studying "jocks," not sophists? (Well, we're studying both.)</a:t>
            </a:r>
          </a:p>
        </p:txBody>
      </p:sp>
      <p:sp>
        <p:nvSpPr>
          <p:cNvPr id="4" name="Date Placeholder 3"/>
          <p:cNvSpPr>
            <a:spLocks noGrp="1"/>
          </p:cNvSpPr>
          <p:nvPr>
            <p:ph type="dt" sz="half" idx="10"/>
          </p:nvPr>
        </p:nvSpPr>
        <p:spPr/>
        <p:txBody>
          <a:bodyPr/>
          <a:lstStyle/>
          <a:p>
            <a:r>
              <a:rPr lang="en-US" smtClean="0"/>
              <a:t>9-feb</a:t>
            </a:r>
            <a:endParaRPr lang="en-US"/>
          </a:p>
        </p:txBody>
      </p:sp>
      <p:sp>
        <p:nvSpPr>
          <p:cNvPr id="5" name="Footer Placeholder 4"/>
          <p:cNvSpPr>
            <a:spLocks noGrp="1"/>
          </p:cNvSpPr>
          <p:nvPr>
            <p:ph type="ftr" sz="quarter" idx="11"/>
          </p:nvPr>
        </p:nvSpPr>
        <p:spPr/>
        <p:txBody>
          <a:bodyPr/>
          <a:lstStyle/>
          <a:p>
            <a:r>
              <a:rPr lang="en-US" smtClean="0"/>
              <a:t>Athletics and agōn</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7</a:t>
            </a:fld>
            <a:endParaRPr lang="en-US"/>
          </a:p>
        </p:txBody>
      </p:sp>
    </p:spTree>
    <p:extLst>
      <p:ext uri="{BB962C8B-B14F-4D97-AF65-F5344CB8AC3E}">
        <p14:creationId xmlns:p14="http://schemas.microsoft.com/office/powerpoint/2010/main" val="413937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 y="167390"/>
            <a:ext cx="12192937" cy="6523220"/>
          </a:xfrm>
          <a:prstGeom prst="rect">
            <a:avLst/>
          </a:prstGeom>
        </p:spPr>
      </p:pic>
      <p:sp>
        <p:nvSpPr>
          <p:cNvPr id="7" name="TextBox 6"/>
          <p:cNvSpPr txBox="1"/>
          <p:nvPr/>
        </p:nvSpPr>
        <p:spPr>
          <a:xfrm>
            <a:off x="1472794" y="5759537"/>
            <a:ext cx="9243236" cy="461665"/>
          </a:xfrm>
          <a:prstGeom prst="rect">
            <a:avLst/>
          </a:prstGeom>
          <a:solidFill>
            <a:schemeClr val="bg1">
              <a:alpha val="52000"/>
            </a:schemeClr>
          </a:solidFill>
        </p:spPr>
        <p:txBody>
          <a:bodyPr wrap="none" rtlCol="0" anchor="ctr" anchorCtr="0">
            <a:spAutoFit/>
          </a:bodyPr>
          <a:lstStyle/>
          <a:p>
            <a:pPr algn="ctr"/>
            <a:r>
              <a:rPr lang="en-US" sz="2400" dirty="0" smtClean="0">
                <a:solidFill>
                  <a:schemeClr val="tx2">
                    <a:lumMod val="95000"/>
                    <a:lumOff val="5000"/>
                  </a:schemeClr>
                </a:solidFill>
              </a:rPr>
              <a:t>Gymnasium complex, Sardis, Asia Minor. Late 2</a:t>
            </a:r>
            <a:r>
              <a:rPr lang="en-US" sz="2400" baseline="30000" dirty="0" smtClean="0">
                <a:solidFill>
                  <a:schemeClr val="tx2">
                    <a:lumMod val="95000"/>
                    <a:lumOff val="5000"/>
                  </a:schemeClr>
                </a:solidFill>
              </a:rPr>
              <a:t>nd</a:t>
            </a:r>
            <a:r>
              <a:rPr lang="en-US" sz="2400" dirty="0" smtClean="0">
                <a:solidFill>
                  <a:schemeClr val="tx2">
                    <a:lumMod val="95000"/>
                    <a:lumOff val="5000"/>
                  </a:schemeClr>
                </a:solidFill>
              </a:rPr>
              <a:t>/early 3</a:t>
            </a:r>
            <a:r>
              <a:rPr lang="en-US" sz="2400" baseline="30000" dirty="0" smtClean="0">
                <a:solidFill>
                  <a:schemeClr val="tx2">
                    <a:lumMod val="95000"/>
                    <a:lumOff val="5000"/>
                  </a:schemeClr>
                </a:solidFill>
              </a:rPr>
              <a:t>rd</a:t>
            </a:r>
            <a:r>
              <a:rPr lang="en-US" sz="2400" dirty="0" smtClean="0">
                <a:solidFill>
                  <a:schemeClr val="tx2">
                    <a:lumMod val="95000"/>
                    <a:lumOff val="5000"/>
                  </a:schemeClr>
                </a:solidFill>
              </a:rPr>
              <a:t> CE</a:t>
            </a:r>
          </a:p>
        </p:txBody>
      </p:sp>
      <p:grpSp>
        <p:nvGrpSpPr>
          <p:cNvPr id="14" name="Group 13"/>
          <p:cNvGrpSpPr/>
          <p:nvPr/>
        </p:nvGrpSpPr>
        <p:grpSpPr>
          <a:xfrm>
            <a:off x="7681835" y="288758"/>
            <a:ext cx="4384962" cy="3339966"/>
            <a:chOff x="7681835" y="288758"/>
            <a:chExt cx="4384962" cy="333996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1835" y="288758"/>
              <a:ext cx="4384962" cy="3339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Oval 8"/>
            <p:cNvSpPr>
              <a:spLocks noChangeAspect="1"/>
            </p:cNvSpPr>
            <p:nvPr/>
          </p:nvSpPr>
          <p:spPr>
            <a:xfrm>
              <a:off x="8691613" y="1780674"/>
              <a:ext cx="269507" cy="274320"/>
            </a:xfrm>
            <a:prstGeom prst="ellipse">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0" name="TextBox 9"/>
            <p:cNvSpPr txBox="1"/>
            <p:nvPr/>
          </p:nvSpPr>
          <p:spPr>
            <a:xfrm>
              <a:off x="8479155" y="1346105"/>
              <a:ext cx="694421" cy="373885"/>
            </a:xfrm>
            <a:prstGeom prst="rect">
              <a:avLst/>
            </a:prstGeom>
            <a:solidFill>
              <a:schemeClr val="bg1">
                <a:alpha val="58000"/>
              </a:schemeClr>
            </a:solidFill>
          </p:spPr>
          <p:txBody>
            <a:bodyPr wrap="none" rtlCol="0" anchor="ctr" anchorCtr="0">
              <a:spAutoFit/>
            </a:bodyPr>
            <a:lstStyle/>
            <a:p>
              <a:pPr algn="ctr">
                <a:lnSpc>
                  <a:spcPct val="150000"/>
                </a:lnSpc>
              </a:pPr>
              <a:r>
                <a:rPr lang="en-US" sz="1400" b="1" dirty="0" smtClean="0">
                  <a:solidFill>
                    <a:srgbClr val="FF0000"/>
                  </a:solidFill>
                </a:rPr>
                <a:t>Sardis</a:t>
              </a:r>
            </a:p>
          </p:txBody>
        </p:sp>
        <p:sp>
          <p:nvSpPr>
            <p:cNvPr id="11" name="Oval 10"/>
            <p:cNvSpPr>
              <a:spLocks noChangeAspect="1"/>
            </p:cNvSpPr>
            <p:nvPr/>
          </p:nvSpPr>
          <p:spPr>
            <a:xfrm>
              <a:off x="9252843" y="2746834"/>
              <a:ext cx="269507" cy="274320"/>
            </a:xfrm>
            <a:prstGeom prst="ellipse">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TextBox 11"/>
            <p:cNvSpPr txBox="1"/>
            <p:nvPr/>
          </p:nvSpPr>
          <p:spPr>
            <a:xfrm>
              <a:off x="8486510" y="2298149"/>
              <a:ext cx="1064714" cy="373885"/>
            </a:xfrm>
            <a:prstGeom prst="rect">
              <a:avLst/>
            </a:prstGeom>
            <a:solidFill>
              <a:schemeClr val="bg1">
                <a:alpha val="58000"/>
              </a:schemeClr>
            </a:solidFill>
          </p:spPr>
          <p:txBody>
            <a:bodyPr wrap="none" rtlCol="0" anchor="ctr" anchorCtr="0">
              <a:spAutoFit/>
            </a:bodyPr>
            <a:lstStyle/>
            <a:p>
              <a:pPr algn="ctr">
                <a:lnSpc>
                  <a:spcPct val="150000"/>
                </a:lnSpc>
              </a:pPr>
              <a:r>
                <a:rPr lang="en-US" sz="1400" b="1" dirty="0" err="1" smtClean="0">
                  <a:solidFill>
                    <a:srgbClr val="FF0000"/>
                  </a:solidFill>
                </a:rPr>
                <a:t>Oinoanda</a:t>
              </a:r>
              <a:endParaRPr lang="en-US" sz="1400" b="1" dirty="0" smtClean="0">
                <a:solidFill>
                  <a:srgbClr val="FF0000"/>
                </a:solidFill>
              </a:endParaRPr>
            </a:p>
          </p:txBody>
        </p:sp>
      </p:grpSp>
    </p:spTree>
    <p:extLst>
      <p:ext uri="{BB962C8B-B14F-4D97-AF65-F5344CB8AC3E}">
        <p14:creationId xmlns:p14="http://schemas.microsoft.com/office/powerpoint/2010/main" val="26267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5378" y="262277"/>
            <a:ext cx="4771642" cy="6333445"/>
          </a:xfrm>
          <a:prstGeom prst="rect">
            <a:avLst/>
          </a:prstGeom>
        </p:spPr>
      </p:pic>
      <p:sp>
        <p:nvSpPr>
          <p:cNvPr id="9" name="TextBox 8"/>
          <p:cNvSpPr txBox="1"/>
          <p:nvPr/>
        </p:nvSpPr>
        <p:spPr>
          <a:xfrm>
            <a:off x="5661892" y="1503538"/>
            <a:ext cx="6077527" cy="3850926"/>
          </a:xfrm>
          <a:prstGeom prst="rect">
            <a:avLst/>
          </a:prstGeom>
          <a:noFill/>
        </p:spPr>
        <p:txBody>
          <a:bodyPr wrap="square" rtlCol="0" anchor="ctr" anchorCtr="0">
            <a:spAutoFit/>
          </a:bodyPr>
          <a:lstStyle/>
          <a:p>
            <a:pPr algn="ctr">
              <a:lnSpc>
                <a:spcPct val="114000"/>
              </a:lnSpc>
            </a:pPr>
            <a:r>
              <a:rPr lang="en-US" sz="2800" kern="800" spc="100" dirty="0" smtClean="0"/>
              <a:t>“Many </a:t>
            </a:r>
            <a:r>
              <a:rPr lang="en-US" sz="2800" kern="800" spc="100" dirty="0"/>
              <a:t>have put up fair prizes for cities, after they were dead, but, in his own life, no mortal man. … So, abating your criticism, all those who have dread Envy, look upon my statue with emulous eyes</a:t>
            </a:r>
            <a:r>
              <a:rPr lang="en-US" sz="2800" kern="800" spc="100" dirty="0" smtClean="0"/>
              <a:t>.” </a:t>
            </a:r>
            <a:r>
              <a:rPr lang="en-US" sz="2000" kern="800" spc="100" dirty="0" smtClean="0"/>
              <a:t>(</a:t>
            </a:r>
            <a:r>
              <a:rPr lang="en-US" sz="2000" kern="800" spc="100" dirty="0" err="1" smtClean="0"/>
              <a:t>Euarestos</a:t>
            </a:r>
            <a:r>
              <a:rPr lang="en-US" sz="2000" kern="800" spc="100" dirty="0" smtClean="0"/>
              <a:t> inscription, van </a:t>
            </a:r>
            <a:r>
              <a:rPr lang="en-US" sz="2000" kern="800" spc="100" dirty="0" err="1" smtClean="0"/>
              <a:t>Nijf</a:t>
            </a:r>
            <a:r>
              <a:rPr lang="en-US" sz="2000" kern="800" spc="100" dirty="0" smtClean="0"/>
              <a:t>, p. 204)</a:t>
            </a:r>
            <a:endParaRPr lang="en-US" sz="2800" kern="800" spc="100" dirty="0"/>
          </a:p>
        </p:txBody>
      </p:sp>
    </p:spTree>
    <p:extLst>
      <p:ext uri="{BB962C8B-B14F-4D97-AF65-F5344CB8AC3E}">
        <p14:creationId xmlns:p14="http://schemas.microsoft.com/office/powerpoint/2010/main" val="310450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14000"/>
          </a:lnSpc>
          <a:defRPr sz="4000" kern="800" spc="100" dirty="0"/>
        </a:defPPr>
      </a:lstStyle>
    </a:txDef>
  </a:objectDefaults>
  <a:extraClrSchemeLst/>
  <a:extLst>
    <a:ext uri="{05A4C25C-085E-4340-85A3-A5531E510DB2}">
      <thm15:themeFamily xmlns:thm15="http://schemas.microsoft.com/office/thememl/2012/main" name="race_for_glory" id="{E9298B95-9F30-4278-895A-871506C560F3}" vid="{C46C2CEB-13A0-45F1-8846-C13F77864548}"/>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569</TotalTime>
  <Words>1469</Words>
  <Application>Microsoft Office PowerPoint</Application>
  <PresentationFormat>Custom</PresentationFormat>
  <Paragraphs>100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race_for_glory</vt:lpstr>
      <vt:lpstr>PowerPoint Presentation</vt:lpstr>
      <vt:lpstr>Agenda</vt:lpstr>
      <vt:lpstr>Recap and Update</vt:lpstr>
      <vt:lpstr>Fable, Anti-Fable</vt:lpstr>
      <vt:lpstr>Overview of Issues</vt:lpstr>
      <vt:lpstr>Issues</vt:lpstr>
      <vt:lpstr>Breakout Discussions</vt:lpstr>
      <vt:lpstr>PowerPoint Presentation</vt:lpstr>
      <vt:lpstr>PowerPoint Presentation</vt:lpstr>
      <vt:lpstr>PowerPoint Presentation</vt:lpstr>
      <vt:lpstr>Gender Issues: Women’s Sport</vt:lpstr>
      <vt:lpstr>Historical Dimension</vt:lpstr>
      <vt:lpstr>Gladiators, Athletes</vt:lpstr>
      <vt:lpstr>Marcus Aurelius Asclepiades</vt:lpstr>
      <vt:lpstr>Athletic Guilds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70</cp:revision>
  <cp:lastPrinted>2023-02-09T14:45:30Z</cp:lastPrinted>
  <dcterms:created xsi:type="dcterms:W3CDTF">2018-02-15T01:20:35Z</dcterms:created>
  <dcterms:modified xsi:type="dcterms:W3CDTF">2023-02-09T16:55:15Z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