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257" r:id="rId2"/>
    <p:sldId id="259" r:id="rId3"/>
    <p:sldId id="262" r:id="rId4"/>
    <p:sldId id="263" r:id="rId5"/>
    <p:sldId id="264" r:id="rId6"/>
    <p:sldId id="277" r:id="rId7"/>
    <p:sldId id="267" r:id="rId8"/>
    <p:sldId id="268" r:id="rId9"/>
    <p:sldId id="275" r:id="rId10"/>
    <p:sldId id="274" r:id="rId11"/>
    <p:sldId id="269" r:id="rId12"/>
    <p:sldId id="270" r:id="rId13"/>
    <p:sldId id="271" r:id="rId14"/>
    <p:sldId id="272" r:id="rId15"/>
    <p:sldId id="273" r:id="rId16"/>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232" autoAdjust="0"/>
    <p:restoredTop sz="79229" autoAdjust="0"/>
  </p:normalViewPr>
  <p:slideViewPr>
    <p:cSldViewPr snapToGrid="0">
      <p:cViewPr varScale="1">
        <p:scale>
          <a:sx n="65" d="100"/>
          <a:sy n="65" d="100"/>
        </p:scale>
        <p:origin x="1200" y="53"/>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379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2/28/2023</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2/28/2023</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lumMod val="50000"/>
                  </a:schemeClr>
                </a:solidFill>
                <a:latin typeface="+mn-lt"/>
                <a:ea typeface="+mn-ea"/>
                <a:cs typeface="+mn-cs"/>
              </a:rPr>
              <a:t>beware of those with whom you associate! some for seemingly no reason will seek to harm you. it helps to see beyond the surface. yet the surface is as well the window into the soul.</a:t>
            </a:r>
            <a:endParaRPr lang="en-US" dirty="0" smtClean="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2959683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b="0" i="0" kern="1200" dirty="0" smtClean="0">
                <a:solidFill>
                  <a:schemeClr val="tx1">
                    <a:lumMod val="50000"/>
                  </a:schemeClr>
                </a:solidFill>
                <a:effectLst/>
                <a:latin typeface="+mn-lt"/>
                <a:ea typeface="+mn-ea"/>
                <a:cs typeface="+mn-cs"/>
              </a:rPr>
              <a:t>Ever since you took it into your head to study philosophy you have put on airs and have raised your eyebrows above your temples.”</a:t>
            </a:r>
          </a:p>
          <a:p>
            <a:r>
              <a:rPr lang="en-US" sz="1200" b="0" i="0" kern="1200" dirty="0" smtClean="0">
                <a:solidFill>
                  <a:schemeClr val="tx1">
                    <a:lumMod val="50000"/>
                  </a:schemeClr>
                </a:solidFill>
                <a:effectLst/>
                <a:latin typeface="+mn-lt"/>
                <a:ea typeface="+mn-ea"/>
                <a:cs typeface="+mn-cs"/>
              </a:rPr>
              <a:t>“But since he is apparently turning you away from your intimacy with me, I’ll let him come; and, if you like, I’ll show you that your woman-hating schoolmaster is not content with the usual pleasures of a night. It’s4 stuff and nonsense and money-making off boys, that’s what it is, you ninny.”</a:t>
            </a:r>
          </a:p>
          <a:p>
            <a:r>
              <a:rPr lang="en-US" sz="1200" b="0" i="0" kern="1200" dirty="0" smtClean="0">
                <a:solidFill>
                  <a:schemeClr val="tx1">
                    <a:lumMod val="50000"/>
                  </a:schemeClr>
                </a:solidFill>
                <a:effectLst/>
                <a:latin typeface="+mn-lt"/>
                <a:ea typeface="+mn-ea"/>
                <a:cs typeface="+mn-cs"/>
              </a:rPr>
              <a:t>“We do not say there are no gods; on the contrary, when our lovers take oath to their affection for us, we believe them; and we don’t approve of men’s having intercourse with their sisters or their mothers—or even with other men’s wives.”</a:t>
            </a:r>
          </a:p>
          <a:p>
            <a:r>
              <a:rPr lang="en-US" sz="1200" b="0" i="0" kern="1200" dirty="0" smtClean="0">
                <a:solidFill>
                  <a:schemeClr val="tx1">
                    <a:lumMod val="50000"/>
                  </a:schemeClr>
                </a:solidFill>
                <a:effectLst/>
                <a:latin typeface="+mn-lt"/>
                <a:ea typeface="+mn-ea"/>
                <a:cs typeface="+mn-cs"/>
              </a:rPr>
              <a:t>“We teach young men just as well as they do.”</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232502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lumMod val="50000"/>
                  </a:schemeClr>
                </a:solidFill>
                <a:effectLst/>
                <a:latin typeface="+mn-lt"/>
                <a:ea typeface="+mn-ea"/>
                <a:cs typeface="+mn-cs"/>
              </a:rPr>
              <a:t>341-381. p on the eyes.</a:t>
            </a:r>
          </a:p>
          <a:p>
            <a:r>
              <a:rPr lang="en-US" sz="1200" kern="1200" dirty="0" smtClean="0">
                <a:solidFill>
                  <a:schemeClr val="tx1">
                    <a:lumMod val="50000"/>
                  </a:schemeClr>
                </a:solidFill>
                <a:effectLst/>
                <a:latin typeface="+mn-lt"/>
                <a:ea typeface="+mn-ea"/>
                <a:cs typeface="+mn-cs"/>
              </a:rPr>
              <a:t>341. note already the seemingly intended to be plausible analogies, humans-animals. analogical reasoning big; stereotyping, an appealing way to reason, apparently.</a:t>
            </a:r>
          </a:p>
          <a:p>
            <a:r>
              <a:rPr lang="en-US" sz="1200" kern="1200" dirty="0" smtClean="0">
                <a:solidFill>
                  <a:schemeClr val="tx1">
                    <a:lumMod val="50000"/>
                  </a:schemeClr>
                </a:solidFill>
                <a:effectLst/>
                <a:latin typeface="+mn-lt"/>
                <a:ea typeface="+mn-ea"/>
                <a:cs typeface="+mn-cs"/>
              </a:rPr>
              <a:t>"in animals, physical traits correlate strongly with certain known character traits. humans are animals. human physical traits correlate strongly with certain know character traits."</a:t>
            </a:r>
          </a:p>
          <a:p>
            <a:r>
              <a:rPr lang="en-US" sz="1200" kern="1200" dirty="0" smtClean="0">
                <a:solidFill>
                  <a:schemeClr val="tx1">
                    <a:lumMod val="50000"/>
                  </a:schemeClr>
                </a:solidFill>
                <a:effectLst/>
                <a:latin typeface="+mn-lt"/>
                <a:ea typeface="+mn-ea"/>
                <a:cs typeface="+mn-cs"/>
              </a:rPr>
              <a:t>the process is actually one of abductive reasoning, which asks, given a particular effect, what is the most likely cause? abductive reasoning is necessarily false; it's just that it's different from deriving data from direct observation.</a:t>
            </a:r>
          </a:p>
          <a:p>
            <a:r>
              <a:rPr lang="en-US" sz="1200" kern="1200" dirty="0" smtClean="0">
                <a:solidFill>
                  <a:schemeClr val="tx1">
                    <a:lumMod val="50000"/>
                  </a:schemeClr>
                </a:solidFill>
                <a:effectLst/>
                <a:latin typeface="+mn-lt"/>
                <a:ea typeface="+mn-ea"/>
                <a:cs typeface="+mn-cs"/>
              </a:rPr>
              <a:t>the work presents itself as science, yet it is every bit</a:t>
            </a:r>
            <a:r>
              <a:rPr lang="en-US" sz="1200" kern="1200" baseline="0" dirty="0" smtClean="0">
                <a:solidFill>
                  <a:schemeClr val="tx1">
                    <a:lumMod val="50000"/>
                  </a:schemeClr>
                </a:solidFill>
                <a:effectLst/>
                <a:latin typeface="+mn-lt"/>
                <a:ea typeface="+mn-ea"/>
                <a:cs typeface="+mn-cs"/>
              </a:rPr>
              <a:t> as rhetorical, every bit as focused on winning approval and enhancing the author’s prestige, as any of his declamations.</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110511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lumMod val="50000"/>
                  </a:schemeClr>
                </a:solidFill>
                <a:effectLst/>
                <a:latin typeface="+mn-lt"/>
                <a:ea typeface="+mn-ea"/>
                <a:cs typeface="+mn-cs"/>
              </a:rPr>
              <a:t>Polemon’s account of a woman whose sudden and otherwise unforeseen misfortune he foretells from her face and movements (Leiden 457). To Polemon, she offers an opportunity to demonstrate to an “astonished” bystander the power of his art; to readers, the spectacle of a bereaved mother overcome with grief.</a:t>
            </a:r>
          </a:p>
          <a:p>
            <a:r>
              <a:rPr lang="en-US" sz="1200" kern="1200" dirty="0" smtClean="0">
                <a:solidFill>
                  <a:schemeClr val="tx1">
                    <a:lumMod val="50000"/>
                  </a:schemeClr>
                </a:solidFill>
                <a:effectLst/>
                <a:latin typeface="+mn-lt"/>
                <a:ea typeface="+mn-ea"/>
                <a:cs typeface="+mn-cs"/>
              </a:rPr>
              <a:t>the case of the “man from Corinth.” This man, Polemon’s </a:t>
            </a:r>
            <a:r>
              <a:rPr lang="en-US" sz="1200" i="1" kern="1200" dirty="0" smtClean="0">
                <a:solidFill>
                  <a:schemeClr val="tx1">
                    <a:lumMod val="50000"/>
                  </a:schemeClr>
                </a:solidFill>
                <a:effectLst/>
                <a:latin typeface="+mn-lt"/>
                <a:ea typeface="+mn-ea"/>
                <a:cs typeface="+mn-cs"/>
              </a:rPr>
              <a:t>locus classicus</a:t>
            </a:r>
            <a:r>
              <a:rPr lang="en-US" sz="1200" kern="1200" dirty="0" smtClean="0">
                <a:solidFill>
                  <a:schemeClr val="tx1">
                    <a:lumMod val="50000"/>
                  </a:schemeClr>
                </a:solidFill>
                <a:effectLst/>
                <a:latin typeface="+mn-lt"/>
                <a:ea typeface="+mn-ea"/>
                <a:cs typeface="+mn-cs"/>
              </a:rPr>
              <a:t> for the “cunning, suspicion, envy, and jealousy” associated with small, hollow eyes (Leiden 361–65; cf. Ad 1.12), embodies all the malice, treachery, and antisociality endemic to rivalrous passion (Leiden 363; cf. Plato </a:t>
            </a:r>
            <a:r>
              <a:rPr lang="en-US" sz="1200" i="1" kern="1200" dirty="0" smtClean="0">
                <a:solidFill>
                  <a:schemeClr val="tx1">
                    <a:lumMod val="50000"/>
                  </a:schemeClr>
                </a:solidFill>
                <a:effectLst/>
                <a:latin typeface="+mn-lt"/>
                <a:ea typeface="+mn-ea"/>
                <a:cs typeface="+mn-cs"/>
              </a:rPr>
              <a:t>Philebus</a:t>
            </a:r>
            <a:r>
              <a:rPr lang="en-US" sz="1200" kern="1200" dirty="0" smtClean="0">
                <a:solidFill>
                  <a:schemeClr val="tx1">
                    <a:lumMod val="50000"/>
                  </a:schemeClr>
                </a:solidFill>
                <a:effectLst/>
                <a:latin typeface="+mn-lt"/>
                <a:ea typeface="+mn-ea"/>
                <a:cs typeface="+mn-cs"/>
              </a:rPr>
              <a:t> 48b; Galen </a:t>
            </a:r>
            <a:r>
              <a:rPr lang="en-US" sz="1200" i="1" kern="1200" dirty="0" smtClean="0">
                <a:solidFill>
                  <a:schemeClr val="tx1">
                    <a:lumMod val="50000"/>
                  </a:schemeClr>
                </a:solidFill>
                <a:effectLst/>
                <a:latin typeface="+mn-lt"/>
                <a:ea typeface="+mn-ea"/>
                <a:cs typeface="+mn-cs"/>
              </a:rPr>
              <a:t>Passions of the Soul [</a:t>
            </a:r>
            <a:r>
              <a:rPr lang="en-US" sz="1200" i="1" kern="1200" dirty="0" err="1" smtClean="0">
                <a:solidFill>
                  <a:schemeClr val="tx1">
                    <a:lumMod val="50000"/>
                  </a:schemeClr>
                </a:solidFill>
                <a:effectLst/>
                <a:latin typeface="+mn-lt"/>
                <a:ea typeface="+mn-ea"/>
                <a:cs typeface="+mn-cs"/>
              </a:rPr>
              <a:t>Aff</a:t>
            </a:r>
            <a:r>
              <a:rPr lang="en-US" sz="1200" i="1" kern="1200" dirty="0" smtClean="0">
                <a:solidFill>
                  <a:schemeClr val="tx1">
                    <a:lumMod val="50000"/>
                  </a:schemeClr>
                </a:solidFill>
                <a:effectLst/>
                <a:latin typeface="+mn-lt"/>
                <a:ea typeface="+mn-ea"/>
                <a:cs typeface="+mn-cs"/>
              </a:rPr>
              <a:t>. dig.]</a:t>
            </a:r>
            <a:r>
              <a:rPr lang="en-US" sz="1200" kern="1200" dirty="0" smtClean="0">
                <a:solidFill>
                  <a:schemeClr val="tx1">
                    <a:lumMod val="50000"/>
                  </a:schemeClr>
                </a:solidFill>
                <a:effectLst/>
                <a:latin typeface="+mn-lt"/>
                <a:ea typeface="+mn-ea"/>
                <a:cs typeface="+mn-cs"/>
              </a:rPr>
              <a:t> 5.35.11–12; Alciphron 2.27.3). But the reality of it all does not fully sink in until Polemon’s Corinthian stumbles into an intervention-like event. Happening upon the physiognomist and others conversing about him and his faults, he terrifies the group and confirms their suspicions. He then confesses and breaks into tears.</a:t>
            </a:r>
          </a:p>
          <a:p>
            <a:r>
              <a:rPr lang="en-US" sz="1200" kern="1200" dirty="0" smtClean="0">
                <a:solidFill>
                  <a:schemeClr val="tx1">
                    <a:lumMod val="50000"/>
                  </a:schemeClr>
                </a:solidFill>
                <a:effectLst/>
                <a:latin typeface="+mn-lt"/>
                <a:ea typeface="+mn-ea"/>
                <a:cs typeface="+mn-cs"/>
              </a:rPr>
              <a:t>Polemon’s eyewitness account of a pair of bride abductions foretold by him solely on the evidence of bodily signs (Leiden 456–459). Those signs — one abductor’s green eyes and angry looks, another’s quivering nose and rapidly cycling facial coloring; a complicit bride’s watery eyes and keen gaze, another’s feigned laughter — betray the passions (the Arabic mentions anger, desire, fear) and the intentions of the principal actors. At each of the two weddings, they matter for the role they play in the physiognomist’s brilliant display. But they also matter because, had the affected parties but studied the physiognomist’s art, had they but read the signs, they could have shielded their respective households from matrimonial mayhem and the attendant tragedy and disgrace.</a:t>
            </a:r>
          </a:p>
          <a:p>
            <a:r>
              <a:rPr lang="en-US" sz="1200" kern="1200" dirty="0" smtClean="0">
                <a:solidFill>
                  <a:schemeClr val="tx1">
                    <a:lumMod val="50000"/>
                  </a:schemeClr>
                </a:solidFill>
                <a:effectLst/>
                <a:latin typeface="+mn-lt"/>
                <a:ea typeface="+mn-ea"/>
                <a:cs typeface="+mn-cs"/>
              </a:rPr>
              <a:t>Yet passion here is not fully realized until given utterance by witnesses, for instance, in the ensuing gossip of townsfolk asserting the complicity (Leiden 459) and, by implication, the unsupervised passion of one of the brides.</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2635564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2272774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4061585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110268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00" y="696913"/>
            <a:ext cx="2565400" cy="1444625"/>
          </a:xfrm>
        </p:spPr>
      </p:sp>
      <p:sp>
        <p:nvSpPr>
          <p:cNvPr id="3" name="Notes Placeholder 2"/>
          <p:cNvSpPr>
            <a:spLocks noGrp="1"/>
          </p:cNvSpPr>
          <p:nvPr>
            <p:ph type="body" idx="1"/>
          </p:nvPr>
        </p:nvSpPr>
        <p:spPr/>
        <p:txBody>
          <a:bodyPr/>
          <a:lstStyle/>
          <a:p>
            <a:r>
              <a:rPr lang="en-US" dirty="0"/>
              <a:t>About our author not much is known. We are told that he was a </a:t>
            </a:r>
            <a:r>
              <a:rPr lang="en-US" i="1" dirty="0"/>
              <a:t>rhētōr</a:t>
            </a:r>
            <a:r>
              <a:rPr lang="en-US" dirty="0"/>
              <a:t>, a teacher-practitioner of rhetoric, and one who cultivated the use of Attic Greek dialect. Those data, along with evidence internal to the letters that are his sole surviving work, tend to date the latter to about 200 </a:t>
            </a:r>
            <a:r>
              <a:rPr lang="en-US" cap="small" dirty="0"/>
              <a:t>ce</a:t>
            </a:r>
            <a:r>
              <a:rPr lang="en-US" dirty="0"/>
              <a:t> or later, and to align our author with others likewise given to nostalgic classicizing; it’s a period we call the second sophistic.</a:t>
            </a:r>
          </a:p>
          <a:p>
            <a:r>
              <a:rPr lang="en-US" dirty="0"/>
              <a:t>As for the collection itself, it is divided into books organized by letter writers: fishermen, farmers, parasites (professional spongers), and women sex workers. Something that stands out about Alciphron’s collection is the fact that it, though prone to learned allusion and literary exhibitionism, nevertheless evinces considerable empathy for the trials and tribulations of its often struggling characters.</a:t>
            </a:r>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
        <p:nvSpPr>
          <p:cNvPr id="5" name="Date Placeholder 4"/>
          <p:cNvSpPr>
            <a:spLocks noGrp="1"/>
          </p:cNvSpPr>
          <p:nvPr>
            <p:ph type="dt" idx="11"/>
          </p:nvPr>
        </p:nvSpPr>
        <p:spPr/>
        <p:txBody>
          <a:bodyPr/>
          <a:lstStyle/>
          <a:p>
            <a:fld id="{D97952FD-5A45-4A40-90D0-5E5A1F0D6512}" type="datetime1">
              <a:rPr lang="en-US" smtClean="0"/>
              <a:t>2/28/2023</a:t>
            </a:fld>
            <a:endParaRPr lang="en-US"/>
          </a:p>
        </p:txBody>
      </p:sp>
      <p:sp>
        <p:nvSpPr>
          <p:cNvPr id="6" name="Footer Placeholder 5"/>
          <p:cNvSpPr>
            <a:spLocks noGrp="1"/>
          </p:cNvSpPr>
          <p:nvPr>
            <p:ph type="ftr" sz="quarter" idx="12"/>
          </p:nvPr>
        </p:nvSpPr>
        <p:spPr/>
        <p:txBody>
          <a:bodyPr/>
          <a:lstStyle/>
          <a:p>
            <a:r>
              <a:rPr lang="en-US" smtClean="0"/>
              <a:t>ascholtz</a:t>
            </a:r>
            <a:endParaRPr lang="en-US"/>
          </a:p>
        </p:txBody>
      </p:sp>
      <p:sp>
        <p:nvSpPr>
          <p:cNvPr id="7" name="Header Placeholder 6"/>
          <p:cNvSpPr>
            <a:spLocks noGrp="1"/>
          </p:cNvSpPr>
          <p:nvPr>
            <p:ph type="hdr" sz="quarter" idx="13"/>
          </p:nvPr>
        </p:nvSpPr>
        <p:spPr/>
        <p:txBody>
          <a:bodyPr/>
          <a:lstStyle/>
          <a:p>
            <a:r>
              <a:rPr lang="en-US" smtClean="0"/>
              <a:t>race for glory</a:t>
            </a:r>
            <a:endParaRPr lang="en-US"/>
          </a:p>
        </p:txBody>
      </p:sp>
    </p:spTree>
    <p:extLst>
      <p:ext uri="{BB962C8B-B14F-4D97-AF65-F5344CB8AC3E}">
        <p14:creationId xmlns:p14="http://schemas.microsoft.com/office/powerpoint/2010/main" val="1088291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start with a tale of two fishermen. Once upon a time, one of them lost a net, which the other finds years later, rotting on a beach. Seeking to take possession, the net’s finder makes his case in a letter to the owner. How does the owner respond? With bile and vitriol. Thus the finder, driven by envy’s evil eye, by a “hunger for other people’s stuff,” by “insatiable lust,” asks for “unjust favors,” or so the owner claims — why? Why all this combative talk about envy and lust, and for what, a rotting net? What has the finder done to trigger this outburst</a:t>
            </a:r>
            <a:r>
              <a:rPr lang="en-US" dirty="0" smtClean="0"/>
              <a:t>?</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
        <p:nvSpPr>
          <p:cNvPr id="5" name="Date Placeholder 4"/>
          <p:cNvSpPr>
            <a:spLocks noGrp="1"/>
          </p:cNvSpPr>
          <p:nvPr>
            <p:ph type="dt" idx="11"/>
          </p:nvPr>
        </p:nvSpPr>
        <p:spPr/>
        <p:txBody>
          <a:bodyPr/>
          <a:lstStyle/>
          <a:p>
            <a:fld id="{2BB60B48-7973-4E2A-84C3-C6FDCB6E2EB9}" type="datetime1">
              <a:rPr lang="en-US" smtClean="0"/>
              <a:t>2/28/2023</a:t>
            </a:fld>
            <a:endParaRPr lang="en-US"/>
          </a:p>
        </p:txBody>
      </p:sp>
      <p:sp>
        <p:nvSpPr>
          <p:cNvPr id="6" name="Footer Placeholder 5"/>
          <p:cNvSpPr>
            <a:spLocks noGrp="1"/>
          </p:cNvSpPr>
          <p:nvPr>
            <p:ph type="ftr" sz="quarter" idx="12"/>
          </p:nvPr>
        </p:nvSpPr>
        <p:spPr/>
        <p:txBody>
          <a:bodyPr/>
          <a:lstStyle/>
          <a:p>
            <a:r>
              <a:rPr lang="en-US" smtClean="0"/>
              <a:t>ascholtz</a:t>
            </a:r>
            <a:endParaRPr lang="en-US"/>
          </a:p>
        </p:txBody>
      </p:sp>
      <p:sp>
        <p:nvSpPr>
          <p:cNvPr id="7" name="Header Placeholder 6"/>
          <p:cNvSpPr>
            <a:spLocks noGrp="1"/>
          </p:cNvSpPr>
          <p:nvPr>
            <p:ph type="hdr" sz="quarter" idx="13"/>
          </p:nvPr>
        </p:nvSpPr>
        <p:spPr/>
        <p:txBody>
          <a:bodyPr/>
          <a:lstStyle/>
          <a:p>
            <a:r>
              <a:rPr lang="en-US" smtClean="0"/>
              <a:t>race for glory</a:t>
            </a:r>
            <a:endParaRPr lang="en-US"/>
          </a:p>
        </p:txBody>
      </p:sp>
    </p:spTree>
    <p:extLst>
      <p:ext uri="{BB962C8B-B14F-4D97-AF65-F5344CB8AC3E}">
        <p14:creationId xmlns:p14="http://schemas.microsoft.com/office/powerpoint/2010/main" val="3620402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“Ill-natured and envious is the eye of your </a:t>
            </a:r>
            <a:r>
              <a:rPr lang="en-US" dirty="0" err="1" smtClean="0"/>
              <a:t>neighbour</a:t>
            </a:r>
            <a:r>
              <a:rPr lang="en-US" dirty="0" smtClean="0"/>
              <a:t>, says the proverb. What concern with my property have you? And why do you think that any possession lightly esteemed by me is yours? Restrain your hands, or rather your insatiate desires, and don’t let the itching for other people’s property drive you to request unfair </a:t>
            </a:r>
            <a:r>
              <a:rPr lang="en-US" dirty="0" err="1" smtClean="0"/>
              <a:t>favours</a:t>
            </a:r>
            <a:r>
              <a:rPr lang="en-US" dirty="0" smtClean="0"/>
              <a:t>.” (Book 1 Letter 18)</a:t>
            </a:r>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4200568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5" name="Rectangle 4"/>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41460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07098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1689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alpha val="11000"/>
            </a:srgbClr>
          </a:solidFill>
        </p:spPr>
        <p:txBody>
          <a:bodyPr/>
          <a:lstStyle/>
          <a:p>
            <a:r>
              <a:rPr lang="en-US" smtClean="0"/>
              <a:t>Click to edit Master title style</a:t>
            </a:r>
            <a:endParaRPr/>
          </a:p>
        </p:txBody>
      </p:sp>
      <p:sp>
        <p:nvSpPr>
          <p:cNvPr id="3" name="Content Placeholder 2"/>
          <p:cNvSpPr>
            <a:spLocks noGrp="1"/>
          </p:cNvSpPr>
          <p:nvPr>
            <p:ph idx="1" hasCustomPrompt="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56619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1213150" y="3742277"/>
            <a:ext cx="9758063" cy="1142999"/>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5712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3200"/>
            </a:lvl1pPr>
            <a:lvl2pPr>
              <a:defRPr sz="2800"/>
            </a:lvl2pPr>
            <a:lvl3pPr>
              <a:defRPr sz="2400"/>
            </a:lvl3pPr>
            <a:lvl4pPr>
              <a:defRPr sz="2000"/>
            </a:lvl4pPr>
            <a:lvl5pPr>
              <a:defRPr sz="2000"/>
            </a:lvl5pPr>
            <a:lvl6pPr>
              <a:defRPr sz="1600"/>
            </a:lvl6pPr>
            <a:lvl7pPr>
              <a:defRPr sz="1600" baseline="0"/>
            </a:lvl7pPr>
            <a:lvl8pPr>
              <a:defRPr sz="1600" baseline="0"/>
            </a:lvl8pPr>
            <a:lvl9pPr>
              <a:defRPr sz="16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6262479" y="1828800"/>
            <a:ext cx="4708734" cy="4343400"/>
          </a:xfr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8" name="Straight Connector 7"/>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07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normAutofit/>
          </a:bodyP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normAutofit/>
          </a:bodyP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2703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151668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58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39721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61109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solidFill>
            <a:srgbClr val="00B0F0">
              <a:alpha val="11000"/>
            </a:srgbClr>
          </a:solidFill>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none" baseline="0">
                <a:solidFill>
                  <a:schemeClr val="tx1"/>
                </a:solidFill>
              </a:defRPr>
            </a:lvl1pPr>
          </a:lstStyle>
          <a:p>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3371544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160" userDrawn="1">
          <p15:clr>
            <a:srgbClr val="F26B43"/>
          </p15:clr>
        </p15:guide>
        <p15:guide id="4"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29005" y="448338"/>
            <a:ext cx="9857232" cy="1161288"/>
            <a:chOff x="1995260" y="319029"/>
            <a:chExt cx="9857232" cy="1161288"/>
          </a:xfrm>
        </p:grpSpPr>
        <p:sp>
          <p:nvSpPr>
            <p:cNvPr id="3" name="Rectangle 2"/>
            <p:cNvSpPr/>
            <p:nvPr/>
          </p:nvSpPr>
          <p:spPr>
            <a:xfrm>
              <a:off x="1995260" y="319029"/>
              <a:ext cx="9857232" cy="1161288"/>
            </a:xfrm>
            <a:prstGeom prst="rect">
              <a:avLst/>
            </a:prstGeom>
            <a:solidFill>
              <a:schemeClr val="bg1">
                <a:alpha val="54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2400" dirty="0"/>
            </a:p>
          </p:txBody>
        </p:sp>
        <p:sp>
          <p:nvSpPr>
            <p:cNvPr id="4" name="Title 1"/>
            <p:cNvSpPr txBox="1">
              <a:spLocks/>
            </p:cNvSpPr>
            <p:nvPr/>
          </p:nvSpPr>
          <p:spPr>
            <a:xfrm>
              <a:off x="2087519" y="410309"/>
              <a:ext cx="9672714" cy="978729"/>
            </a:xfrm>
            <a:prstGeom prst="rect">
              <a:avLst/>
            </a:prstGeom>
            <a:solidFill>
              <a:srgbClr val="00B0F0">
                <a:alpha val="81000"/>
              </a:srgbClr>
            </a:solidFill>
          </p:spPr>
          <p:txBody>
            <a:bodyPr wrap="square" anchor="ctr" anchorCtr="0">
              <a:sp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pPr algn="r"/>
              <a:r>
                <a:rPr lang="en-US" sz="3200" b="1" i="1" spc="500" dirty="0">
                  <a:solidFill>
                    <a:schemeClr val="bg1"/>
                  </a:solidFill>
                </a:rPr>
                <a:t>Sophia</a:t>
              </a:r>
              <a:r>
                <a:rPr lang="en-US" sz="3200" b="1" spc="500" dirty="0">
                  <a:solidFill>
                    <a:schemeClr val="bg1"/>
                  </a:solidFill>
                </a:rPr>
                <a:t> and the Art </a:t>
              </a:r>
              <a:r>
                <a:rPr lang="en-US" sz="3200" b="1" spc="500" dirty="0" smtClean="0">
                  <a:solidFill>
                    <a:schemeClr val="bg1"/>
                  </a:solidFill>
                </a:rPr>
                <a:t>— and </a:t>
              </a:r>
              <a:r>
                <a:rPr lang="en-US" sz="3200" b="1" spc="500" dirty="0">
                  <a:solidFill>
                    <a:schemeClr val="bg1"/>
                  </a:solidFill>
                </a:rPr>
                <a:t>Science </a:t>
              </a:r>
              <a:r>
                <a:rPr lang="en-US" sz="3200" b="1" spc="500" dirty="0" smtClean="0">
                  <a:solidFill>
                    <a:schemeClr val="bg1"/>
                  </a:solidFill>
                </a:rPr>
                <a:t>—</a:t>
              </a:r>
              <a:br>
                <a:rPr lang="en-US" sz="3200" b="1" spc="500" dirty="0" smtClean="0">
                  <a:solidFill>
                    <a:schemeClr val="bg1"/>
                  </a:solidFill>
                </a:rPr>
              </a:br>
              <a:r>
                <a:rPr lang="en-US" sz="3200" b="1" spc="500" dirty="0" smtClean="0">
                  <a:solidFill>
                    <a:schemeClr val="bg1"/>
                  </a:solidFill>
                </a:rPr>
                <a:t>of </a:t>
              </a:r>
              <a:r>
                <a:rPr lang="en-US" sz="3200" b="1" spc="500" dirty="0">
                  <a:solidFill>
                    <a:schemeClr val="bg1"/>
                  </a:solidFill>
                </a:rPr>
                <a:t>Networking</a:t>
              </a:r>
            </a:p>
          </p:txBody>
        </p:sp>
      </p:grpSp>
    </p:spTree>
    <p:extLst>
      <p:ext uri="{BB962C8B-B14F-4D97-AF65-F5344CB8AC3E}">
        <p14:creationId xmlns:p14="http://schemas.microsoft.com/office/powerpoint/2010/main" val="21515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Ethnicity, Geography 2 </a:t>
            </a:r>
            <a:r>
              <a:rPr lang="en-US" sz="3200" dirty="0" smtClean="0"/>
              <a:t>(p. 427)</a:t>
            </a:r>
            <a:endParaRPr lang="en-US" dirty="0"/>
          </a:p>
        </p:txBody>
      </p:sp>
      <p:sp>
        <p:nvSpPr>
          <p:cNvPr id="5" name="Text Placeholder 4"/>
          <p:cNvSpPr>
            <a:spLocks noGrp="1"/>
          </p:cNvSpPr>
          <p:nvPr>
            <p:ph type="body" idx="1"/>
          </p:nvPr>
        </p:nvSpPr>
        <p:spPr/>
        <p:txBody>
          <a:bodyPr/>
          <a:lstStyle/>
          <a:p>
            <a:r>
              <a:rPr lang="en-US" dirty="0" smtClean="0"/>
              <a:t>Greeks</a:t>
            </a:r>
            <a:endParaRPr lang="en-US" dirty="0"/>
          </a:p>
        </p:txBody>
      </p:sp>
      <p:sp>
        <p:nvSpPr>
          <p:cNvPr id="6" name="Content Placeholder 5"/>
          <p:cNvSpPr>
            <a:spLocks noGrp="1"/>
          </p:cNvSpPr>
          <p:nvPr>
            <p:ph sz="half" idx="2"/>
          </p:nvPr>
        </p:nvSpPr>
        <p:spPr>
          <a:xfrm>
            <a:off x="1217614" y="2743200"/>
            <a:ext cx="4709160" cy="4114800"/>
          </a:xfrm>
        </p:spPr>
        <p:txBody>
          <a:bodyPr>
            <a:normAutofit/>
          </a:bodyPr>
          <a:lstStyle/>
          <a:p>
            <a:pPr marL="45720" indent="0">
              <a:buNone/>
            </a:pPr>
            <a:r>
              <a:rPr lang="en-US" dirty="0"/>
              <a:t>The pure Greek is of medium stature, between tall and short, broad and weak. He is of erect posture, beautiful in face and appearance, white in </a:t>
            </a:r>
            <a:r>
              <a:rPr lang="en-US" dirty="0" err="1"/>
              <a:t>colour</a:t>
            </a:r>
            <a:r>
              <a:rPr lang="en-US" dirty="0"/>
              <a:t>, mixed with red, medium in flesh, with medium palms and elbows, alert, quick to learn [etc. etc</a:t>
            </a:r>
            <a:r>
              <a:rPr lang="en-US" dirty="0" smtClean="0"/>
              <a:t>.]”</a:t>
            </a:r>
            <a:endParaRPr lang="en-US" dirty="0"/>
          </a:p>
        </p:txBody>
      </p:sp>
      <p:sp>
        <p:nvSpPr>
          <p:cNvPr id="7" name="Text Placeholder 6"/>
          <p:cNvSpPr>
            <a:spLocks noGrp="1"/>
          </p:cNvSpPr>
          <p:nvPr>
            <p:ph type="body" sz="quarter" idx="3"/>
          </p:nvPr>
        </p:nvSpPr>
        <p:spPr/>
        <p:txBody>
          <a:bodyPr/>
          <a:lstStyle/>
          <a:p>
            <a:r>
              <a:rPr lang="en-US" dirty="0" smtClean="0"/>
              <a:t>Who are these guys?</a:t>
            </a:r>
            <a:endParaRPr lang="en-US" dirty="0"/>
          </a:p>
        </p:txBody>
      </p:sp>
      <p:sp>
        <p:nvSpPr>
          <p:cNvPr id="8" name="Content Placeholder 7"/>
          <p:cNvSpPr>
            <a:spLocks noGrp="1"/>
          </p:cNvSpPr>
          <p:nvPr>
            <p:ph sz="quarter" idx="4"/>
          </p:nvPr>
        </p:nvSpPr>
        <p:spPr>
          <a:xfrm>
            <a:off x="6262054" y="2743200"/>
            <a:ext cx="4709160" cy="4114800"/>
          </a:xfrm>
        </p:spPr>
        <p:txBody>
          <a:bodyPr>
            <a:normAutofit fontScale="92500"/>
          </a:bodyPr>
          <a:lstStyle/>
          <a:p>
            <a:pPr marL="45720" indent="0">
              <a:buNone/>
            </a:pPr>
            <a:r>
              <a:rPr lang="en-US" dirty="0"/>
              <a:t>“... the Greeks ... </a:t>
            </a:r>
            <a:r>
              <a:rPr lang="en-US" dirty="0" smtClean="0"/>
              <a:t>share </a:t>
            </a:r>
            <a:r>
              <a:rPr lang="en-US" dirty="0"/>
              <a:t>in their land. Others have become numerous among them, because people want them and their land, either for the pleasantness of their life and their moderate temperament and passion, or out of a desire for their knowledge, their good way of life and their laws.”</a:t>
            </a:r>
          </a:p>
        </p:txBody>
      </p:sp>
    </p:spTree>
    <p:extLst>
      <p:ext uri="{BB962C8B-B14F-4D97-AF65-F5344CB8AC3E}">
        <p14:creationId xmlns:p14="http://schemas.microsoft.com/office/powerpoint/2010/main" val="119469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build="p"/>
      <p:bldP spid="7" grpId="0" uiExpand="1"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Alciphron </a:t>
            </a:r>
            <a:r>
              <a:rPr lang="en-US" i="1" dirty="0" smtClean="0"/>
              <a:t>Letters</a:t>
            </a:r>
            <a:endParaRPr lang="en-US" dirty="0"/>
          </a:p>
        </p:txBody>
      </p:sp>
      <p:sp>
        <p:nvSpPr>
          <p:cNvPr id="3" name="Text Placeholder 2"/>
          <p:cNvSpPr>
            <a:spLocks noGrp="1"/>
          </p:cNvSpPr>
          <p:nvPr>
            <p:ph type="body" idx="1"/>
          </p:nvPr>
        </p:nvSpPr>
        <p:spPr/>
        <p:txBody>
          <a:bodyPr/>
          <a:lstStyle/>
          <a:p>
            <a:r>
              <a:rPr lang="en-US" dirty="0" smtClean="0"/>
              <a:t>(</a:t>
            </a:r>
            <a:r>
              <a:rPr lang="en-US" dirty="0" err="1" smtClean="0"/>
              <a:t>Dys</a:t>
            </a:r>
            <a:r>
              <a:rPr lang="en-US" dirty="0" smtClean="0"/>
              <a:t>)functional, subelite competition</a:t>
            </a:r>
            <a:endParaRPr lang="en-US" dirty="0"/>
          </a:p>
        </p:txBody>
      </p:sp>
    </p:spTree>
    <p:extLst>
      <p:ext uri="{BB962C8B-B14F-4D97-AF65-F5344CB8AC3E}">
        <p14:creationId xmlns:p14="http://schemas.microsoft.com/office/powerpoint/2010/main" val="389604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Alciphron and His Collection</a:t>
            </a:r>
            <a:endParaRPr lang="en-US" dirty="0"/>
          </a:p>
        </p:txBody>
      </p:sp>
      <p:sp>
        <p:nvSpPr>
          <p:cNvPr id="3" name="Content Placeholder 2"/>
          <p:cNvSpPr>
            <a:spLocks noGrp="1"/>
          </p:cNvSpPr>
          <p:nvPr>
            <p:ph sz="half" idx="1"/>
          </p:nvPr>
        </p:nvSpPr>
        <p:spPr/>
        <p:txBody>
          <a:bodyPr>
            <a:normAutofit/>
          </a:bodyPr>
          <a:lstStyle/>
          <a:p>
            <a:r>
              <a:rPr lang="en-US" dirty="0" smtClean="0"/>
              <a:t>Rhetorician</a:t>
            </a:r>
            <a:endParaRPr lang="en-US" dirty="0"/>
          </a:p>
          <a:p>
            <a:r>
              <a:rPr lang="en-US" dirty="0" smtClean="0"/>
              <a:t>Ca. 200 </a:t>
            </a:r>
            <a:r>
              <a:rPr lang="en-US" cap="small" dirty="0" smtClean="0"/>
              <a:t>ce</a:t>
            </a:r>
            <a:r>
              <a:rPr lang="en-US" dirty="0" smtClean="0"/>
              <a:t>?</a:t>
            </a:r>
          </a:p>
        </p:txBody>
      </p:sp>
      <p:sp>
        <p:nvSpPr>
          <p:cNvPr id="13" name="Content Placeholder 12"/>
          <p:cNvSpPr>
            <a:spLocks noGrp="1"/>
          </p:cNvSpPr>
          <p:nvPr>
            <p:ph sz="half" idx="2"/>
          </p:nvPr>
        </p:nvSpPr>
        <p:spPr/>
        <p:txBody>
          <a:bodyPr>
            <a:normAutofit/>
          </a:bodyPr>
          <a:lstStyle/>
          <a:p>
            <a:r>
              <a:rPr lang="en-US" dirty="0"/>
              <a:t>Letters of</a:t>
            </a:r>
          </a:p>
          <a:p>
            <a:pPr lvl="1"/>
            <a:r>
              <a:rPr lang="en-US" dirty="0"/>
              <a:t>Fishermen</a:t>
            </a:r>
          </a:p>
          <a:p>
            <a:pPr lvl="1"/>
            <a:r>
              <a:rPr lang="en-US" dirty="0"/>
              <a:t>Farmers</a:t>
            </a:r>
          </a:p>
          <a:p>
            <a:pPr lvl="1"/>
            <a:r>
              <a:rPr lang="en-US" dirty="0" smtClean="0"/>
              <a:t>Parasites</a:t>
            </a:r>
          </a:p>
          <a:p>
            <a:pPr lvl="2"/>
            <a:r>
              <a:rPr lang="en-US" dirty="0" smtClean="0"/>
              <a:t>Professional spongers</a:t>
            </a:r>
            <a:endParaRPr lang="en-US" dirty="0"/>
          </a:p>
          <a:p>
            <a:pPr lvl="1"/>
            <a:r>
              <a:rPr lang="en-US" dirty="0" smtClean="0"/>
              <a:t>Courtesans</a:t>
            </a:r>
          </a:p>
          <a:p>
            <a:pPr lvl="2"/>
            <a:r>
              <a:rPr lang="en-US" dirty="0" smtClean="0"/>
              <a:t>Women </a:t>
            </a:r>
            <a:r>
              <a:rPr lang="en-US" dirty="0"/>
              <a:t>sex </a:t>
            </a:r>
            <a:r>
              <a:rPr lang="en-US" dirty="0" smtClean="0"/>
              <a:t>workers</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442" y="3583965"/>
            <a:ext cx="3413264" cy="2666612"/>
          </a:xfrm>
          <a:prstGeom prst="rect">
            <a:avLst/>
          </a:prstGeom>
        </p:spPr>
      </p:pic>
    </p:spTree>
    <p:extLst>
      <p:ext uri="{BB962C8B-B14F-4D97-AF65-F5344CB8AC3E}">
        <p14:creationId xmlns:p14="http://schemas.microsoft.com/office/powerpoint/2010/main" val="255883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237561" y="2173856"/>
            <a:ext cx="3733651" cy="2892802"/>
            <a:chOff x="4907783" y="2017561"/>
            <a:chExt cx="3733651" cy="2892802"/>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784" y="2017561"/>
              <a:ext cx="3733650" cy="2519484"/>
            </a:xfrm>
            <a:prstGeom prst="rect">
              <a:avLst/>
            </a:prstGeom>
          </p:spPr>
        </p:pic>
        <p:sp>
          <p:nvSpPr>
            <p:cNvPr id="6" name="TextBox 5"/>
            <p:cNvSpPr txBox="1"/>
            <p:nvPr/>
          </p:nvSpPr>
          <p:spPr>
            <a:xfrm>
              <a:off x="4907783" y="4624131"/>
              <a:ext cx="3733651" cy="286232"/>
            </a:xfrm>
            <a:prstGeom prst="rect">
              <a:avLst/>
            </a:prstGeom>
            <a:noFill/>
          </p:spPr>
          <p:txBody>
            <a:bodyPr wrap="square" lIns="0" rIns="0" rtlCol="0" anchor="ctr" anchorCtr="0">
              <a:spAutoFit/>
            </a:bodyPr>
            <a:lstStyle/>
            <a:p>
              <a:pPr algn="ctr">
                <a:lnSpc>
                  <a:spcPct val="90000"/>
                </a:lnSpc>
              </a:pPr>
              <a:r>
                <a:rPr lang="en-US" sz="1400" dirty="0" smtClean="0">
                  <a:solidFill>
                    <a:schemeClr val="tx2"/>
                  </a:solidFill>
                  <a:latin typeface="Calibri Light" panose="020F0302020204030204" pitchFamily="34" charset="0"/>
                  <a:cs typeface="Calibri Light" panose="020F0302020204030204" pitchFamily="34" charset="0"/>
                </a:rPr>
                <a:t>Detail, Mosaic, ca. 200 </a:t>
              </a:r>
              <a:r>
                <a:rPr lang="en-US" sz="1400" cap="small" dirty="0" smtClean="0">
                  <a:solidFill>
                    <a:schemeClr val="tx2"/>
                  </a:solidFill>
                  <a:latin typeface="Calibri Light" panose="020F0302020204030204" pitchFamily="34" charset="0"/>
                  <a:cs typeface="Calibri Light" panose="020F0302020204030204" pitchFamily="34" charset="0"/>
                </a:rPr>
                <a:t>ce</a:t>
              </a:r>
              <a:r>
                <a:rPr lang="en-US" sz="1400" dirty="0" smtClean="0">
                  <a:solidFill>
                    <a:schemeClr val="tx2"/>
                  </a:solidFill>
                  <a:latin typeface="Calibri Light" panose="020F0302020204030204" pitchFamily="34" charset="0"/>
                  <a:cs typeface="Calibri Light" panose="020F0302020204030204" pitchFamily="34" charset="0"/>
                </a:rPr>
                <a:t>. </a:t>
              </a:r>
              <a:r>
                <a:rPr lang="en-US" sz="1400" dirty="0" err="1" smtClean="0">
                  <a:solidFill>
                    <a:schemeClr val="tx2"/>
                  </a:solidFill>
                  <a:latin typeface="Calibri Light" panose="020F0302020204030204" pitchFamily="34" charset="0"/>
                  <a:cs typeface="Calibri Light" panose="020F0302020204030204" pitchFamily="34" charset="0"/>
                </a:rPr>
                <a:t>Lepcis</a:t>
              </a:r>
              <a:r>
                <a:rPr lang="en-US" sz="1400" dirty="0" smtClean="0">
                  <a:solidFill>
                    <a:schemeClr val="tx2"/>
                  </a:solidFill>
                  <a:latin typeface="Calibri Light" panose="020F0302020204030204" pitchFamily="34" charset="0"/>
                  <a:cs typeface="Calibri Light" panose="020F0302020204030204" pitchFamily="34" charset="0"/>
                </a:rPr>
                <a:t> Magna, Libya</a:t>
              </a:r>
              <a:endParaRPr lang="en-US" sz="1400" dirty="0">
                <a:solidFill>
                  <a:schemeClr val="tx2"/>
                </a:solidFill>
                <a:latin typeface="Calibri Light" panose="020F0302020204030204" pitchFamily="34" charset="0"/>
                <a:cs typeface="Calibri Light" panose="020F0302020204030204" pitchFamily="34" charset="0"/>
              </a:endParaRPr>
            </a:p>
          </p:txBody>
        </p:sp>
      </p:grpSp>
      <p:sp>
        <p:nvSpPr>
          <p:cNvPr id="2" name="Title 1"/>
          <p:cNvSpPr>
            <a:spLocks noGrp="1"/>
          </p:cNvSpPr>
          <p:nvPr>
            <p:ph type="title"/>
          </p:nvPr>
        </p:nvSpPr>
        <p:spPr/>
        <p:txBody>
          <a:bodyPr>
            <a:normAutofit/>
          </a:bodyPr>
          <a:lstStyle/>
          <a:p>
            <a:pPr algn="ctr"/>
            <a:r>
              <a:rPr lang="en-US" dirty="0" smtClean="0"/>
              <a:t>A Tale of Two Fishermen</a:t>
            </a:r>
            <a:endParaRPr lang="en-US" dirty="0"/>
          </a:p>
        </p:txBody>
      </p:sp>
      <p:sp>
        <p:nvSpPr>
          <p:cNvPr id="10" name="TextBox 9"/>
          <p:cNvSpPr txBox="1"/>
          <p:nvPr/>
        </p:nvSpPr>
        <p:spPr>
          <a:xfrm>
            <a:off x="1217614" y="2173856"/>
            <a:ext cx="6019947" cy="583558"/>
          </a:xfrm>
          <a:prstGeom prst="rect">
            <a:avLst/>
          </a:prstGeom>
          <a:noFill/>
        </p:spPr>
        <p:txBody>
          <a:bodyPr wrap="square" rtlCol="0">
            <a:spAutoFit/>
          </a:bodyPr>
          <a:lstStyle/>
          <a:p>
            <a:pPr>
              <a:lnSpc>
                <a:spcPct val="114000"/>
              </a:lnSpc>
            </a:pPr>
            <a:r>
              <a:rPr lang="fr-FR" sz="2800" dirty="0" err="1"/>
              <a:t>Alciphron</a:t>
            </a:r>
            <a:r>
              <a:rPr lang="fr-FR" sz="2800" dirty="0"/>
              <a:t> </a:t>
            </a:r>
            <a:r>
              <a:rPr lang="fr-FR" sz="2800" i="1" dirty="0" err="1"/>
              <a:t>Letters</a:t>
            </a:r>
            <a:r>
              <a:rPr lang="fr-FR" sz="2800" dirty="0"/>
              <a:t> </a:t>
            </a:r>
            <a:r>
              <a:rPr lang="fr-FR" sz="2800" dirty="0" smtClean="0"/>
              <a:t>1.17–19</a:t>
            </a:r>
            <a:endParaRPr lang="en-US" sz="3200" dirty="0"/>
          </a:p>
        </p:txBody>
      </p:sp>
      <p:pic>
        <p:nvPicPr>
          <p:cNvPr id="1026" name="Picture 2" descr="https://imgprd19.hobbylobby.com/2/3e/3e/23e3e3636f006d97fbe55dbde073770b8e01a9b7/700Wx700H-173872-11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1795" y="3524929"/>
            <a:ext cx="2474924" cy="247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0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2188" y="1843952"/>
            <a:ext cx="9964449" cy="3170099"/>
          </a:xfrm>
          <a:prstGeom prst="rect">
            <a:avLst/>
          </a:prstGeom>
          <a:noFill/>
        </p:spPr>
        <p:txBody>
          <a:bodyPr wrap="square" rtlCol="0" anchor="ctr" anchorCtr="0">
            <a:spAutoFit/>
          </a:bodyPr>
          <a:lstStyle/>
          <a:p>
            <a:pPr algn="ctr">
              <a:lnSpc>
                <a:spcPct val="125000"/>
              </a:lnSpc>
            </a:pPr>
            <a:r>
              <a:rPr lang="en-US" sz="3200" dirty="0" smtClean="0"/>
              <a:t>“Ill-natured </a:t>
            </a:r>
            <a:r>
              <a:rPr lang="en-US" sz="3200" dirty="0"/>
              <a:t>and envious is the eye of your </a:t>
            </a:r>
            <a:r>
              <a:rPr lang="en-US" sz="3200" dirty="0" err="1"/>
              <a:t>neighbour</a:t>
            </a:r>
            <a:r>
              <a:rPr lang="en-US" sz="3200" dirty="0"/>
              <a:t>, says the proverb</a:t>
            </a:r>
            <a:r>
              <a:rPr lang="en-US" sz="3200" dirty="0" smtClean="0"/>
              <a:t>. ... </a:t>
            </a:r>
            <a:r>
              <a:rPr lang="en-US" sz="3200" dirty="0"/>
              <a:t>Restrain your hands, or rather your insatiate desires, and don’t let the itching for other people’s property drive you to request unfair </a:t>
            </a:r>
            <a:r>
              <a:rPr lang="en-US" sz="3200" dirty="0" err="1"/>
              <a:t>favours</a:t>
            </a:r>
            <a:r>
              <a:rPr lang="en-US" sz="3200" dirty="0" smtClean="0"/>
              <a:t>.” </a:t>
            </a:r>
            <a:r>
              <a:rPr lang="en-US" sz="2400" dirty="0" smtClean="0"/>
              <a:t>(Book 1 </a:t>
            </a:r>
            <a:r>
              <a:rPr lang="en-US" sz="2400" i="1" dirty="0" smtClean="0"/>
              <a:t>Letter</a:t>
            </a:r>
            <a:r>
              <a:rPr lang="en-US" sz="2400" dirty="0" smtClean="0"/>
              <a:t> 18)</a:t>
            </a:r>
            <a:endParaRPr lang="en-US" sz="3200" dirty="0"/>
          </a:p>
        </p:txBody>
      </p:sp>
    </p:spTree>
    <p:extLst>
      <p:ext uri="{BB962C8B-B14F-4D97-AF65-F5344CB8AC3E}">
        <p14:creationId xmlns:p14="http://schemas.microsoft.com/office/powerpoint/2010/main" val="84425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Rivalry</a:t>
            </a:r>
            <a:r>
              <a:rPr lang="en-US" dirty="0"/>
              <a:t> </a:t>
            </a:r>
            <a:r>
              <a:rPr lang="en-US" sz="3200" dirty="0"/>
              <a:t>(Book 4 </a:t>
            </a:r>
            <a:r>
              <a:rPr lang="en-US" sz="3200" i="1" dirty="0"/>
              <a:t>Letter</a:t>
            </a:r>
            <a:r>
              <a:rPr lang="en-US" sz="3200" dirty="0"/>
              <a:t> 7)</a:t>
            </a:r>
            <a:endParaRPr lang="en-US" dirty="0"/>
          </a:p>
        </p:txBody>
      </p:sp>
      <p:sp>
        <p:nvSpPr>
          <p:cNvPr id="3" name="Content Placeholder 2"/>
          <p:cNvSpPr>
            <a:spLocks noGrp="1"/>
          </p:cNvSpPr>
          <p:nvPr>
            <p:ph sz="half" idx="1"/>
          </p:nvPr>
        </p:nvSpPr>
        <p:spPr/>
        <p:txBody>
          <a:bodyPr>
            <a:normAutofit/>
          </a:bodyPr>
          <a:lstStyle/>
          <a:p>
            <a:r>
              <a:rPr lang="en-US" dirty="0" smtClean="0"/>
              <a:t>A boy</a:t>
            </a:r>
          </a:p>
          <a:p>
            <a:pPr lvl="1"/>
            <a:r>
              <a:rPr lang="en-US" dirty="0" smtClean="0"/>
              <a:t>Euthydemus</a:t>
            </a:r>
          </a:p>
          <a:p>
            <a:r>
              <a:rPr lang="en-US" dirty="0"/>
              <a:t>A </a:t>
            </a:r>
            <a:r>
              <a:rPr lang="en-US" dirty="0" smtClean="0"/>
              <a:t>courtesan</a:t>
            </a:r>
          </a:p>
          <a:p>
            <a:pPr lvl="1"/>
            <a:r>
              <a:rPr lang="en-US" dirty="0" smtClean="0"/>
              <a:t>Thais</a:t>
            </a:r>
            <a:endParaRPr lang="en-US" dirty="0"/>
          </a:p>
          <a:p>
            <a:r>
              <a:rPr lang="en-US" dirty="0" smtClean="0"/>
              <a:t>A sophist</a:t>
            </a:r>
          </a:p>
          <a:p>
            <a:pPr lvl="1"/>
            <a:r>
              <a:rPr lang="en-US" dirty="0" smtClean="0"/>
              <a:t>[name?]</a:t>
            </a:r>
          </a:p>
        </p:txBody>
      </p:sp>
      <p:sp>
        <p:nvSpPr>
          <p:cNvPr id="4" name="Content Placeholder 3"/>
          <p:cNvSpPr>
            <a:spLocks noGrp="1"/>
          </p:cNvSpPr>
          <p:nvPr>
            <p:ph sz="half" idx="2"/>
          </p:nvPr>
        </p:nvSpPr>
        <p:spPr/>
        <p:txBody>
          <a:bodyPr>
            <a:normAutofit/>
          </a:bodyPr>
          <a:lstStyle/>
          <a:p>
            <a:pPr marL="45720" indent="0">
              <a:buNone/>
            </a:pPr>
            <a:r>
              <a:rPr lang="en-US" sz="2800" dirty="0" smtClean="0"/>
              <a:t>“Do </a:t>
            </a:r>
            <a:r>
              <a:rPr lang="en-US" sz="2800" dirty="0"/>
              <a:t>you think a sophist is any better than a courtesan</a:t>
            </a:r>
            <a:r>
              <a:rPr lang="en-US" sz="2800" dirty="0" smtClean="0"/>
              <a:t>? </a:t>
            </a:r>
            <a:r>
              <a:rPr lang="en-US" sz="2800" dirty="0"/>
              <a:t>So far, possibly, as the means by which they seek to persuade are different; but one end—gain—is the object of </a:t>
            </a:r>
            <a:r>
              <a:rPr lang="en-US" sz="2800" dirty="0" smtClean="0"/>
              <a:t>both.”</a:t>
            </a:r>
            <a:endParaRPr lang="en-US" sz="2800" dirty="0"/>
          </a:p>
        </p:txBody>
      </p:sp>
    </p:spTree>
    <p:extLst>
      <p:ext uri="{BB962C8B-B14F-4D97-AF65-F5344CB8AC3E}">
        <p14:creationId xmlns:p14="http://schemas.microsoft.com/office/powerpoint/2010/main" val="124541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lvl="0"/>
            <a:r>
              <a:rPr lang="en-US" dirty="0" smtClean="0"/>
              <a:t>Discussion</a:t>
            </a:r>
          </a:p>
          <a:p>
            <a:pPr lvl="1"/>
            <a:r>
              <a:rPr lang="en-US" dirty="0" smtClean="0"/>
              <a:t>What Stands Out, Needs Discussing?</a:t>
            </a:r>
          </a:p>
          <a:p>
            <a:pPr lvl="0"/>
            <a:r>
              <a:rPr lang="en-US" dirty="0" smtClean="0"/>
              <a:t>Polemon’s </a:t>
            </a:r>
            <a:r>
              <a:rPr lang="en-US" i="1" dirty="0" smtClean="0"/>
              <a:t>Physiognomy</a:t>
            </a:r>
          </a:p>
          <a:p>
            <a:pPr lvl="1"/>
            <a:r>
              <a:rPr lang="en-US" dirty="0" smtClean="0"/>
              <a:t>Play It Safe!</a:t>
            </a:r>
          </a:p>
          <a:p>
            <a:pPr lvl="0"/>
            <a:r>
              <a:rPr lang="en-US" dirty="0" smtClean="0"/>
              <a:t>Alciphron </a:t>
            </a:r>
            <a:r>
              <a:rPr lang="en-US" i="1" dirty="0" smtClean="0"/>
              <a:t>Letters</a:t>
            </a:r>
          </a:p>
          <a:p>
            <a:pPr lvl="1"/>
            <a:r>
              <a:rPr lang="en-US" dirty="0" smtClean="0"/>
              <a:t>(</a:t>
            </a:r>
            <a:r>
              <a:rPr lang="en-US" dirty="0" err="1" smtClean="0"/>
              <a:t>Dys</a:t>
            </a:r>
            <a:r>
              <a:rPr lang="en-US" dirty="0" smtClean="0"/>
              <a:t>)functional, subelite competition</a:t>
            </a:r>
            <a:endParaRPr lang="en-US" dirty="0"/>
          </a:p>
        </p:txBody>
      </p:sp>
    </p:spTree>
    <p:extLst>
      <p:ext uri="{BB962C8B-B14F-4D97-AF65-F5344CB8AC3E}">
        <p14:creationId xmlns:p14="http://schemas.microsoft.com/office/powerpoint/2010/main" val="85083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idx="1"/>
          </p:nvPr>
        </p:nvSpPr>
        <p:spPr/>
        <p:txBody>
          <a:bodyPr/>
          <a:lstStyle/>
          <a:p>
            <a:r>
              <a:rPr lang="en-US" dirty="0" smtClean="0"/>
              <a:t>What Stands Out, Needs Discussing?</a:t>
            </a:r>
            <a:endParaRPr lang="en-US" dirty="0"/>
          </a:p>
        </p:txBody>
      </p:sp>
    </p:spTree>
    <p:extLst>
      <p:ext uri="{BB962C8B-B14F-4D97-AF65-F5344CB8AC3E}">
        <p14:creationId xmlns:p14="http://schemas.microsoft.com/office/powerpoint/2010/main" val="33367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2188" y="1843952"/>
            <a:ext cx="9964449" cy="3170099"/>
          </a:xfrm>
          <a:prstGeom prst="rect">
            <a:avLst/>
          </a:prstGeom>
          <a:noFill/>
        </p:spPr>
        <p:txBody>
          <a:bodyPr wrap="square" rtlCol="0" anchor="ctr" anchorCtr="0">
            <a:spAutoFit/>
          </a:bodyPr>
          <a:lstStyle/>
          <a:p>
            <a:pPr algn="ctr">
              <a:lnSpc>
                <a:spcPct val="125000"/>
              </a:lnSpc>
            </a:pPr>
            <a:r>
              <a:rPr lang="en-US" sz="3200" dirty="0"/>
              <a:t>QUESTION: What are your thoughts about the assigned texts? How, if at all, do they resonate with, how do they differ from, ways of thinking about competition, gender, </a:t>
            </a:r>
            <a:r>
              <a:rPr lang="en-US" sz="3200" dirty="0" smtClean="0"/>
              <a:t>race, etc</a:t>
            </a:r>
            <a:r>
              <a:rPr lang="en-US" sz="3200" dirty="0"/>
              <a:t>. familiar to you</a:t>
            </a:r>
            <a:r>
              <a:rPr lang="en-US" sz="3200" dirty="0" smtClean="0"/>
              <a:t>? How do you respond?</a:t>
            </a:r>
            <a:endParaRPr lang="en-US" sz="3200" dirty="0"/>
          </a:p>
        </p:txBody>
      </p:sp>
    </p:spTree>
    <p:extLst>
      <p:ext uri="{BB962C8B-B14F-4D97-AF65-F5344CB8AC3E}">
        <p14:creationId xmlns:p14="http://schemas.microsoft.com/office/powerpoint/2010/main" val="291765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Polemon’s </a:t>
            </a:r>
            <a:r>
              <a:rPr lang="en-US" i="1" dirty="0" smtClean="0"/>
              <a:t>Physiognomy</a:t>
            </a:r>
            <a:endParaRPr lang="en-US" dirty="0"/>
          </a:p>
        </p:txBody>
      </p:sp>
      <p:sp>
        <p:nvSpPr>
          <p:cNvPr id="3" name="Text Placeholder 2"/>
          <p:cNvSpPr>
            <a:spLocks noGrp="1"/>
          </p:cNvSpPr>
          <p:nvPr>
            <p:ph type="body" idx="1"/>
          </p:nvPr>
        </p:nvSpPr>
        <p:spPr/>
        <p:txBody>
          <a:bodyPr/>
          <a:lstStyle/>
          <a:p>
            <a:r>
              <a:rPr lang="en-US" dirty="0" smtClean="0"/>
              <a:t>Play It Safe!</a:t>
            </a:r>
            <a:endParaRPr lang="en-US" dirty="0"/>
          </a:p>
        </p:txBody>
      </p:sp>
    </p:spTree>
    <p:extLst>
      <p:ext uri="{BB962C8B-B14F-4D97-AF65-F5344CB8AC3E}">
        <p14:creationId xmlns:p14="http://schemas.microsoft.com/office/powerpoint/2010/main" val="405746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Polemon and his Physiognomy</a:t>
            </a:r>
          </a:p>
        </p:txBody>
      </p:sp>
      <p:sp>
        <p:nvSpPr>
          <p:cNvPr id="3" name="Content Placeholder 2"/>
          <p:cNvSpPr>
            <a:spLocks noGrp="1"/>
          </p:cNvSpPr>
          <p:nvPr>
            <p:ph sz="half" idx="1"/>
          </p:nvPr>
        </p:nvSpPr>
        <p:spPr/>
        <p:txBody>
          <a:bodyPr>
            <a:normAutofit/>
          </a:bodyPr>
          <a:lstStyle/>
          <a:p>
            <a:r>
              <a:rPr lang="en-US" dirty="0"/>
              <a:t>Marcus Antonius Polemon </a:t>
            </a:r>
            <a:r>
              <a:rPr lang="en-US" sz="2000" dirty="0"/>
              <a:t>(c. 90–146 CE</a:t>
            </a:r>
            <a:r>
              <a:rPr lang="en-US" sz="2000" dirty="0" smtClean="0"/>
              <a:t>)</a:t>
            </a:r>
            <a:endParaRPr lang="en-US" dirty="0" smtClean="0"/>
          </a:p>
          <a:p>
            <a:pPr lvl="1"/>
            <a:r>
              <a:rPr lang="en-US" dirty="0"/>
              <a:t>Sophist</a:t>
            </a:r>
          </a:p>
          <a:p>
            <a:pPr lvl="1"/>
            <a:r>
              <a:rPr lang="en-US" dirty="0" smtClean="0"/>
              <a:t>Statesman</a:t>
            </a:r>
            <a:endParaRPr lang="en-US" dirty="0"/>
          </a:p>
          <a:p>
            <a:pPr lvl="1"/>
            <a:r>
              <a:rPr lang="en-US" dirty="0"/>
              <a:t>All-around </a:t>
            </a:r>
            <a:r>
              <a:rPr lang="en-US" dirty="0" smtClean="0"/>
              <a:t>big-wig</a:t>
            </a:r>
          </a:p>
        </p:txBody>
      </p:sp>
      <p:sp>
        <p:nvSpPr>
          <p:cNvPr id="4" name="Content Placeholder 3"/>
          <p:cNvSpPr>
            <a:spLocks noGrp="1"/>
          </p:cNvSpPr>
          <p:nvPr>
            <p:ph sz="half" idx="2"/>
          </p:nvPr>
        </p:nvSpPr>
        <p:spPr/>
        <p:txBody>
          <a:bodyPr>
            <a:normAutofit/>
          </a:bodyPr>
          <a:lstStyle/>
          <a:p>
            <a:r>
              <a:rPr lang="en-US" dirty="0"/>
              <a:t>Physiognomy</a:t>
            </a:r>
          </a:p>
          <a:p>
            <a:pPr lvl="1"/>
            <a:r>
              <a:rPr lang="en-US" dirty="0"/>
              <a:t>Reading the soul through bodily signs</a:t>
            </a:r>
          </a:p>
          <a:p>
            <a:r>
              <a:rPr lang="en-US" dirty="0" smtClean="0"/>
              <a:t>Polemon’s </a:t>
            </a:r>
            <a:r>
              <a:rPr lang="en-US" i="1" dirty="0" smtClean="0"/>
              <a:t>Physiognomy</a:t>
            </a:r>
          </a:p>
          <a:p>
            <a:pPr lvl="1"/>
            <a:r>
              <a:rPr lang="en-US" dirty="0"/>
              <a:t>Translations, epitomes, </a:t>
            </a:r>
            <a:r>
              <a:rPr lang="en-US" dirty="0" smtClean="0"/>
              <a:t>paraphrases</a:t>
            </a:r>
            <a:endParaRPr lang="en-US" dirty="0"/>
          </a:p>
        </p:txBody>
      </p:sp>
    </p:spTree>
    <p:extLst>
      <p:ext uri="{BB962C8B-B14F-4D97-AF65-F5344CB8AC3E}">
        <p14:creationId xmlns:p14="http://schemas.microsoft.com/office/powerpoint/2010/main" val="230179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the Dots 1</a:t>
            </a:r>
            <a:endParaRPr lang="en-US" dirty="0"/>
          </a:p>
        </p:txBody>
      </p:sp>
      <p:sp>
        <p:nvSpPr>
          <p:cNvPr id="3" name="Content Placeholder 2"/>
          <p:cNvSpPr>
            <a:spLocks noGrp="1"/>
          </p:cNvSpPr>
          <p:nvPr>
            <p:ph idx="1"/>
          </p:nvPr>
        </p:nvSpPr>
        <p:spPr>
          <a:xfrm>
            <a:off x="1217613" y="1828800"/>
            <a:ext cx="6509641" cy="4343400"/>
          </a:xfrm>
        </p:spPr>
        <p:txBody>
          <a:bodyPr>
            <a:normAutofit lnSpcReduction="10000"/>
          </a:bodyPr>
          <a:lstStyle/>
          <a:p>
            <a:r>
              <a:rPr lang="en-US" dirty="0"/>
              <a:t>Context</a:t>
            </a:r>
          </a:p>
          <a:p>
            <a:pPr lvl="1"/>
            <a:r>
              <a:rPr lang="en-US" dirty="0"/>
              <a:t>Mutual inspection</a:t>
            </a:r>
          </a:p>
          <a:p>
            <a:pPr lvl="1"/>
            <a:r>
              <a:rPr lang="en-US" dirty="0"/>
              <a:t>Elite competition</a:t>
            </a:r>
          </a:p>
          <a:p>
            <a:r>
              <a:rPr lang="en-US" dirty="0" smtClean="0"/>
              <a:t>Method</a:t>
            </a:r>
          </a:p>
          <a:p>
            <a:pPr lvl="1"/>
            <a:r>
              <a:rPr lang="en-US" dirty="0" smtClean="0"/>
              <a:t>Integrative-summative reading</a:t>
            </a:r>
          </a:p>
          <a:p>
            <a:pPr lvl="1"/>
            <a:r>
              <a:rPr lang="en-US" dirty="0" smtClean="0"/>
              <a:t>Rhetorical, abductive, analogical reasoning</a:t>
            </a:r>
          </a:p>
        </p:txBody>
      </p:sp>
      <p:pic>
        <p:nvPicPr>
          <p:cNvPr id="7" name="Picture 6" descr="Nursing Clio “She Looks the Abortionist and the Bad Woma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7255" y="1691141"/>
            <a:ext cx="3144655" cy="3378322"/>
          </a:xfrm>
          <a:prstGeom prst="rect">
            <a:avLst/>
          </a:prstGeom>
        </p:spPr>
      </p:pic>
    </p:spTree>
    <p:extLst>
      <p:ext uri="{BB962C8B-B14F-4D97-AF65-F5344CB8AC3E}">
        <p14:creationId xmlns:p14="http://schemas.microsoft.com/office/powerpoint/2010/main" val="217135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the Dots 2</a:t>
            </a:r>
            <a:endParaRPr lang="en-US" dirty="0"/>
          </a:p>
        </p:txBody>
      </p:sp>
      <p:sp>
        <p:nvSpPr>
          <p:cNvPr id="3" name="Content Placeholder 2"/>
          <p:cNvSpPr>
            <a:spLocks noGrp="1"/>
          </p:cNvSpPr>
          <p:nvPr>
            <p:ph idx="1"/>
          </p:nvPr>
        </p:nvSpPr>
        <p:spPr>
          <a:xfrm>
            <a:off x="1217614" y="1828800"/>
            <a:ext cx="7170030" cy="4343400"/>
          </a:xfrm>
        </p:spPr>
        <p:txBody>
          <a:bodyPr>
            <a:normAutofit fontScale="92500" lnSpcReduction="20000"/>
          </a:bodyPr>
          <a:lstStyle/>
          <a:p>
            <a:r>
              <a:rPr lang="en-US" dirty="0" smtClean="0"/>
              <a:t>Sudden misfortune</a:t>
            </a:r>
          </a:p>
          <a:p>
            <a:pPr lvl="1"/>
            <a:r>
              <a:rPr lang="en-US" dirty="0" smtClean="0"/>
              <a:t>A bereaved mother’s grief </a:t>
            </a:r>
            <a:r>
              <a:rPr lang="en-US" sz="2200" dirty="0" smtClean="0"/>
              <a:t>(457 ff.)</a:t>
            </a:r>
            <a:endParaRPr lang="en-US" dirty="0" smtClean="0"/>
          </a:p>
          <a:p>
            <a:r>
              <a:rPr lang="en-US" dirty="0" smtClean="0"/>
              <a:t>The man from Corinth</a:t>
            </a:r>
          </a:p>
          <a:p>
            <a:pPr lvl="1"/>
            <a:r>
              <a:rPr lang="en-US" dirty="0" smtClean="0"/>
              <a:t>“Cunning, suspicion, envy, and jealousy” </a:t>
            </a:r>
            <a:r>
              <a:rPr lang="en-US" sz="2200" dirty="0" smtClean="0"/>
              <a:t>(361 ff.)</a:t>
            </a:r>
            <a:endParaRPr lang="en-US" dirty="0" smtClean="0"/>
          </a:p>
          <a:p>
            <a:r>
              <a:rPr lang="en-US" dirty="0" smtClean="0"/>
              <a:t>Bride abductions/elopements</a:t>
            </a:r>
          </a:p>
          <a:p>
            <a:pPr lvl="1"/>
            <a:r>
              <a:rPr lang="en-US" dirty="0" smtClean="0"/>
              <a:t>“A </a:t>
            </a:r>
            <a:r>
              <a:rPr lang="en-US" dirty="0"/>
              <a:t>physiognomical insight came to me</a:t>
            </a:r>
            <a:r>
              <a:rPr lang="en-US" dirty="0" smtClean="0"/>
              <a:t>” </a:t>
            </a:r>
            <a:r>
              <a:rPr lang="en-US" sz="2200" dirty="0" smtClean="0"/>
              <a:t>(457 ff.)</a:t>
            </a:r>
            <a:endParaRPr lang="en-US" dirty="0" smtClean="0"/>
          </a:p>
        </p:txBody>
      </p:sp>
      <p:pic>
        <p:nvPicPr>
          <p:cNvPr id="6" name="Picture 5" descr="Nursing Clio “She Looks the Abortionist and the Bad Woma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7255" y="1691141"/>
            <a:ext cx="3144655" cy="3378322"/>
          </a:xfrm>
          <a:prstGeom prst="rect">
            <a:avLst/>
          </a:prstGeom>
        </p:spPr>
      </p:pic>
    </p:spTree>
    <p:extLst>
      <p:ext uri="{BB962C8B-B14F-4D97-AF65-F5344CB8AC3E}">
        <p14:creationId xmlns:p14="http://schemas.microsoft.com/office/powerpoint/2010/main" val="299407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Ethnicity, Geography </a:t>
            </a:r>
            <a:r>
              <a:rPr lang="en-US" dirty="0" smtClean="0"/>
              <a:t>1 </a:t>
            </a:r>
            <a:r>
              <a:rPr lang="en-US" sz="3200" dirty="0"/>
              <a:t>(p. </a:t>
            </a:r>
            <a:r>
              <a:rPr lang="en-US" sz="3200" dirty="0" smtClean="0"/>
              <a:t>425)</a:t>
            </a:r>
            <a:endParaRPr lang="en-US" dirty="0"/>
          </a:p>
        </p:txBody>
      </p:sp>
      <p:sp>
        <p:nvSpPr>
          <p:cNvPr id="3" name="Content Placeholder 2"/>
          <p:cNvSpPr>
            <a:spLocks noGrp="1"/>
          </p:cNvSpPr>
          <p:nvPr>
            <p:ph idx="1"/>
          </p:nvPr>
        </p:nvSpPr>
        <p:spPr/>
        <p:txBody>
          <a:bodyPr/>
          <a:lstStyle/>
          <a:p>
            <a:pPr marL="45720" indent="0">
              <a:buNone/>
            </a:pPr>
            <a:r>
              <a:rPr lang="en-US" dirty="0"/>
              <a:t>“Just as the north is the opposite of the south, likewise the judgement of its people is contrary to the judgements of the people of the south. Regarding whoever is in the middle of the two conditions, judge for them accordingly</a:t>
            </a:r>
            <a:r>
              <a:rPr lang="en-US" dirty="0" smtClean="0"/>
              <a:t>.”</a:t>
            </a:r>
            <a:endParaRPr lang="en-US" dirty="0"/>
          </a:p>
        </p:txBody>
      </p:sp>
    </p:spTree>
    <p:extLst>
      <p:ext uri="{BB962C8B-B14F-4D97-AF65-F5344CB8AC3E}">
        <p14:creationId xmlns:p14="http://schemas.microsoft.com/office/powerpoint/2010/main" val="368458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ace_for_glory">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race_for_glory" id="{271C441D-6D25-4F9A-B55A-0D930AC4E9AE}" vid="{5835374C-4F07-4EC4-A1F4-78B7937555B7}"/>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race_for_glory</Template>
  <TotalTime>154</TotalTime>
  <Words>1596</Words>
  <Application>Microsoft Office PowerPoint</Application>
  <PresentationFormat>Custom</PresentationFormat>
  <Paragraphs>101</Paragraphs>
  <Slides>15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 Light</vt:lpstr>
      <vt:lpstr>Century Gothic</vt:lpstr>
      <vt:lpstr>race_for_glory</vt:lpstr>
      <vt:lpstr>PowerPoint Presentation</vt:lpstr>
      <vt:lpstr>Agenda</vt:lpstr>
      <vt:lpstr>Discussion</vt:lpstr>
      <vt:lpstr>PowerPoint Presentation</vt:lpstr>
      <vt:lpstr>Polemon’s Physiognomy</vt:lpstr>
      <vt:lpstr>Polemon and his Physiognomy</vt:lpstr>
      <vt:lpstr>Connecting the Dots 1</vt:lpstr>
      <vt:lpstr>Connecting the Dots 2</vt:lpstr>
      <vt:lpstr>Race, Ethnicity, Geography 1 (p. 425)</vt:lpstr>
      <vt:lpstr>Race, Ethnicity, Geography 2 (p. 427)</vt:lpstr>
      <vt:lpstr>Alciphron Letters</vt:lpstr>
      <vt:lpstr>Alciphron and His Collection</vt:lpstr>
      <vt:lpstr>A Tale of Two Fishermen</vt:lpstr>
      <vt:lpstr>PowerPoint Presentation</vt:lpstr>
      <vt:lpstr>Professional Rivalry (Book 4 Letter 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Scholtz, Andrew</dc:creator>
  <cp:lastModifiedBy>Scholtz, Andrew</cp:lastModifiedBy>
  <cp:revision>51</cp:revision>
  <cp:lastPrinted>2023-02-28T14:43:14Z</cp:lastPrinted>
  <dcterms:created xsi:type="dcterms:W3CDTF">2023-02-28T01:37:52Z</dcterms:created>
  <dcterms:modified xsi:type="dcterms:W3CDTF">2023-02-28T15:00:10Z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