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7"/>
  </p:notesMasterIdLst>
  <p:handoutMasterIdLst>
    <p:handoutMasterId r:id="rId18"/>
  </p:handoutMasterIdLst>
  <p:sldIdLst>
    <p:sldId id="282" r:id="rId2"/>
    <p:sldId id="292" r:id="rId3"/>
    <p:sldId id="299" r:id="rId4"/>
    <p:sldId id="266" r:id="rId5"/>
    <p:sldId id="294" r:id="rId6"/>
    <p:sldId id="289" r:id="rId7"/>
    <p:sldId id="293" r:id="rId8"/>
    <p:sldId id="303" r:id="rId9"/>
    <p:sldId id="301" r:id="rId10"/>
    <p:sldId id="302" r:id="rId11"/>
    <p:sldId id="295" r:id="rId12"/>
    <p:sldId id="296" r:id="rId13"/>
    <p:sldId id="297" r:id="rId14"/>
    <p:sldId id="298" r:id="rId15"/>
    <p:sldId id="300" r:id="rId16"/>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1C4"/>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5274" autoAdjust="0"/>
  </p:normalViewPr>
  <p:slideViewPr>
    <p:cSldViewPr snapToGrid="0">
      <p:cViewPr varScale="1">
        <p:scale>
          <a:sx n="83" d="100"/>
          <a:sy n="83" d="100"/>
        </p:scale>
        <p:origin x="1109"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79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128FCA9C-FF92-4024-BDEC-A6D3B663DC09}" type="datetimeFigureOut">
              <a:rPr lang="en-US"/>
              <a:t>3/30/2023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772AB877-E7B1-4681-847E-D0918612832B}" type="datetimeFigureOut">
              <a:rPr lang="en-US"/>
              <a:t>3/30/2023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64" tIns="46582" rIns="93164" bIns="46582"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4214710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1756806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Ecphrasis, Ambition, and Sophistic – let’s look for these elements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262446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74556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227536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50151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351409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66811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418692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214088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14939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5998D-6D45-4D5B-815E-F0D6B3E94196}" type="slidenum">
              <a:rPr lang="en-US"/>
              <a:pPr/>
              <a:t>6</a:t>
            </a:fld>
            <a:endParaRPr lang="en-US"/>
          </a:p>
        </p:txBody>
      </p:sp>
      <p:sp>
        <p:nvSpPr>
          <p:cNvPr id="106498" name="Rectangle 2"/>
          <p:cNvSpPr>
            <a:spLocks noGrp="1" noRot="1" noChangeAspect="1" noChangeArrowheads="1" noTextEdit="1"/>
          </p:cNvSpPr>
          <p:nvPr>
            <p:ph type="sldImg"/>
          </p:nvPr>
        </p:nvSpPr>
        <p:spPr>
          <a:xfrm>
            <a:off x="1795463" y="700088"/>
            <a:ext cx="3455987" cy="1944687"/>
          </a:xfrm>
          <a:ln/>
        </p:spPr>
      </p:sp>
      <p:sp>
        <p:nvSpPr>
          <p:cNvPr id="106499" name="Rectangle 3"/>
          <p:cNvSpPr>
            <a:spLocks noGrp="1" noChangeArrowheads="1"/>
          </p:cNvSpPr>
          <p:nvPr>
            <p:ph type="body" idx="1"/>
          </p:nvPr>
        </p:nvSpPr>
        <p:spPr/>
        <p:txBody>
          <a:bodyPr/>
          <a:lstStyle/>
          <a:p>
            <a:r>
              <a:rPr lang="en-US"/>
              <a:t>Title Group of Aphrodite &amp; Pan Date 160-30 B.C Material Marble Description From Delos Repository Ethnikon Archaiologikon Mouseion (Greece) Subject Sculpture--Greek: Hellenistic--160-30 B.C Collection The Image Gallery Source Data from: University of California, San Diego Download Size 1024,1024 </a:t>
            </a:r>
          </a:p>
        </p:txBody>
      </p:sp>
    </p:spTree>
    <p:extLst>
      <p:ext uri="{BB962C8B-B14F-4D97-AF65-F5344CB8AC3E}">
        <p14:creationId xmlns:p14="http://schemas.microsoft.com/office/powerpoint/2010/main" val="111220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5998D-6D45-4D5B-815E-F0D6B3E94196}" type="slidenum">
              <a:rPr lang="en-US"/>
              <a:pPr/>
              <a:t>7</a:t>
            </a:fld>
            <a:endParaRPr lang="en-US"/>
          </a:p>
        </p:txBody>
      </p:sp>
      <p:sp>
        <p:nvSpPr>
          <p:cNvPr id="106498" name="Rectangle 2"/>
          <p:cNvSpPr>
            <a:spLocks noGrp="1" noRot="1" noChangeAspect="1" noChangeArrowheads="1" noTextEdit="1"/>
          </p:cNvSpPr>
          <p:nvPr>
            <p:ph type="sldImg"/>
          </p:nvPr>
        </p:nvSpPr>
        <p:spPr>
          <a:xfrm>
            <a:off x="1795463" y="700088"/>
            <a:ext cx="3455987" cy="1944687"/>
          </a:xfrm>
          <a:ln/>
        </p:spPr>
      </p:sp>
      <p:sp>
        <p:nvSpPr>
          <p:cNvPr id="106499" name="Rectangle 3"/>
          <p:cNvSpPr>
            <a:spLocks noGrp="1" noChangeArrowheads="1"/>
          </p:cNvSpPr>
          <p:nvPr>
            <p:ph type="body" idx="1"/>
          </p:nvPr>
        </p:nvSpPr>
        <p:spPr/>
        <p:txBody>
          <a:bodyPr/>
          <a:lstStyle/>
          <a:p>
            <a:r>
              <a:rPr lang="en-US"/>
              <a:t>Title Group of Aphrodite &amp; Pan Date 160-30 B.C Material Marble Description From Delos Repository Ethnikon Archaiologikon Mouseion (Greece) Subject Sculpture--Greek: Hellenistic--160-30 B.C Collection The Image Gallery Source Data from: University of California, San Diego Download Size 1024,1024 </a:t>
            </a:r>
          </a:p>
        </p:txBody>
      </p:sp>
    </p:spTree>
    <p:extLst>
      <p:ext uri="{BB962C8B-B14F-4D97-AF65-F5344CB8AC3E}">
        <p14:creationId xmlns:p14="http://schemas.microsoft.com/office/powerpoint/2010/main" val="247706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err="1"/>
              <a:t>chloe</a:t>
            </a:r>
            <a:r>
              <a:rPr lang="en-US" dirty="0"/>
              <a:t> at this point takes the initiative</a:t>
            </a:r>
          </a:p>
          <a:p>
            <a:pPr>
              <a:lnSpc>
                <a:spcPct val="90000"/>
              </a:lnSpc>
            </a:pPr>
            <a:r>
              <a:rPr lang="en-US" dirty="0" err="1"/>
              <a:t>daphnis</a:t>
            </a:r>
            <a:r>
              <a:rPr lang="en-US" dirty="0"/>
              <a:t> is passive and objectified by her, though d’s teaching c the syrinx, plus the tale of the wood </a:t>
            </a:r>
            <a:r>
              <a:rPr lang="en-US" dirty="0" err="1"/>
              <a:t>pidgeon</a:t>
            </a:r>
            <a:r>
              <a:rPr lang="en-US" dirty="0"/>
              <a:t>, suggest movement toward male dominance</a:t>
            </a:r>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978948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062725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0699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Longus Daphnis and Chloe</a:t>
            </a:r>
            <a:endParaRPr lang="en-US" dirty="0"/>
          </a:p>
        </p:txBody>
      </p:sp>
      <p:sp>
        <p:nvSpPr>
          <p:cNvPr id="4" name="Date Placeholder 3"/>
          <p:cNvSpPr>
            <a:spLocks noGrp="1"/>
          </p:cNvSpPr>
          <p:nvPr>
            <p:ph type="dt" sz="half" idx="10"/>
          </p:nvPr>
        </p:nvSpPr>
        <p:spPr/>
        <p:txBody>
          <a:bodyPr/>
          <a:lstStyle/>
          <a:p>
            <a:r>
              <a:rPr lang="en-US" smtClean="0"/>
              <a:t>19-apr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07674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Longus Daphnis and Chloe</a:t>
            </a:r>
            <a:endParaRPr lang="en-US" dirty="0"/>
          </a:p>
        </p:txBody>
      </p:sp>
      <p:sp>
        <p:nvSpPr>
          <p:cNvPr id="4" name="Date Placeholder 3"/>
          <p:cNvSpPr>
            <a:spLocks noGrp="1"/>
          </p:cNvSpPr>
          <p:nvPr>
            <p:ph type="dt" sz="half" idx="10"/>
          </p:nvPr>
        </p:nvSpPr>
        <p:spPr/>
        <p:txBody>
          <a:bodyPr/>
          <a:lstStyle/>
          <a:p>
            <a:r>
              <a:rPr lang="en-US" smtClean="0"/>
              <a:t>19-apr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98078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1"/>
          <p:cNvGrpSpPr/>
          <p:nvPr userDrawn="1"/>
        </p:nvGrpSpPr>
        <p:grpSpPr>
          <a:xfrm>
            <a:off x="0" y="1782763"/>
            <a:ext cx="11071516" cy="1422400"/>
            <a:chOff x="0" y="1782763"/>
            <a:chExt cx="8305800" cy="1422400"/>
          </a:xfrm>
        </p:grpSpPr>
        <p:sp>
          <p:nvSpPr>
            <p:cNvPr id="390148" name="Rectangle 4"/>
            <p:cNvSpPr>
              <a:spLocks noChangeArrowheads="1"/>
            </p:cNvSpPr>
            <p:nvPr/>
          </p:nvSpPr>
          <p:spPr bwMode="auto">
            <a:xfrm>
              <a:off x="0" y="1782763"/>
              <a:ext cx="8305800" cy="1422400"/>
            </a:xfrm>
            <a:prstGeom prst="rect">
              <a:avLst/>
            </a:prstGeom>
            <a:gradFill rotWithShape="1">
              <a:gsLst>
                <a:gs pos="0">
                  <a:srgbClr val="FFD1A3"/>
                </a:gs>
                <a:gs pos="100000">
                  <a:srgbClr val="CC66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390149" name="Line 5"/>
            <p:cNvSpPr>
              <a:spLocks noChangeShapeType="1"/>
            </p:cNvSpPr>
            <p:nvPr/>
          </p:nvSpPr>
          <p:spPr bwMode="auto">
            <a:xfrm>
              <a:off x="0" y="3073400"/>
              <a:ext cx="8305800" cy="0"/>
            </a:xfrm>
            <a:prstGeom prst="line">
              <a:avLst/>
            </a:prstGeom>
            <a:noFill/>
            <a:ln w="508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390150" name="Rectangle 6"/>
          <p:cNvSpPr>
            <a:spLocks noGrp="1" noChangeArrowheads="1"/>
          </p:cNvSpPr>
          <p:nvPr>
            <p:ph type="ctrTitle"/>
          </p:nvPr>
        </p:nvSpPr>
        <p:spPr>
          <a:xfrm>
            <a:off x="304721" y="1782764"/>
            <a:ext cx="10766795" cy="1430337"/>
          </a:xfrm>
        </p:spPr>
        <p:txBody>
          <a:bodyPr/>
          <a:lstStyle>
            <a:lvl1pPr>
              <a:defRPr sz="4000"/>
            </a:lvl1pPr>
          </a:lstStyle>
          <a:p>
            <a:pPr lvl="0"/>
            <a:r>
              <a:rPr lang="en-US" altLang="en-US" noProof="0" smtClean="0"/>
              <a:t>Click to edit Master title style</a:t>
            </a:r>
            <a:endParaRPr lang="en-US" altLang="en-US" noProof="0" dirty="0" smtClean="0"/>
          </a:p>
        </p:txBody>
      </p:sp>
      <p:sp>
        <p:nvSpPr>
          <p:cNvPr id="390151" name="Rectangle 7"/>
          <p:cNvSpPr>
            <a:spLocks noGrp="1" noChangeArrowheads="1"/>
          </p:cNvSpPr>
          <p:nvPr>
            <p:ph type="subTitle" idx="1"/>
          </p:nvPr>
        </p:nvSpPr>
        <p:spPr>
          <a:xfrm>
            <a:off x="1422030" y="3695700"/>
            <a:ext cx="8836898" cy="16764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390152" name="Rectangle 8"/>
          <p:cNvSpPr>
            <a:spLocks noGrp="1" noChangeArrowheads="1"/>
          </p:cNvSpPr>
          <p:nvPr>
            <p:ph type="dt" sz="half" idx="2"/>
          </p:nvPr>
        </p:nvSpPr>
        <p:spPr>
          <a:xfrm>
            <a:off x="1578462" y="6353339"/>
            <a:ext cx="906017" cy="261610"/>
          </a:xfrm>
        </p:spPr>
        <p:txBody>
          <a:bodyPr/>
          <a:lstStyle>
            <a:lvl1pPr>
              <a:defRPr/>
            </a:lvl1pPr>
          </a:lstStyle>
          <a:p>
            <a:r>
              <a:rPr lang="en-US" altLang="en-US" smtClean="0"/>
              <a:t>19-apr 2018</a:t>
            </a:r>
            <a:endParaRPr lang="en-US" altLang="en-US"/>
          </a:p>
        </p:txBody>
      </p:sp>
      <p:sp>
        <p:nvSpPr>
          <p:cNvPr id="390153" name="Rectangle 9"/>
          <p:cNvSpPr>
            <a:spLocks noGrp="1" noChangeArrowheads="1"/>
          </p:cNvSpPr>
          <p:nvPr>
            <p:ph type="ftr" sz="quarter" idx="3"/>
          </p:nvPr>
        </p:nvSpPr>
        <p:spPr>
          <a:xfrm>
            <a:off x="4164515" y="6350958"/>
            <a:ext cx="1454244" cy="261610"/>
          </a:xfrm>
        </p:spPr>
        <p:txBody>
          <a:bodyPr/>
          <a:lstStyle>
            <a:lvl1pPr>
              <a:defRPr/>
            </a:lvl1pPr>
          </a:lstStyle>
          <a:p>
            <a:r>
              <a:rPr lang="en-US" altLang="en-US" smtClean="0"/>
              <a:t>Longus Daphnis and Chloe</a:t>
            </a:r>
            <a:endParaRPr lang="en-US" altLang="en-US"/>
          </a:p>
        </p:txBody>
      </p:sp>
      <p:sp>
        <p:nvSpPr>
          <p:cNvPr id="390154" name="Rectangle 10"/>
          <p:cNvSpPr>
            <a:spLocks noGrp="1" noChangeArrowheads="1"/>
          </p:cNvSpPr>
          <p:nvPr>
            <p:ph type="sldNum" sz="quarter" idx="4"/>
          </p:nvPr>
        </p:nvSpPr>
        <p:spPr>
          <a:xfrm>
            <a:off x="11223197" y="6353339"/>
            <a:ext cx="356187" cy="261610"/>
          </a:xfrm>
        </p:spPr>
        <p:txBody>
          <a:bodyPr/>
          <a:lstStyle>
            <a:lvl1pPr>
              <a:defRPr/>
            </a:lvl1pPr>
          </a:lstStyle>
          <a:p>
            <a:fld id="{7A88AE38-B7DC-4EB9-AA3E-6710C533ED47}" type="slidenum">
              <a:rPr lang="en-US" altLang="en-US"/>
              <a:pPr/>
              <a:t>‹#›</a:t>
            </a:fld>
            <a:endParaRPr lang="en-US" altLang="en-US"/>
          </a:p>
        </p:txBody>
      </p:sp>
    </p:spTree>
    <p:extLst>
      <p:ext uri="{BB962C8B-B14F-4D97-AF65-F5344CB8AC3E}">
        <p14:creationId xmlns:p14="http://schemas.microsoft.com/office/powerpoint/2010/main" val="3836148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11000"/>
            </a:srgbClr>
          </a:solidFill>
        </p:spPr>
        <p:txBody>
          <a:bodyPr/>
          <a:lstStyle/>
          <a:p>
            <a:r>
              <a:rPr lang="en-US" smtClean="0"/>
              <a:t>Click to edit Master title style</a:t>
            </a:r>
            <a:endParaRPr/>
          </a:p>
        </p:txBody>
      </p:sp>
      <p:sp>
        <p:nvSpPr>
          <p:cNvPr id="3" name="Content Placeholder 2"/>
          <p:cNvSpPr>
            <a:spLocks noGrp="1"/>
          </p:cNvSpPr>
          <p:nvPr>
            <p:ph idx="1" hasCustomPrompt="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r>
              <a:rPr lang="en-US" smtClean="0"/>
              <a:t>Longus Daphnis and Chloe</a:t>
            </a:r>
            <a:endParaRPr lang="en-US" dirty="0"/>
          </a:p>
        </p:txBody>
      </p:sp>
      <p:sp>
        <p:nvSpPr>
          <p:cNvPr id="4" name="Date Placeholder 3"/>
          <p:cNvSpPr>
            <a:spLocks noGrp="1"/>
          </p:cNvSpPr>
          <p:nvPr>
            <p:ph type="dt" sz="half" idx="10"/>
          </p:nvPr>
        </p:nvSpPr>
        <p:spPr/>
        <p:txBody>
          <a:bodyPr/>
          <a:lstStyle/>
          <a:p>
            <a:r>
              <a:rPr lang="en-US" smtClean="0"/>
              <a:t>19-apr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0538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83567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smtClean="0"/>
              <a:t>Longus Daphnis and Chloe</a:t>
            </a:r>
            <a:endParaRPr lang="en-US" dirty="0"/>
          </a:p>
        </p:txBody>
      </p:sp>
      <p:sp>
        <p:nvSpPr>
          <p:cNvPr id="5" name="Date Placeholder 4"/>
          <p:cNvSpPr>
            <a:spLocks noGrp="1"/>
          </p:cNvSpPr>
          <p:nvPr>
            <p:ph type="dt" sz="half" idx="10"/>
          </p:nvPr>
        </p:nvSpPr>
        <p:spPr/>
        <p:txBody>
          <a:bodyPr/>
          <a:lstStyle/>
          <a:p>
            <a:r>
              <a:rPr lang="en-US" smtClean="0"/>
              <a:t>19-apr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42012" y="1828800"/>
            <a:ext cx="1" cy="2878667"/>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0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Longus Daphnis and Chloe</a:t>
            </a:r>
            <a:endParaRPr lang="en-US" dirty="0"/>
          </a:p>
        </p:txBody>
      </p:sp>
      <p:sp>
        <p:nvSpPr>
          <p:cNvPr id="7" name="Date Placeholder 6"/>
          <p:cNvSpPr>
            <a:spLocks noGrp="1"/>
          </p:cNvSpPr>
          <p:nvPr>
            <p:ph type="dt" sz="half" idx="10"/>
          </p:nvPr>
        </p:nvSpPr>
        <p:spPr/>
        <p:txBody>
          <a:bodyPr/>
          <a:lstStyle/>
          <a:p>
            <a:r>
              <a:rPr lang="en-US" smtClean="0"/>
              <a:t>19-apr 2018</a:t>
            </a:r>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0990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348641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29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Longus Daphnis and Chloe</a:t>
            </a:r>
            <a:endParaRPr lang="en-US" dirty="0"/>
          </a:p>
        </p:txBody>
      </p:sp>
      <p:sp>
        <p:nvSpPr>
          <p:cNvPr id="5" name="Date Placeholder 4"/>
          <p:cNvSpPr>
            <a:spLocks noGrp="1"/>
          </p:cNvSpPr>
          <p:nvPr>
            <p:ph type="dt" sz="half" idx="10"/>
          </p:nvPr>
        </p:nvSpPr>
        <p:spPr/>
        <p:txBody>
          <a:bodyPr/>
          <a:lstStyle/>
          <a:p>
            <a:r>
              <a:rPr lang="en-US" smtClean="0"/>
              <a:t>19-apr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86179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Longus Daphnis and Chloe</a:t>
            </a:r>
            <a:endParaRPr lang="en-US" dirty="0"/>
          </a:p>
        </p:txBody>
      </p:sp>
      <p:sp>
        <p:nvSpPr>
          <p:cNvPr id="5" name="Date Placeholder 4"/>
          <p:cNvSpPr>
            <a:spLocks noGrp="1"/>
          </p:cNvSpPr>
          <p:nvPr>
            <p:ph type="dt" sz="half" idx="10"/>
          </p:nvPr>
        </p:nvSpPr>
        <p:spPr/>
        <p:txBody>
          <a:bodyPr/>
          <a:lstStyle/>
          <a:p>
            <a:r>
              <a:rPr lang="en-US" smtClean="0"/>
              <a:t>19-apr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42935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solidFill>
            <a:srgbClr val="00B0F0">
              <a:alpha val="11000"/>
            </a:srgbClr>
          </a:solidFill>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smtClean="0"/>
              <a:t>Longus Daphnis and Chloe</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smtClean="0"/>
              <a:t>19-apr 2018</a:t>
            </a:r>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22283530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userDrawn="1">
          <p15:clr>
            <a:srgbClr val="F26B43"/>
          </p15:clr>
        </p15:guide>
        <p15:guide id="4"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brightspace.binghamton.edu/d2l/le/news/204082/153160/view"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0E1C4"/>
        </a:solidFill>
        <a:effectLst/>
      </p:bgPr>
    </p:bg>
    <p:spTree>
      <p:nvGrpSpPr>
        <p:cNvPr id="1" name=""/>
        <p:cNvGrpSpPr/>
        <p:nvPr/>
      </p:nvGrpSpPr>
      <p:grpSpPr>
        <a:xfrm>
          <a:off x="0" y="0"/>
          <a:ext cx="0" cy="0"/>
          <a:chOff x="0" y="0"/>
          <a:chExt cx="0" cy="0"/>
        </a:xfrm>
      </p:grpSpPr>
      <p:grpSp>
        <p:nvGrpSpPr>
          <p:cNvPr id="94212" name="Group 4"/>
          <p:cNvGrpSpPr>
            <a:grpSpLocks/>
          </p:cNvGrpSpPr>
          <p:nvPr/>
        </p:nvGrpSpPr>
        <p:grpSpPr bwMode="auto">
          <a:xfrm>
            <a:off x="944234" y="762000"/>
            <a:ext cx="3819525" cy="5543550"/>
            <a:chOff x="303" y="576"/>
            <a:chExt cx="2406" cy="3492"/>
          </a:xfrm>
        </p:grpSpPr>
        <p:pic>
          <p:nvPicPr>
            <p:cNvPr id="94213" name="Picture 5" descr="daph"/>
            <p:cNvPicPr>
              <a:picLocks noChangeAspect="1" noChangeArrowheads="1"/>
            </p:cNvPicPr>
            <p:nvPr/>
          </p:nvPicPr>
          <p:blipFill>
            <a:blip r:embed="rId3" cstate="print"/>
            <a:srcRect/>
            <a:stretch>
              <a:fillRect/>
            </a:stretch>
          </p:blipFill>
          <p:spPr bwMode="auto">
            <a:xfrm>
              <a:off x="303" y="576"/>
              <a:ext cx="2406" cy="3168"/>
            </a:xfrm>
            <a:prstGeom prst="rect">
              <a:avLst/>
            </a:prstGeom>
            <a:noFill/>
          </p:spPr>
        </p:pic>
        <p:sp>
          <p:nvSpPr>
            <p:cNvPr id="94214" name="Text Box 6"/>
            <p:cNvSpPr txBox="1">
              <a:spLocks noChangeArrowheads="1"/>
            </p:cNvSpPr>
            <p:nvPr/>
          </p:nvSpPr>
          <p:spPr bwMode="auto">
            <a:xfrm>
              <a:off x="453" y="3835"/>
              <a:ext cx="2107" cy="233"/>
            </a:xfrm>
            <a:prstGeom prst="rect">
              <a:avLst/>
            </a:prstGeom>
            <a:noFill/>
            <a:ln w="9525">
              <a:noFill/>
              <a:miter lim="800000"/>
              <a:headEnd/>
              <a:tailEnd/>
            </a:ln>
            <a:effectLst/>
          </p:spPr>
          <p:txBody>
            <a:bodyPr wrap="none">
              <a:spAutoFit/>
            </a:bodyPr>
            <a:lstStyle/>
            <a:p>
              <a:pPr algn="ctr"/>
              <a:r>
                <a:rPr lang="en-US" dirty="0">
                  <a:latin typeface="Angsana New" pitchFamily="18" charset="-34"/>
                  <a:cs typeface="Arial" charset="0"/>
                </a:rPr>
                <a:t>Daphnis &amp; Chloe, Marc Chagall</a:t>
              </a:r>
            </a:p>
          </p:txBody>
        </p:sp>
      </p:grpSp>
      <p:sp>
        <p:nvSpPr>
          <p:cNvPr id="94210" name="Rectangle 2"/>
          <p:cNvSpPr>
            <a:spLocks noGrp="1" noChangeArrowheads="1"/>
          </p:cNvSpPr>
          <p:nvPr>
            <p:ph type="ctrTitle"/>
          </p:nvPr>
        </p:nvSpPr>
        <p:spPr>
          <a:xfrm>
            <a:off x="4963197" y="849314"/>
            <a:ext cx="6047310" cy="2524125"/>
          </a:xfrm>
          <a:noFill/>
        </p:spPr>
        <p:txBody>
          <a:bodyPr anchor="b"/>
          <a:lstStyle/>
          <a:p>
            <a:r>
              <a:rPr lang="en-US" b="1" dirty="0" smtClean="0">
                <a:latin typeface="Bradley Hand ITC" pitchFamily="66" charset="0"/>
              </a:rPr>
              <a:t>What’s Love Got to Do with It?</a:t>
            </a:r>
            <a:endParaRPr lang="en-US" b="1" dirty="0">
              <a:latin typeface="Bradley Hand ITC" pitchFamily="66" charset="0"/>
            </a:endParaRPr>
          </a:p>
        </p:txBody>
      </p:sp>
      <p:sp>
        <p:nvSpPr>
          <p:cNvPr id="94211" name="Rectangle 3"/>
          <p:cNvSpPr>
            <a:spLocks noGrp="1" noChangeArrowheads="1"/>
          </p:cNvSpPr>
          <p:nvPr>
            <p:ph type="subTitle" idx="1"/>
          </p:nvPr>
        </p:nvSpPr>
        <p:spPr>
          <a:xfrm>
            <a:off x="4963197" y="3692526"/>
            <a:ext cx="6047310" cy="1870075"/>
          </a:xfrm>
          <a:noFill/>
        </p:spPr>
        <p:txBody>
          <a:bodyPr/>
          <a:lstStyle/>
          <a:p>
            <a:r>
              <a:rPr lang="en-US" b="1" dirty="0" smtClean="0">
                <a:latin typeface="Bradley Hand ITC" pitchFamily="66" charset="0"/>
              </a:rPr>
              <a:t>Longus Daphnis </a:t>
            </a:r>
            <a:r>
              <a:rPr lang="en-US" b="1" dirty="0">
                <a:latin typeface="Bradley Hand ITC" pitchFamily="66" charset="0"/>
              </a:rPr>
              <a:t>&amp; </a:t>
            </a:r>
            <a:r>
              <a:rPr lang="en-US" b="1" dirty="0" smtClean="0">
                <a:latin typeface="Bradley Hand ITC" pitchFamily="66" charset="0"/>
              </a:rPr>
              <a:t>Chloe</a:t>
            </a:r>
            <a:endParaRPr lang="en-US" b="1" dirty="0">
              <a:latin typeface="Bradley Hand ITC" pitchFamily="66" charset="0"/>
            </a:endParaRPr>
          </a:p>
        </p:txBody>
      </p:sp>
    </p:spTree>
    <p:extLst>
      <p:ext uri="{BB962C8B-B14F-4D97-AF65-F5344CB8AC3E}">
        <p14:creationId xmlns:p14="http://schemas.microsoft.com/office/powerpoint/2010/main" val="1987687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103" y="1909161"/>
            <a:ext cx="10418618" cy="3039678"/>
          </a:xfrm>
          <a:prstGeom prst="rect">
            <a:avLst/>
          </a:prstGeom>
          <a:noFill/>
        </p:spPr>
        <p:txBody>
          <a:bodyPr wrap="square" rtlCol="0" anchor="ctr" anchorCtr="0">
            <a:spAutoFit/>
          </a:bodyPr>
          <a:lstStyle/>
          <a:p>
            <a:pPr algn="ctr">
              <a:lnSpc>
                <a:spcPct val="114000"/>
              </a:lnSpc>
            </a:pPr>
            <a:r>
              <a:rPr lang="en-US" sz="2800" dirty="0"/>
              <a:t>For much of the course, we've been viewing things through a kind of "race for glory" lens, one that focuses on how the impulse to stand out, to win, shaped Eastern Imperial cultural production (writings, art, etc.). But does such a lens bring everything into focus? What insights become possible when we switch out the lens for something else?</a:t>
            </a:r>
          </a:p>
        </p:txBody>
      </p:sp>
    </p:spTree>
    <p:extLst>
      <p:ext uri="{BB962C8B-B14F-4D97-AF65-F5344CB8AC3E}">
        <p14:creationId xmlns:p14="http://schemas.microsoft.com/office/powerpoint/2010/main" val="423635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Look Ahead</a:t>
            </a:r>
            <a:endParaRPr lang="en-US" dirty="0"/>
          </a:p>
        </p:txBody>
      </p:sp>
      <p:sp>
        <p:nvSpPr>
          <p:cNvPr id="6" name="Text Placeholder 5"/>
          <p:cNvSpPr>
            <a:spLocks noGrp="1"/>
          </p:cNvSpPr>
          <p:nvPr>
            <p:ph type="body" idx="1"/>
          </p:nvPr>
        </p:nvSpPr>
        <p:spPr/>
        <p:txBody>
          <a:bodyPr>
            <a:normAutofit lnSpcReduction="10000"/>
          </a:bodyPr>
          <a:lstStyle/>
          <a:p>
            <a:r>
              <a:rPr lang="en-US" dirty="0" smtClean="0"/>
              <a:t>Ecphrasis (description), Ambition, and Sophistic in </a:t>
            </a:r>
            <a:r>
              <a:rPr lang="en-US" i="1" dirty="0" smtClean="0"/>
              <a:t>D&amp;C</a:t>
            </a:r>
            <a:r>
              <a:rPr lang="en-US" dirty="0" smtClean="0"/>
              <a:t> Prologue</a:t>
            </a:r>
            <a:endParaRPr lang="en-US" dirty="0"/>
          </a:p>
        </p:txBody>
      </p:sp>
    </p:spTree>
    <p:extLst>
      <p:ext uri="{BB962C8B-B14F-4D97-AF65-F5344CB8AC3E}">
        <p14:creationId xmlns:p14="http://schemas.microsoft.com/office/powerpoint/2010/main" val="17634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830" y="252650"/>
            <a:ext cx="11065164" cy="6352701"/>
          </a:xfrm>
          <a:prstGeom prst="rect">
            <a:avLst/>
          </a:prstGeom>
          <a:noFill/>
        </p:spPr>
        <p:txBody>
          <a:bodyPr wrap="square" rtlCol="0">
            <a:spAutoFit/>
          </a:bodyPr>
          <a:lstStyle/>
          <a:p>
            <a:pPr>
              <a:lnSpc>
                <a:spcPct val="114000"/>
              </a:lnSpc>
            </a:pPr>
            <a:r>
              <a:rPr lang="en-US" sz="3600"/>
              <a:t>On Lesbos while hunting I saw in a Nymphs’ grove a display, the fairest I ever saw: an image depicted, a story of love. Fair also was the grove, thick with trees, flowery, well watered: a single spring nourished it all, flowers and trees alike. But that depiction was lovelier still, owning outstanding technique and an amorous subject, so that its prestige drew many visitors, even strangers, to worship the Nymphs and to view the image.</a:t>
            </a:r>
            <a:endParaRPr lang="en-US" sz="3600" dirty="0"/>
          </a:p>
        </p:txBody>
      </p:sp>
    </p:spTree>
    <p:extLst>
      <p:ext uri="{BB962C8B-B14F-4D97-AF65-F5344CB8AC3E}">
        <p14:creationId xmlns:p14="http://schemas.microsoft.com/office/powerpoint/2010/main" val="45579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830" y="252650"/>
            <a:ext cx="11065164" cy="3826368"/>
          </a:xfrm>
          <a:prstGeom prst="rect">
            <a:avLst/>
          </a:prstGeom>
          <a:noFill/>
        </p:spPr>
        <p:txBody>
          <a:bodyPr wrap="square" rtlCol="0">
            <a:spAutoFit/>
          </a:bodyPr>
          <a:lstStyle/>
          <a:p>
            <a:pPr>
              <a:lnSpc>
                <a:spcPct val="114000"/>
              </a:lnSpc>
            </a:pPr>
            <a:r>
              <a:rPr lang="en-US" sz="3600" dirty="0"/>
              <a:t>In it were women giving birth and other women adorning babies in swaddling clothes, babies abandoned and beasts feeding them, shepherds taking them up, youngsters plighting their troth, a pirate raid, an enemy invasion, and much more, all of it amorous.</a:t>
            </a:r>
          </a:p>
        </p:txBody>
      </p:sp>
    </p:spTree>
    <p:extLst>
      <p:ext uri="{BB962C8B-B14F-4D97-AF65-F5344CB8AC3E}">
        <p14:creationId xmlns:p14="http://schemas.microsoft.com/office/powerpoint/2010/main" val="276981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830" y="252650"/>
            <a:ext cx="11065164" cy="5776581"/>
          </a:xfrm>
          <a:prstGeom prst="rect">
            <a:avLst/>
          </a:prstGeom>
          <a:noFill/>
        </p:spPr>
        <p:txBody>
          <a:bodyPr wrap="square" rtlCol="0">
            <a:spAutoFit/>
          </a:bodyPr>
          <a:lstStyle/>
          <a:p>
            <a:pPr>
              <a:lnSpc>
                <a:spcPct val="114000"/>
              </a:lnSpc>
            </a:pPr>
            <a:r>
              <a:rPr lang="en-US" sz="3600" dirty="0"/>
              <a:t>I looked and marveled, and a longing seized me to rival the depiction in words; I sought out an interpreter of the image and have carefully fashioned four books, an offering to Love and the Nymphs and Pan, a delightful possession for all mankind that will heal the sick and encourage the depressed, that will stir memories those experienced in love and for the inexperienced will be a lesson for the future.</a:t>
            </a:r>
          </a:p>
        </p:txBody>
      </p:sp>
    </p:spTree>
    <p:extLst>
      <p:ext uri="{BB962C8B-B14F-4D97-AF65-F5344CB8AC3E}">
        <p14:creationId xmlns:p14="http://schemas.microsoft.com/office/powerpoint/2010/main" val="214388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Prologue Elements</a:t>
            </a:r>
            <a:endParaRPr lang="en-US" dirty="0"/>
          </a:p>
        </p:txBody>
      </p:sp>
      <p:sp>
        <p:nvSpPr>
          <p:cNvPr id="3" name="Content Placeholder 2"/>
          <p:cNvSpPr>
            <a:spLocks noGrp="1"/>
          </p:cNvSpPr>
          <p:nvPr>
            <p:ph idx="1"/>
          </p:nvPr>
        </p:nvSpPr>
        <p:spPr/>
        <p:txBody>
          <a:bodyPr/>
          <a:lstStyle/>
          <a:p>
            <a:r>
              <a:rPr lang="en-US" dirty="0" smtClean="0"/>
              <a:t>Ecphrasis</a:t>
            </a:r>
          </a:p>
          <a:p>
            <a:r>
              <a:rPr lang="en-US" dirty="0" smtClean="0"/>
              <a:t>Ambition</a:t>
            </a:r>
          </a:p>
          <a:p>
            <a:r>
              <a:rPr lang="en-US" dirty="0" smtClean="0"/>
              <a:t>Sophistic</a:t>
            </a:r>
            <a:endParaRPr lang="en-US" dirty="0"/>
          </a:p>
        </p:txBody>
      </p:sp>
    </p:spTree>
    <p:extLst>
      <p:ext uri="{BB962C8B-B14F-4D97-AF65-F5344CB8AC3E}">
        <p14:creationId xmlns:p14="http://schemas.microsoft.com/office/powerpoint/2010/main" val="27048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564" y="0"/>
            <a:ext cx="9633696" cy="6858000"/>
          </a:xfrm>
          <a:prstGeom prst="rect">
            <a:avLst/>
          </a:prstGeom>
        </p:spPr>
      </p:pic>
      <p:sp>
        <p:nvSpPr>
          <p:cNvPr id="3" name="TextBox 2"/>
          <p:cNvSpPr txBox="1"/>
          <p:nvPr/>
        </p:nvSpPr>
        <p:spPr>
          <a:xfrm>
            <a:off x="6902245" y="5663380"/>
            <a:ext cx="4999703" cy="923330"/>
          </a:xfrm>
          <a:prstGeom prst="rect">
            <a:avLst/>
          </a:prstGeom>
          <a:solidFill>
            <a:schemeClr val="tx2">
              <a:alpha val="37000"/>
            </a:schemeClr>
          </a:solidFill>
        </p:spPr>
        <p:txBody>
          <a:bodyPr wrap="square" rtlCol="0">
            <a:spAutoFit/>
          </a:bodyPr>
          <a:lstStyle/>
          <a:p>
            <a:pPr algn="r">
              <a:lnSpc>
                <a:spcPct val="90000"/>
              </a:lnSpc>
            </a:pPr>
            <a:r>
              <a:rPr lang="en-US" sz="2000" dirty="0">
                <a:solidFill>
                  <a:schemeClr val="bg1"/>
                </a:solidFill>
              </a:rPr>
              <a:t>Set design by Léon Bakst for the world premiere of </a:t>
            </a:r>
            <a:r>
              <a:rPr lang="en-US" sz="2000" i="1" dirty="0">
                <a:solidFill>
                  <a:schemeClr val="bg1"/>
                </a:solidFill>
              </a:rPr>
              <a:t>Daphnis et </a:t>
            </a:r>
            <a:r>
              <a:rPr lang="en-US" sz="2000" i="1" dirty="0" err="1">
                <a:solidFill>
                  <a:schemeClr val="bg1"/>
                </a:solidFill>
              </a:rPr>
              <a:t>Chloé</a:t>
            </a:r>
            <a:r>
              <a:rPr lang="en-US" sz="2000" dirty="0">
                <a:solidFill>
                  <a:schemeClr val="bg1"/>
                </a:solidFill>
              </a:rPr>
              <a:t>, Paris 1912.</a:t>
            </a:r>
          </a:p>
        </p:txBody>
      </p:sp>
    </p:spTree>
    <p:extLst>
      <p:ext uri="{BB962C8B-B14F-4D97-AF65-F5344CB8AC3E}">
        <p14:creationId xmlns:p14="http://schemas.microsoft.com/office/powerpoint/2010/main" val="177919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221" y="3216634"/>
            <a:ext cx="11564384" cy="452432"/>
          </a:xfrm>
          <a:prstGeom prst="rect">
            <a:avLst/>
          </a:prstGeom>
          <a:noFill/>
        </p:spPr>
        <p:txBody>
          <a:bodyPr wrap="none" rtlCol="0">
            <a:spAutoFit/>
          </a:bodyPr>
          <a:lstStyle/>
          <a:p>
            <a:pPr algn="ctr">
              <a:lnSpc>
                <a:spcPct val="90000"/>
              </a:lnSpc>
            </a:pPr>
            <a:r>
              <a:rPr lang="en-US" sz="2600" dirty="0">
                <a:hlinkClick r:id="rId3"/>
              </a:rPr>
              <a:t>https://brightspace.binghamton.edu/d2l/le/news/204082/153160/view</a:t>
            </a:r>
            <a:endParaRPr lang="en-US" sz="2600" dirty="0"/>
          </a:p>
        </p:txBody>
      </p:sp>
      <p:sp>
        <p:nvSpPr>
          <p:cNvPr id="3" name="Title 2"/>
          <p:cNvSpPr>
            <a:spLocks noGrp="1"/>
          </p:cNvSpPr>
          <p:nvPr>
            <p:ph type="title"/>
          </p:nvPr>
        </p:nvSpPr>
        <p:spPr/>
        <p:txBody>
          <a:bodyPr/>
          <a:lstStyle/>
          <a:p>
            <a:r>
              <a:rPr lang="en-US" dirty="0" smtClean="0"/>
              <a:t>Writing</a:t>
            </a:r>
            <a:endParaRPr lang="en-US" dirty="0"/>
          </a:p>
        </p:txBody>
      </p:sp>
    </p:spTree>
    <p:extLst>
      <p:ext uri="{BB962C8B-B14F-4D97-AF65-F5344CB8AC3E}">
        <p14:creationId xmlns:p14="http://schemas.microsoft.com/office/powerpoint/2010/main" val="329073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Introduction to</a:t>
            </a:r>
          </a:p>
          <a:p>
            <a:pPr lvl="1"/>
            <a:r>
              <a:rPr lang="en-US" dirty="0" smtClean="0"/>
              <a:t>Longus </a:t>
            </a:r>
            <a:r>
              <a:rPr lang="en-US" i="1" dirty="0" smtClean="0"/>
              <a:t>Daphnis and Chloe</a:t>
            </a:r>
          </a:p>
          <a:p>
            <a:pPr lvl="0"/>
            <a:r>
              <a:rPr lang="en-US" dirty="0" smtClean="0"/>
              <a:t>Discussion: </a:t>
            </a:r>
            <a:r>
              <a:rPr lang="en-US" i="1" dirty="0" smtClean="0"/>
              <a:t>Daphnis and Chloe</a:t>
            </a:r>
          </a:p>
          <a:p>
            <a:pPr lvl="1"/>
            <a:r>
              <a:rPr lang="en-US" dirty="0" smtClean="0"/>
              <a:t>Beyond RFG</a:t>
            </a:r>
          </a:p>
          <a:p>
            <a:pPr lvl="0"/>
            <a:r>
              <a:rPr lang="en-US" dirty="0" smtClean="0"/>
              <a:t>A Look Ahead</a:t>
            </a:r>
          </a:p>
          <a:p>
            <a:pPr lvl="1"/>
            <a:r>
              <a:rPr lang="en-US" dirty="0" smtClean="0"/>
              <a:t>Ecphrasis (description), Ambition, and Sophistic in </a:t>
            </a:r>
            <a:r>
              <a:rPr lang="en-US" i="1" dirty="0" smtClean="0"/>
              <a:t>D&amp;C</a:t>
            </a:r>
            <a:r>
              <a:rPr lang="en-US" dirty="0" smtClean="0"/>
              <a:t> Prologue</a:t>
            </a:r>
            <a:endParaRPr lang="en-US" dirty="0"/>
          </a:p>
        </p:txBody>
      </p:sp>
    </p:spTree>
    <p:extLst>
      <p:ext uri="{BB962C8B-B14F-4D97-AF65-F5344CB8AC3E}">
        <p14:creationId xmlns:p14="http://schemas.microsoft.com/office/powerpoint/2010/main" val="306636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a:t>
            </a:r>
            <a:endParaRPr lang="en-US" dirty="0"/>
          </a:p>
        </p:txBody>
      </p:sp>
      <p:sp>
        <p:nvSpPr>
          <p:cNvPr id="3" name="Text Placeholder 2"/>
          <p:cNvSpPr>
            <a:spLocks noGrp="1"/>
          </p:cNvSpPr>
          <p:nvPr>
            <p:ph type="body" idx="1"/>
          </p:nvPr>
        </p:nvSpPr>
        <p:spPr/>
        <p:txBody>
          <a:bodyPr/>
          <a:lstStyle/>
          <a:p>
            <a:r>
              <a:rPr lang="en-US" dirty="0" smtClean="0"/>
              <a:t>Longus </a:t>
            </a:r>
            <a:r>
              <a:rPr lang="en-US" i="1" dirty="0" smtClean="0"/>
              <a:t>Daphnis and Chloe</a:t>
            </a:r>
            <a:endParaRPr lang="en-US" dirty="0"/>
          </a:p>
        </p:txBody>
      </p:sp>
    </p:spTree>
    <p:extLst>
      <p:ext uri="{BB962C8B-B14F-4D97-AF65-F5344CB8AC3E}">
        <p14:creationId xmlns:p14="http://schemas.microsoft.com/office/powerpoint/2010/main" val="77016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040562" y="2495990"/>
            <a:ext cx="2318199" cy="3064001"/>
            <a:chOff x="2101625" y="2930790"/>
            <a:chExt cx="2318199" cy="3064001"/>
          </a:xfrm>
        </p:grpSpPr>
        <p:pic>
          <p:nvPicPr>
            <p:cNvPr id="105476" name="Picture 4"/>
            <p:cNvPicPr>
              <a:picLocks noChangeAspect="1" noChangeArrowheads="1"/>
            </p:cNvPicPr>
            <p:nvPr/>
          </p:nvPicPr>
          <p:blipFill>
            <a:blip r:embed="rId3" cstate="print"/>
            <a:srcRect/>
            <a:stretch>
              <a:fillRect/>
            </a:stretch>
          </p:blipFill>
          <p:spPr bwMode="auto">
            <a:xfrm>
              <a:off x="2451073" y="2930790"/>
              <a:ext cx="1619303" cy="2661475"/>
            </a:xfrm>
            <a:prstGeom prst="rect">
              <a:avLst/>
            </a:prstGeom>
            <a:noFill/>
            <a:ln w="9525">
              <a:noFill/>
              <a:miter lim="800000"/>
              <a:headEnd/>
              <a:tailEnd/>
            </a:ln>
            <a:effectLst/>
          </p:spPr>
        </p:pic>
        <p:sp>
          <p:nvSpPr>
            <p:cNvPr id="105477" name="Text Box 5"/>
            <p:cNvSpPr txBox="1">
              <a:spLocks noChangeArrowheads="1"/>
            </p:cNvSpPr>
            <p:nvPr/>
          </p:nvSpPr>
          <p:spPr bwMode="auto">
            <a:xfrm>
              <a:off x="2101625" y="5687014"/>
              <a:ext cx="2318199" cy="307777"/>
            </a:xfrm>
            <a:prstGeom prst="rect">
              <a:avLst/>
            </a:prstGeom>
            <a:noFill/>
            <a:ln w="9525">
              <a:noFill/>
              <a:miter lim="800000"/>
              <a:headEnd/>
              <a:tailEnd/>
            </a:ln>
            <a:effectLst/>
          </p:spPr>
          <p:txBody>
            <a:bodyPr wrap="none">
              <a:spAutoFit/>
            </a:bodyPr>
            <a:lstStyle/>
            <a:p>
              <a:pPr algn="ctr"/>
              <a:r>
                <a:rPr lang="en-US" sz="1400" dirty="0">
                  <a:latin typeface="Calibri" panose="020F0502020204030204" pitchFamily="34" charset="0"/>
                </a:rPr>
                <a:t>Aphrodite, Eros, Pan (1</a:t>
              </a:r>
              <a:r>
                <a:rPr lang="en-US" sz="1400" baseline="30000" dirty="0">
                  <a:latin typeface="Calibri" panose="020F0502020204030204" pitchFamily="34" charset="0"/>
                </a:rPr>
                <a:t>st</a:t>
              </a:r>
              <a:r>
                <a:rPr lang="en-US" sz="1400" dirty="0">
                  <a:latin typeface="Calibri" panose="020F0502020204030204" pitchFamily="34" charset="0"/>
                </a:rPr>
                <a:t> BCE)</a:t>
              </a:r>
            </a:p>
          </p:txBody>
        </p:sp>
      </p:grpSp>
      <p:sp>
        <p:nvSpPr>
          <p:cNvPr id="105474" name="Rectangle 2"/>
          <p:cNvSpPr>
            <a:spLocks noGrp="1" noChangeArrowheads="1"/>
          </p:cNvSpPr>
          <p:nvPr>
            <p:ph type="title"/>
          </p:nvPr>
        </p:nvSpPr>
        <p:spPr/>
        <p:txBody>
          <a:bodyPr/>
          <a:lstStyle/>
          <a:p>
            <a:r>
              <a:rPr lang="en-US" i="1" dirty="0" smtClean="0"/>
              <a:t>Daphnis &amp; Chloe</a:t>
            </a:r>
            <a:r>
              <a:rPr lang="en-US" dirty="0" smtClean="0"/>
              <a:t>: Basics 1</a:t>
            </a:r>
            <a:endParaRPr lang="en-US" dirty="0"/>
          </a:p>
        </p:txBody>
      </p:sp>
      <p:sp>
        <p:nvSpPr>
          <p:cNvPr id="105475" name="Rectangle 3"/>
          <p:cNvSpPr>
            <a:spLocks noGrp="1" noChangeArrowheads="1"/>
          </p:cNvSpPr>
          <p:nvPr>
            <p:ph idx="1"/>
          </p:nvPr>
        </p:nvSpPr>
        <p:spPr/>
        <p:txBody>
          <a:bodyPr>
            <a:normAutofit/>
          </a:bodyPr>
          <a:lstStyle/>
          <a:p>
            <a:r>
              <a:rPr lang="en-US" sz="2600" dirty="0"/>
              <a:t>Composition date</a:t>
            </a:r>
          </a:p>
          <a:p>
            <a:pPr lvl="1"/>
            <a:r>
              <a:rPr lang="en-US" sz="2200" dirty="0"/>
              <a:t>ca. 200 </a:t>
            </a:r>
            <a:r>
              <a:rPr lang="en-US" sz="2200" dirty="0" smtClean="0"/>
              <a:t>CE</a:t>
            </a:r>
          </a:p>
          <a:p>
            <a:r>
              <a:rPr lang="en-US" dirty="0"/>
              <a:t>Setting</a:t>
            </a:r>
          </a:p>
          <a:p>
            <a:pPr lvl="1"/>
            <a:r>
              <a:rPr lang="en-US" dirty="0"/>
              <a:t>“Classical” </a:t>
            </a:r>
            <a:r>
              <a:rPr lang="en-US" dirty="0" smtClean="0"/>
              <a:t>Lesbos</a:t>
            </a:r>
            <a:endParaRPr lang="en-US" dirty="0"/>
          </a:p>
        </p:txBody>
      </p:sp>
    </p:spTree>
    <p:extLst>
      <p:ext uri="{BB962C8B-B14F-4D97-AF65-F5344CB8AC3E}">
        <p14:creationId xmlns:p14="http://schemas.microsoft.com/office/powerpoint/2010/main" val="269998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i="1" dirty="0" smtClean="0"/>
              <a:t>Daphnis &amp; Chloe</a:t>
            </a:r>
            <a:r>
              <a:rPr lang="en-US" dirty="0" smtClean="0"/>
              <a:t>: Basics 2</a:t>
            </a:r>
            <a:endParaRPr lang="en-US" dirty="0"/>
          </a:p>
        </p:txBody>
      </p:sp>
      <p:sp>
        <p:nvSpPr>
          <p:cNvPr id="105475" name="Rectangle 3"/>
          <p:cNvSpPr>
            <a:spLocks noGrp="1" noChangeArrowheads="1"/>
          </p:cNvSpPr>
          <p:nvPr>
            <p:ph idx="1"/>
          </p:nvPr>
        </p:nvSpPr>
        <p:spPr/>
        <p:txBody>
          <a:bodyPr>
            <a:normAutofit fontScale="77500" lnSpcReduction="20000"/>
          </a:bodyPr>
          <a:lstStyle/>
          <a:p>
            <a:r>
              <a:rPr lang="en-US" dirty="0"/>
              <a:t>Genre</a:t>
            </a:r>
          </a:p>
          <a:p>
            <a:pPr lvl="1"/>
            <a:r>
              <a:rPr lang="en-US" dirty="0"/>
              <a:t>Prose romance</a:t>
            </a:r>
          </a:p>
          <a:p>
            <a:pPr lvl="1"/>
            <a:r>
              <a:rPr lang="en-US" dirty="0"/>
              <a:t>Bucolic</a:t>
            </a:r>
          </a:p>
          <a:p>
            <a:pPr lvl="2"/>
            <a:r>
              <a:rPr lang="en-US" dirty="0"/>
              <a:t>aka pastoral</a:t>
            </a:r>
          </a:p>
          <a:p>
            <a:pPr lvl="1"/>
            <a:r>
              <a:rPr lang="en-US" i="1" dirty="0"/>
              <a:t>Bildungsroman</a:t>
            </a:r>
          </a:p>
          <a:p>
            <a:pPr lvl="2"/>
            <a:r>
              <a:rPr lang="en-US" dirty="0"/>
              <a:t>Education in </a:t>
            </a:r>
            <a:r>
              <a:rPr lang="en-US" i="1" dirty="0"/>
              <a:t>erōs</a:t>
            </a:r>
          </a:p>
          <a:p>
            <a:pPr lvl="1"/>
            <a:r>
              <a:rPr lang="en-US" dirty="0"/>
              <a:t>New-Comic evocations</a:t>
            </a:r>
          </a:p>
          <a:p>
            <a:pPr lvl="2"/>
            <a:r>
              <a:rPr lang="en-US" dirty="0"/>
              <a:t>Marriage &amp; household</a:t>
            </a:r>
          </a:p>
          <a:p>
            <a:pPr lvl="1"/>
            <a:r>
              <a:rPr lang="en-US" dirty="0"/>
              <a:t>“Second sophistic”</a:t>
            </a:r>
          </a:p>
          <a:p>
            <a:pPr lvl="2"/>
            <a:r>
              <a:rPr lang="en-US" dirty="0"/>
              <a:t>Allusive, </a:t>
            </a:r>
            <a:r>
              <a:rPr lang="en-US" dirty="0" smtClean="0"/>
              <a:t>rhetorical</a:t>
            </a:r>
            <a:endParaRPr lang="en-US" dirty="0"/>
          </a:p>
        </p:txBody>
      </p:sp>
      <p:grpSp>
        <p:nvGrpSpPr>
          <p:cNvPr id="8" name="Group 7"/>
          <p:cNvGrpSpPr/>
          <p:nvPr/>
        </p:nvGrpSpPr>
        <p:grpSpPr>
          <a:xfrm>
            <a:off x="7040562" y="2495990"/>
            <a:ext cx="2318199" cy="3064001"/>
            <a:chOff x="2101625" y="2930790"/>
            <a:chExt cx="2318199" cy="3064001"/>
          </a:xfrm>
        </p:grpSpPr>
        <p:pic>
          <p:nvPicPr>
            <p:cNvPr id="9" name="Picture 4"/>
            <p:cNvPicPr>
              <a:picLocks noChangeAspect="1" noChangeArrowheads="1"/>
            </p:cNvPicPr>
            <p:nvPr/>
          </p:nvPicPr>
          <p:blipFill>
            <a:blip r:embed="rId3" cstate="print"/>
            <a:srcRect/>
            <a:stretch>
              <a:fillRect/>
            </a:stretch>
          </p:blipFill>
          <p:spPr bwMode="auto">
            <a:xfrm>
              <a:off x="2451073" y="2930790"/>
              <a:ext cx="1619303" cy="2661475"/>
            </a:xfrm>
            <a:prstGeom prst="rect">
              <a:avLst/>
            </a:prstGeom>
            <a:noFill/>
            <a:ln w="9525">
              <a:noFill/>
              <a:miter lim="800000"/>
              <a:headEnd/>
              <a:tailEnd/>
            </a:ln>
            <a:effectLst/>
          </p:spPr>
        </p:pic>
        <p:sp>
          <p:nvSpPr>
            <p:cNvPr id="10" name="Text Box 5"/>
            <p:cNvSpPr txBox="1">
              <a:spLocks noChangeArrowheads="1"/>
            </p:cNvSpPr>
            <p:nvPr/>
          </p:nvSpPr>
          <p:spPr bwMode="auto">
            <a:xfrm>
              <a:off x="2101625" y="5687014"/>
              <a:ext cx="2318199" cy="307777"/>
            </a:xfrm>
            <a:prstGeom prst="rect">
              <a:avLst/>
            </a:prstGeom>
            <a:noFill/>
            <a:ln w="9525">
              <a:noFill/>
              <a:miter lim="800000"/>
              <a:headEnd/>
              <a:tailEnd/>
            </a:ln>
            <a:effectLst/>
          </p:spPr>
          <p:txBody>
            <a:bodyPr wrap="none">
              <a:spAutoFit/>
            </a:bodyPr>
            <a:lstStyle/>
            <a:p>
              <a:pPr algn="ctr"/>
              <a:r>
                <a:rPr lang="en-US" sz="1400" dirty="0">
                  <a:latin typeface="Calibri" panose="020F0502020204030204" pitchFamily="34" charset="0"/>
                </a:rPr>
                <a:t>Aphrodite, Eros, Pan (1</a:t>
              </a:r>
              <a:r>
                <a:rPr lang="en-US" sz="1400" baseline="30000" dirty="0">
                  <a:latin typeface="Calibri" panose="020F0502020204030204" pitchFamily="34" charset="0"/>
                </a:rPr>
                <a:t>st</a:t>
              </a:r>
              <a:r>
                <a:rPr lang="en-US" sz="1400" dirty="0">
                  <a:latin typeface="Calibri" panose="020F0502020204030204" pitchFamily="34" charset="0"/>
                </a:rPr>
                <a:t> BCE)</a:t>
              </a:r>
            </a:p>
          </p:txBody>
        </p:sp>
      </p:grpSp>
    </p:spTree>
    <p:extLst>
      <p:ext uri="{BB962C8B-B14F-4D97-AF65-F5344CB8AC3E}">
        <p14:creationId xmlns:p14="http://schemas.microsoft.com/office/powerpoint/2010/main" val="189180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Plot and Themes</a:t>
            </a:r>
            <a:endParaRPr lang="en-US" dirty="0"/>
          </a:p>
        </p:txBody>
      </p:sp>
      <p:sp>
        <p:nvSpPr>
          <p:cNvPr id="3" name="Text Placeholder 2"/>
          <p:cNvSpPr>
            <a:spLocks noGrp="1"/>
          </p:cNvSpPr>
          <p:nvPr>
            <p:ph type="body" idx="1"/>
          </p:nvPr>
        </p:nvSpPr>
        <p:spPr/>
        <p:txBody>
          <a:bodyPr/>
          <a:lstStyle/>
          <a:p>
            <a:r>
              <a:rPr lang="en-US" dirty="0"/>
              <a:t>PROLOGUE</a:t>
            </a:r>
          </a:p>
        </p:txBody>
      </p:sp>
      <p:sp>
        <p:nvSpPr>
          <p:cNvPr id="4" name="Content Placeholder 3"/>
          <p:cNvSpPr>
            <a:spLocks noGrp="1"/>
          </p:cNvSpPr>
          <p:nvPr>
            <p:ph sz="half" idx="2"/>
          </p:nvPr>
        </p:nvSpPr>
        <p:spPr/>
        <p:txBody>
          <a:bodyPr/>
          <a:lstStyle/>
          <a:p>
            <a:pPr lvl="1"/>
            <a:r>
              <a:rPr lang="en-US" dirty="0" smtClean="0"/>
              <a:t>Nature </a:t>
            </a:r>
            <a:r>
              <a:rPr lang="en-US" dirty="0"/>
              <a:t>/ art</a:t>
            </a:r>
          </a:p>
          <a:p>
            <a:pPr lvl="1"/>
            <a:r>
              <a:rPr lang="en-US" dirty="0" smtClean="0"/>
              <a:t>Creative </a:t>
            </a:r>
            <a:r>
              <a:rPr lang="en-US" i="1" dirty="0"/>
              <a:t>erōs</a:t>
            </a:r>
          </a:p>
          <a:p>
            <a:pPr lvl="2"/>
            <a:r>
              <a:rPr lang="en-US" dirty="0" smtClean="0"/>
              <a:t>Madness </a:t>
            </a:r>
            <a:r>
              <a:rPr lang="en-US" dirty="0"/>
              <a:t>/ sanity</a:t>
            </a:r>
          </a:p>
          <a:p>
            <a:pPr lvl="1"/>
            <a:r>
              <a:rPr lang="en-US" dirty="0" smtClean="0"/>
              <a:t>Ambition, </a:t>
            </a:r>
            <a:r>
              <a:rPr lang="en-US" i="1" dirty="0"/>
              <a:t>zēlos</a:t>
            </a:r>
          </a:p>
        </p:txBody>
      </p:sp>
      <p:sp>
        <p:nvSpPr>
          <p:cNvPr id="5" name="Text Placeholder 4"/>
          <p:cNvSpPr>
            <a:spLocks noGrp="1"/>
          </p:cNvSpPr>
          <p:nvPr>
            <p:ph type="body" sz="quarter" idx="3"/>
          </p:nvPr>
        </p:nvSpPr>
        <p:spPr/>
        <p:txBody>
          <a:bodyPr/>
          <a:lstStyle/>
          <a:p>
            <a:r>
              <a:rPr lang="en-US" dirty="0"/>
              <a:t>BOOK 1</a:t>
            </a:r>
          </a:p>
        </p:txBody>
      </p:sp>
      <p:sp>
        <p:nvSpPr>
          <p:cNvPr id="6" name="Content Placeholder 5"/>
          <p:cNvSpPr>
            <a:spLocks noGrp="1"/>
          </p:cNvSpPr>
          <p:nvPr>
            <p:ph sz="quarter" idx="4"/>
          </p:nvPr>
        </p:nvSpPr>
        <p:spPr/>
        <p:txBody>
          <a:bodyPr/>
          <a:lstStyle/>
          <a:p>
            <a:pPr lvl="1"/>
            <a:r>
              <a:rPr lang="en-US" dirty="0" smtClean="0"/>
              <a:t>Birth</a:t>
            </a:r>
            <a:r>
              <a:rPr lang="en-US" dirty="0"/>
              <a:t>, rearing, education in nature</a:t>
            </a:r>
          </a:p>
          <a:p>
            <a:pPr lvl="2"/>
            <a:r>
              <a:rPr lang="en-US" dirty="0"/>
              <a:t>Eros – what/who’s that?</a:t>
            </a:r>
          </a:p>
          <a:p>
            <a:pPr lvl="3"/>
            <a:r>
              <a:rPr lang="en-US" dirty="0"/>
              <a:t>Chloe’s for Daphnis</a:t>
            </a:r>
          </a:p>
          <a:p>
            <a:pPr lvl="3"/>
            <a:r>
              <a:rPr lang="en-US" dirty="0"/>
              <a:t>Daphnis’ for Chloe</a:t>
            </a:r>
          </a:p>
          <a:p>
            <a:pPr lvl="2"/>
            <a:r>
              <a:rPr lang="en-US" dirty="0" smtClean="0"/>
              <a:t>Wolf-trap</a:t>
            </a:r>
            <a:r>
              <a:rPr lang="en-US" dirty="0"/>
              <a:t>, Daphnis objectified</a:t>
            </a:r>
          </a:p>
          <a:p>
            <a:pPr lvl="2"/>
            <a:r>
              <a:rPr lang="en-US" dirty="0" err="1" smtClean="0"/>
              <a:t>Dorco</a:t>
            </a:r>
            <a:r>
              <a:rPr lang="en-US" dirty="0" smtClean="0"/>
              <a:t> as </a:t>
            </a:r>
            <a:r>
              <a:rPr lang="en-US" dirty="0"/>
              <a:t>“wolf”</a:t>
            </a:r>
          </a:p>
          <a:p>
            <a:pPr lvl="1"/>
            <a:r>
              <a:rPr lang="en-US" dirty="0" smtClean="0"/>
              <a:t>Pirates</a:t>
            </a:r>
          </a:p>
          <a:p>
            <a:pPr lvl="2"/>
            <a:r>
              <a:rPr lang="en-US" dirty="0" smtClean="0"/>
              <a:t>Chloe </a:t>
            </a:r>
            <a:r>
              <a:rPr lang="en-US" dirty="0"/>
              <a:t>rescues Daphnis</a:t>
            </a:r>
          </a:p>
        </p:txBody>
      </p:sp>
    </p:spTree>
    <p:extLst>
      <p:ext uri="{BB962C8B-B14F-4D97-AF65-F5344CB8AC3E}">
        <p14:creationId xmlns:p14="http://schemas.microsoft.com/office/powerpoint/2010/main" val="287245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r>
              <a:rPr lang="en-US" i="1" dirty="0" smtClean="0"/>
              <a:t>Daphnis and Chloe</a:t>
            </a:r>
            <a:endParaRPr lang="en-US" i="1" dirty="0"/>
          </a:p>
        </p:txBody>
      </p:sp>
      <p:sp>
        <p:nvSpPr>
          <p:cNvPr id="3" name="Text Placeholder 2"/>
          <p:cNvSpPr>
            <a:spLocks noGrp="1"/>
          </p:cNvSpPr>
          <p:nvPr>
            <p:ph type="body" idx="1"/>
          </p:nvPr>
        </p:nvSpPr>
        <p:spPr/>
        <p:txBody>
          <a:bodyPr/>
          <a:lstStyle/>
          <a:p>
            <a:r>
              <a:rPr lang="en-US" dirty="0" smtClean="0"/>
              <a:t>Beyond RFG</a:t>
            </a:r>
            <a:endParaRPr lang="en-US" dirty="0"/>
          </a:p>
        </p:txBody>
      </p:sp>
    </p:spTree>
    <p:extLst>
      <p:ext uri="{BB962C8B-B14F-4D97-AF65-F5344CB8AC3E}">
        <p14:creationId xmlns:p14="http://schemas.microsoft.com/office/powerpoint/2010/main" val="397057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ce_for_glory">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race_for_glory" id="{271C441D-6D25-4F9A-B55A-0D930AC4E9AE}" vid="{5835374C-4F07-4EC4-A1F4-78B7937555B7}"/>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race_for_glory</Template>
  <TotalTime>617</TotalTime>
  <Words>659</Words>
  <Application>Microsoft Office PowerPoint</Application>
  <PresentationFormat>Custom</PresentationFormat>
  <Paragraphs>80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Angsana New</vt:lpstr>
      <vt:lpstr>Arial</vt:lpstr>
      <vt:lpstr>Bradley Hand ITC</vt:lpstr>
      <vt:lpstr>Calibri</vt:lpstr>
      <vt:lpstr>Century Gothic</vt:lpstr>
      <vt:lpstr>Wingdings</vt:lpstr>
      <vt:lpstr>race_for_glory</vt:lpstr>
      <vt:lpstr>What’s Love Got to Do with It?</vt:lpstr>
      <vt:lpstr>PowerPoint Presentation</vt:lpstr>
      <vt:lpstr>Writing</vt:lpstr>
      <vt:lpstr>Agenda</vt:lpstr>
      <vt:lpstr>Introduction to</vt:lpstr>
      <vt:lpstr>Daphnis &amp; Chloe: Basics 1</vt:lpstr>
      <vt:lpstr>Daphnis &amp; Chloe: Basics 2</vt:lpstr>
      <vt:lpstr>Analysis: Plot and Themes</vt:lpstr>
      <vt:lpstr>Discussion: Daphnis and Chloe</vt:lpstr>
      <vt:lpstr>PowerPoint Presentation</vt:lpstr>
      <vt:lpstr>A Look Ahead</vt:lpstr>
      <vt:lpstr>PowerPoint Presentation</vt:lpstr>
      <vt:lpstr>PowerPoint Presentation</vt:lpstr>
      <vt:lpstr>PowerPoint Presentation</vt:lpstr>
      <vt:lpstr>Prologue Elements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Scholtz, Andrew</dc:creator>
  <cp:lastModifiedBy>Scholtz, Andrew</cp:lastModifiedBy>
  <cp:revision>139</cp:revision>
  <cp:lastPrinted>2023-03-30T13:48:10Z</cp:lastPrinted>
  <dcterms:created xsi:type="dcterms:W3CDTF">2018-03-15T01:55:56Z</dcterms:created>
  <dcterms:modified xsi:type="dcterms:W3CDTF">2023-03-30T13:52:33Z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