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72" r:id="rId7"/>
    <p:sldId id="262" r:id="rId8"/>
    <p:sldId id="266" r:id="rId9"/>
    <p:sldId id="263" r:id="rId10"/>
    <p:sldId id="264" r:id="rId11"/>
    <p:sldId id="267" r:id="rId12"/>
    <p:sldId id="265" r:id="rId13"/>
    <p:sldId id="268" r:id="rId14"/>
    <p:sldId id="270" r:id="rId15"/>
    <p:sldId id="271" r:id="rId1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EC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4279" autoAdjust="0"/>
  </p:normalViewPr>
  <p:slideViewPr>
    <p:cSldViewPr snapToGrid="0">
      <p:cViewPr varScale="1">
        <p:scale>
          <a:sx n="83" d="100"/>
          <a:sy n="83" d="100"/>
        </p:scale>
        <p:origin x="1109"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4/12/2023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4/12/2023</a:t>
            </a:fld>
            <a:endParaRPr/>
          </a:p>
        </p:txBody>
      </p:sp>
      <p:sp>
        <p:nvSpPr>
          <p:cNvPr id="4" name="Slide Image Placeholder 3"/>
          <p:cNvSpPr>
            <a:spLocks noGrp="1" noRot="1" noChangeAspect="1"/>
          </p:cNvSpPr>
          <p:nvPr>
            <p:ph type="sldImg" idx="2"/>
          </p:nvPr>
        </p:nvSpPr>
        <p:spPr>
          <a:xfrm>
            <a:off x="1722914" y="696913"/>
            <a:ext cx="3564573" cy="20061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935106"/>
            <a:ext cx="5608320" cy="5664064"/>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98290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13221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5463" y="700088"/>
            <a:ext cx="3455987" cy="1944687"/>
          </a:xfrm>
        </p:spPr>
      </p:sp>
      <p:sp>
        <p:nvSpPr>
          <p:cNvPr id="3" name="Notes Placeholder 2"/>
          <p:cNvSpPr>
            <a:spLocks noGrp="1"/>
          </p:cNvSpPr>
          <p:nvPr>
            <p:ph type="body" idx="1"/>
          </p:nvPr>
        </p:nvSpPr>
        <p:spPr/>
        <p:txBody>
          <a:bodyPr/>
          <a:lstStyle/>
          <a:p>
            <a:r>
              <a:rPr lang="en-US" dirty="0" smtClean="0"/>
              <a:t>BOOK 2</a:t>
            </a:r>
          </a:p>
          <a:p>
            <a:pPr lvl="1"/>
            <a:r>
              <a:rPr lang="en-US" dirty="0" smtClean="0"/>
              <a:t>Vintage fest</a:t>
            </a:r>
          </a:p>
          <a:p>
            <a:pPr lvl="1"/>
            <a:r>
              <a:rPr lang="en-US" dirty="0" smtClean="0"/>
              <a:t>Philetas</a:t>
            </a:r>
          </a:p>
          <a:p>
            <a:pPr lvl="2"/>
            <a:r>
              <a:rPr lang="en-US" dirty="0" smtClean="0"/>
              <a:t>education in eros</a:t>
            </a:r>
          </a:p>
          <a:p>
            <a:pPr lvl="2"/>
            <a:r>
              <a:rPr lang="en-US" dirty="0" smtClean="0"/>
              <a:t>homoerotic attraction</a:t>
            </a:r>
          </a:p>
          <a:p>
            <a:pPr lvl="2"/>
            <a:r>
              <a:rPr lang="en-US" dirty="0" smtClean="0"/>
              <a:t>age issues</a:t>
            </a:r>
          </a:p>
          <a:p>
            <a:pPr lvl="2"/>
            <a:r>
              <a:rPr lang="en-US" dirty="0" smtClean="0"/>
              <a:t>eros illness, cure</a:t>
            </a:r>
          </a:p>
          <a:p>
            <a:pPr lvl="1"/>
            <a:r>
              <a:rPr lang="en-US" dirty="0" err="1" smtClean="0"/>
              <a:t>Methymnian</a:t>
            </a:r>
            <a:r>
              <a:rPr lang="en-US" dirty="0" smtClean="0"/>
              <a:t> youths</a:t>
            </a:r>
          </a:p>
          <a:p>
            <a:pPr lvl="2"/>
            <a:r>
              <a:rPr lang="en-US" dirty="0" smtClean="0"/>
              <a:t>Daphnis “tried.” paired speeches, pro and con</a:t>
            </a:r>
          </a:p>
          <a:p>
            <a:pPr lvl="2"/>
            <a:r>
              <a:rPr lang="en-US" dirty="0" smtClean="0"/>
              <a:t>war, C abducted, country v. town</a:t>
            </a:r>
          </a:p>
          <a:p>
            <a:pPr lvl="2"/>
            <a:r>
              <a:rPr lang="en-US" dirty="0" smtClean="0"/>
              <a:t>war averted, but this kind of disturbance speaks to the </a:t>
            </a:r>
            <a:r>
              <a:rPr lang="en-US" i="1" dirty="0" smtClean="0"/>
              <a:t>absence</a:t>
            </a:r>
            <a:r>
              <a:rPr lang="en-US" i="0" dirty="0" smtClean="0"/>
              <a:t> of roman authority in this fantasy world</a:t>
            </a:r>
            <a:endParaRPr lang="en-US" dirty="0" smtClean="0"/>
          </a:p>
          <a:p>
            <a:pPr lvl="2"/>
            <a:r>
              <a:rPr lang="en-US" dirty="0" err="1" smtClean="0"/>
              <a:t>philetas</a:t>
            </a:r>
            <a:r>
              <a:rPr lang="en-US" dirty="0" smtClean="0"/>
              <a:t> performs on the syrinx. </a:t>
            </a:r>
            <a:r>
              <a:rPr lang="en-US" dirty="0" err="1" smtClean="0"/>
              <a:t>dryas</a:t>
            </a:r>
            <a:r>
              <a:rPr lang="en-US" dirty="0" smtClean="0"/>
              <a:t> </a:t>
            </a:r>
            <a:r>
              <a:rPr lang="en-US" dirty="0" err="1" smtClean="0"/>
              <a:t>dionysus</a:t>
            </a:r>
            <a:r>
              <a:rPr lang="en-US" dirty="0" smtClean="0"/>
              <a:t> dance, a </a:t>
            </a:r>
            <a:r>
              <a:rPr lang="en-US" dirty="0" err="1" smtClean="0"/>
              <a:t>choregic</a:t>
            </a:r>
            <a:r>
              <a:rPr lang="en-US" dirty="0" smtClean="0"/>
              <a:t> ekphrasis of the vintage. dc then dance </a:t>
            </a:r>
            <a:r>
              <a:rPr lang="en-US" dirty="0" err="1" smtClean="0"/>
              <a:t>lamo's</a:t>
            </a:r>
            <a:r>
              <a:rPr lang="en-US" dirty="0" smtClean="0"/>
              <a:t> story. the writing "dances" dc's dance. this all reproduces pastoral poetic scenes</a:t>
            </a:r>
          </a:p>
          <a:p>
            <a:pPr lvl="2"/>
            <a:r>
              <a:rPr lang="en-US" dirty="0" smtClean="0"/>
              <a:t>afterwards, </a:t>
            </a:r>
            <a:r>
              <a:rPr lang="en-US" sz="1200" kern="1200" dirty="0" smtClean="0">
                <a:solidFill>
                  <a:schemeClr val="tx1">
                    <a:lumMod val="50000"/>
                  </a:schemeClr>
                </a:solidFill>
                <a:latin typeface="+mn-lt"/>
                <a:ea typeface="+mn-ea"/>
                <a:cs typeface="+mn-cs"/>
              </a:rPr>
              <a:t>dc "compete" with each other in love. </a:t>
            </a:r>
            <a:r>
              <a:rPr lang="el-GR" sz="1200" kern="1200" dirty="0" smtClean="0">
                <a:solidFill>
                  <a:schemeClr val="tx1">
                    <a:lumMod val="50000"/>
                  </a:schemeClr>
                </a:solidFill>
                <a:latin typeface="+mn-lt"/>
                <a:ea typeface="+mn-ea"/>
                <a:cs typeface="+mn-cs"/>
              </a:rPr>
              <a:t>Καὶ τούτοις ἅπασι θερμότεροι γενόμενοι καὶ θρασύτεροι πρὸς ἀλλήλους ἤριζον ἔριν ἐρωτικὴν καὶ κατ᾿ ὀλίγον εἰς ὅρκων πίστιν προῆλθον.</a:t>
            </a:r>
            <a:endParaRPr lang="en-US" dirty="0" smtClean="0"/>
          </a:p>
          <a:p>
            <a:r>
              <a:rPr lang="en-US" dirty="0" smtClean="0"/>
              <a:t>BOOK 3</a:t>
            </a:r>
          </a:p>
          <a:p>
            <a:pPr lvl="1"/>
            <a:r>
              <a:rPr lang="en-US" dirty="0" smtClean="0"/>
              <a:t>winter separation</a:t>
            </a:r>
          </a:p>
          <a:p>
            <a:pPr lvl="2"/>
            <a:r>
              <a:rPr lang="en-US" dirty="0" smtClean="0"/>
              <a:t>D’s “more sagacity than a girl”</a:t>
            </a:r>
          </a:p>
          <a:p>
            <a:pPr lvl="3"/>
            <a:r>
              <a:rPr lang="en-US" dirty="0" smtClean="0"/>
              <a:t>“</a:t>
            </a:r>
            <a:r>
              <a:rPr lang="en-US" sz="1200" b="0" i="0" kern="1200" dirty="0" smtClean="0">
                <a:solidFill>
                  <a:schemeClr val="tx1">
                    <a:lumMod val="50000"/>
                  </a:schemeClr>
                </a:solidFill>
                <a:effectLst/>
                <a:latin typeface="+mn-lt"/>
                <a:ea typeface="+mn-ea"/>
                <a:cs typeface="+mn-cs"/>
              </a:rPr>
              <a:t>Chloe was awfully helpless and stumped, for her reputed mother was always with her, teaching her how to card wool and turn the spindle, and mentioning marriage. But Daphnis, who had spare time and more sagacity than a girl, came up with the following ploy for seeing Chloe.</a:t>
            </a:r>
            <a:endParaRPr lang="en-US" dirty="0" smtClean="0"/>
          </a:p>
          <a:p>
            <a:pPr lvl="1"/>
            <a:r>
              <a:rPr lang="en-US" dirty="0" smtClean="0"/>
              <a:t>Lycaenion courts D</a:t>
            </a:r>
          </a:p>
          <a:p>
            <a:pPr lvl="1"/>
            <a:r>
              <a:rPr lang="en-US" dirty="0" smtClean="0"/>
              <a:t>echo: D understands, C doesn’t</a:t>
            </a:r>
          </a:p>
          <a:p>
            <a:pPr lvl="2"/>
            <a:r>
              <a:rPr lang="en-US" sz="1200" kern="1200" dirty="0" smtClean="0">
                <a:solidFill>
                  <a:schemeClr val="tx1">
                    <a:lumMod val="50000"/>
                  </a:schemeClr>
                </a:solidFill>
                <a:latin typeface="+mn-lt"/>
                <a:ea typeface="+mn-ea"/>
                <a:cs typeface="+mn-cs"/>
              </a:rPr>
              <a:t>131. naive </a:t>
            </a:r>
            <a:r>
              <a:rPr lang="en-US" sz="1200" kern="1200" dirty="0" err="1" smtClean="0">
                <a:solidFill>
                  <a:schemeClr val="tx1">
                    <a:lumMod val="50000"/>
                  </a:schemeClr>
                </a:solidFill>
                <a:latin typeface="+mn-lt"/>
                <a:ea typeface="+mn-ea"/>
                <a:cs typeface="+mn-cs"/>
              </a:rPr>
              <a:t>chloe</a:t>
            </a:r>
            <a:r>
              <a:rPr lang="en-US" sz="1200" kern="1200" dirty="0" smtClean="0">
                <a:solidFill>
                  <a:schemeClr val="tx1">
                    <a:lumMod val="50000"/>
                  </a:schemeClr>
                </a:solidFill>
                <a:latin typeface="+mn-lt"/>
                <a:ea typeface="+mn-ea"/>
                <a:cs typeface="+mn-cs"/>
              </a:rPr>
              <a:t> doesn't understand the phenomenon</a:t>
            </a:r>
            <a:r>
              <a:rPr lang="en-US" sz="1200" kern="1200" baseline="0" dirty="0" smtClean="0">
                <a:solidFill>
                  <a:schemeClr val="tx1">
                    <a:lumMod val="50000"/>
                  </a:schemeClr>
                </a:solidFill>
                <a:latin typeface="+mn-lt"/>
                <a:ea typeface="+mn-ea"/>
                <a:cs typeface="+mn-cs"/>
              </a:rPr>
              <a:t> of </a:t>
            </a:r>
            <a:r>
              <a:rPr lang="en-US" sz="1200" kern="1200" dirty="0" smtClean="0">
                <a:solidFill>
                  <a:schemeClr val="tx1">
                    <a:lumMod val="50000"/>
                  </a:schemeClr>
                </a:solidFill>
                <a:latin typeface="+mn-lt"/>
                <a:ea typeface="+mn-ea"/>
                <a:cs typeface="+mn-cs"/>
              </a:rPr>
              <a:t>echo. d mansplains</a:t>
            </a:r>
            <a:r>
              <a:rPr lang="en-US" sz="1200" kern="1200" baseline="0" dirty="0" smtClean="0">
                <a:solidFill>
                  <a:schemeClr val="tx1">
                    <a:lumMod val="50000"/>
                  </a:schemeClr>
                </a:solidFill>
                <a:latin typeface="+mn-lt"/>
                <a:ea typeface="+mn-ea"/>
                <a:cs typeface="+mn-cs"/>
              </a:rPr>
              <a:t> it with the myth of </a:t>
            </a:r>
            <a:r>
              <a:rPr lang="en-US" sz="1200" kern="1200" dirty="0" smtClean="0">
                <a:solidFill>
                  <a:schemeClr val="tx1">
                    <a:lumMod val="50000"/>
                  </a:schemeClr>
                </a:solidFill>
                <a:latin typeface="+mn-lt"/>
                <a:ea typeface="+mn-ea"/>
                <a:cs typeface="+mn-cs"/>
              </a:rPr>
              <a:t>echo. mortal daughter of a nymph. refuses pan. "Pan grew angry with the girl, being jealous of her music and unsuccessful at winning her beauty. He afflicted the shepherds and goatherds with madness, and they tore her apart like dogs or wolves and scattered her limbs, still singing, over all the earth.“ c delighted but there’s the veiled threat: yield </a:t>
            </a:r>
            <a:r>
              <a:rPr lang="en-US" sz="1200" kern="1200" smtClean="0">
                <a:solidFill>
                  <a:schemeClr val="tx1">
                    <a:lumMod val="50000"/>
                  </a:schemeClr>
                </a:solidFill>
                <a:latin typeface="+mn-lt"/>
                <a:ea typeface="+mn-ea"/>
                <a:cs typeface="+mn-cs"/>
              </a:rPr>
              <a:t>or else.</a:t>
            </a:r>
            <a:endParaRPr lang="en-US" dirty="0" smtClean="0"/>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13</a:t>
            </a:fld>
            <a:endParaRPr lang="en-US" altLang="en-US"/>
          </a:p>
        </p:txBody>
      </p:sp>
    </p:spTree>
    <p:extLst>
      <p:ext uri="{BB962C8B-B14F-4D97-AF65-F5344CB8AC3E}">
        <p14:creationId xmlns:p14="http://schemas.microsoft.com/office/powerpoint/2010/main" val="133729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89887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17339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Syrinx was written as part of incidental music to the play </a:t>
            </a:r>
            <a:r>
              <a:rPr lang="en-US" dirty="0" err="1" smtClean="0"/>
              <a:t>Psyché</a:t>
            </a:r>
            <a:r>
              <a:rPr lang="en-US" dirty="0" smtClean="0"/>
              <a:t> by Gabriel </a:t>
            </a:r>
            <a:r>
              <a:rPr lang="en-US" dirty="0" err="1" smtClean="0"/>
              <a:t>Mourey</a:t>
            </a:r>
            <a:r>
              <a:rPr lang="en-US" dirty="0" smtClean="0"/>
              <a:t>, and was originally called "</a:t>
            </a:r>
            <a:r>
              <a:rPr lang="en-US" dirty="0" err="1" smtClean="0"/>
              <a:t>Flûte</a:t>
            </a:r>
            <a:r>
              <a:rPr lang="en-US" dirty="0" smtClean="0"/>
              <a:t> de Pan". It was given its final name in reference to the myth of the amorous pursuit of the nymph Syrinx by the god Pan, in which Pan falls in love with Syrinx, however, as Syrinx does not return the love to Pan, she turns herself into a water reed and hides in the marshes. Pan cuts the reeds to make his pipes, in turn killing his love. D&amp;C pp. 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the celebration party (rescue of </a:t>
            </a:r>
            <a:r>
              <a:rPr lang="en-US" dirty="0" err="1" smtClean="0"/>
              <a:t>chloe</a:t>
            </a:r>
            <a:r>
              <a:rPr lang="en-US" dirty="0" smtClean="0"/>
              <a:t>), </a:t>
            </a:r>
            <a:r>
              <a:rPr lang="en-US" dirty="0" err="1" smtClean="0"/>
              <a:t>lamo</a:t>
            </a:r>
            <a:r>
              <a:rPr lang="en-US" dirty="0" smtClean="0"/>
              <a:t> tells story of the invention of the syrinx. pan attempts rape syrinx. "When she tired from running, she hid in some reeds and vanished into a marsh." pan fashions the reeds into an instrument. violence, including, but not limited to, sexual violence, as ever present in this fantasy world. a dose of reality. what the music perhaps fails to capture.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section of the story begins to introduce reality into the frame: maturation, the transformation of innocent symmetry into asymmetrical maturity. the violent punishment of the unwilling echo by an angry pan, the god of unrestrained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Il gruppo statuario in marmo (h. 1.58 m) di Pan e Dafni, facente parte della Collezione Farnese, è esposto nel Museo archeologico nazionale di Napoli (</a:t>
            </a:r>
            <a:r>
              <a:rPr lang="it-IT" dirty="0" err="1" smtClean="0"/>
              <a:t>inv</a:t>
            </a:r>
            <a:r>
              <a:rPr lang="it-IT" dirty="0" smtClean="0"/>
              <a:t>. 6329). Copia romana da un originale greco di Eliodoro (III-II secolo a.C.), mostra il dio-capro intento ad insegnare al giovane pastorello Dafni a suonare la siringa (flauto di Pan), ed intanto tradisce nei suoi gesti affettuosi, nello sguardo, e nel sesso eretto il suo amore e desiderio per il grazioso discepolo.</a:t>
            </a:r>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167353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smtClean="0"/>
              <a:t>let’s look for these elements</a:t>
            </a:r>
            <a:endParaRPr lang="cpg-Grek-GR" dirty="0" smtClean="0"/>
          </a:p>
          <a:p>
            <a:r>
              <a:rPr lang="en-US" dirty="0" err="1" smtClean="0"/>
              <a:t>i</a:t>
            </a:r>
            <a:r>
              <a:rPr lang="en-US" dirty="0" smtClean="0"/>
              <a:t> need five readers, </a:t>
            </a:r>
            <a:r>
              <a:rPr lang="cpg-Grek-GR" dirty="0" smtClean="0"/>
              <a:t>αβγδε, </a:t>
            </a:r>
            <a:r>
              <a:rPr lang="en-US" dirty="0" smtClean="0"/>
              <a:t>to read the prologue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56955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03582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04004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97246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15031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846134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philostratus lives of the sophists 2</a:t>
            </a:r>
            <a:endParaRPr dirty="0"/>
          </a:p>
        </p:txBody>
      </p:sp>
      <p:sp>
        <p:nvSpPr>
          <p:cNvPr id="4" name="Date Placeholder 3"/>
          <p:cNvSpPr>
            <a:spLocks noGrp="1"/>
          </p:cNvSpPr>
          <p:nvPr>
            <p:ph type="dt" sz="half" idx="10"/>
          </p:nvPr>
        </p:nvSpPr>
        <p:spPr/>
        <p:txBody>
          <a:bodyPr/>
          <a:lstStyle/>
          <a:p>
            <a:r>
              <a:rPr lang="en-US" smtClean="0"/>
              <a:t>1-feb 2018</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philostratus lives of the sophists 2</a:t>
            </a:r>
            <a:endParaRPr dirty="0"/>
          </a:p>
        </p:txBody>
      </p:sp>
      <p:sp>
        <p:nvSpPr>
          <p:cNvPr id="4" name="Date Placeholder 3"/>
          <p:cNvSpPr>
            <a:spLocks noGrp="1"/>
          </p:cNvSpPr>
          <p:nvPr>
            <p:ph type="dt" sz="half" idx="10"/>
          </p:nvPr>
        </p:nvSpPr>
        <p:spPr/>
        <p:txBody>
          <a:bodyPr/>
          <a:lstStyle/>
          <a:p>
            <a:r>
              <a:rPr lang="en-US" smtClean="0"/>
              <a:t>1-feb 2018</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1"/>
          <p:cNvGrpSpPr/>
          <p:nvPr userDrawn="1"/>
        </p:nvGrpSpPr>
        <p:grpSpPr>
          <a:xfrm>
            <a:off x="0" y="1782763"/>
            <a:ext cx="11071516" cy="1422400"/>
            <a:chOff x="0" y="1782763"/>
            <a:chExt cx="8305800" cy="1422400"/>
          </a:xfrm>
        </p:grpSpPr>
        <p:sp>
          <p:nvSpPr>
            <p:cNvPr id="390148" name="Rectangle 4"/>
            <p:cNvSpPr>
              <a:spLocks noChangeArrowheads="1"/>
            </p:cNvSpPr>
            <p:nvPr/>
          </p:nvSpPr>
          <p:spPr bwMode="auto">
            <a:xfrm>
              <a:off x="0" y="1782763"/>
              <a:ext cx="8305800" cy="1422400"/>
            </a:xfrm>
            <a:prstGeom prst="rect">
              <a:avLst/>
            </a:prstGeom>
            <a:gradFill rotWithShape="1">
              <a:gsLst>
                <a:gs pos="0">
                  <a:srgbClr val="FFD1A3"/>
                </a:gs>
                <a:gs pos="100000">
                  <a:srgbClr val="CC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90149" name="Line 5"/>
            <p:cNvSpPr>
              <a:spLocks noChangeShapeType="1"/>
            </p:cNvSpPr>
            <p:nvPr/>
          </p:nvSpPr>
          <p:spPr bwMode="auto">
            <a:xfrm>
              <a:off x="0" y="3073400"/>
              <a:ext cx="8305800" cy="0"/>
            </a:xfrm>
            <a:prstGeom prst="line">
              <a:avLst/>
            </a:prstGeom>
            <a:noFill/>
            <a:ln w="508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390150" name="Rectangle 6"/>
          <p:cNvSpPr>
            <a:spLocks noGrp="1" noChangeArrowheads="1"/>
          </p:cNvSpPr>
          <p:nvPr>
            <p:ph type="ctrTitle"/>
          </p:nvPr>
        </p:nvSpPr>
        <p:spPr>
          <a:xfrm>
            <a:off x="304721" y="1782764"/>
            <a:ext cx="10766795" cy="1430337"/>
          </a:xfrm>
        </p:spPr>
        <p:txBody>
          <a:bodyPr/>
          <a:lstStyle>
            <a:lvl1pPr>
              <a:defRPr sz="4000"/>
            </a:lvl1pPr>
          </a:lstStyle>
          <a:p>
            <a:pPr lvl="0"/>
            <a:r>
              <a:rPr lang="en-US" altLang="en-US" noProof="0" smtClean="0"/>
              <a:t>Click to edit Master title style</a:t>
            </a:r>
            <a:endParaRPr lang="en-US" altLang="en-US" noProof="0" dirty="0" smtClean="0"/>
          </a:p>
        </p:txBody>
      </p:sp>
      <p:sp>
        <p:nvSpPr>
          <p:cNvPr id="390151" name="Rectangle 7"/>
          <p:cNvSpPr>
            <a:spLocks noGrp="1" noChangeArrowheads="1"/>
          </p:cNvSpPr>
          <p:nvPr>
            <p:ph type="subTitle" idx="1"/>
          </p:nvPr>
        </p:nvSpPr>
        <p:spPr>
          <a:xfrm>
            <a:off x="1422030" y="3695700"/>
            <a:ext cx="8836898" cy="16764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390152" name="Rectangle 8"/>
          <p:cNvSpPr>
            <a:spLocks noGrp="1" noChangeArrowheads="1"/>
          </p:cNvSpPr>
          <p:nvPr>
            <p:ph type="dt" sz="half" idx="2"/>
          </p:nvPr>
        </p:nvSpPr>
        <p:spPr>
          <a:xfrm>
            <a:off x="1578462" y="6353339"/>
            <a:ext cx="906017" cy="261610"/>
          </a:xfrm>
        </p:spPr>
        <p:txBody>
          <a:bodyPr/>
          <a:lstStyle>
            <a:lvl1pPr>
              <a:defRPr/>
            </a:lvl1pPr>
          </a:lstStyle>
          <a:p>
            <a:r>
              <a:rPr lang="en-US" altLang="en-US" smtClean="0"/>
              <a:t>19-apr 2018</a:t>
            </a:r>
            <a:endParaRPr lang="en-US" altLang="en-US"/>
          </a:p>
        </p:txBody>
      </p:sp>
      <p:sp>
        <p:nvSpPr>
          <p:cNvPr id="390153" name="Rectangle 9"/>
          <p:cNvSpPr>
            <a:spLocks noGrp="1" noChangeArrowheads="1"/>
          </p:cNvSpPr>
          <p:nvPr>
            <p:ph type="ftr" sz="quarter" idx="3"/>
          </p:nvPr>
        </p:nvSpPr>
        <p:spPr>
          <a:xfrm>
            <a:off x="4164515" y="6350958"/>
            <a:ext cx="1454244" cy="261610"/>
          </a:xfrm>
        </p:spPr>
        <p:txBody>
          <a:bodyPr/>
          <a:lstStyle>
            <a:lvl1pPr>
              <a:defRPr/>
            </a:lvl1pPr>
          </a:lstStyle>
          <a:p>
            <a:r>
              <a:rPr lang="en-US" altLang="en-US" smtClean="0"/>
              <a:t>Longus Daphnis and Chloe</a:t>
            </a:r>
            <a:endParaRPr lang="en-US" altLang="en-US"/>
          </a:p>
        </p:txBody>
      </p:sp>
      <p:sp>
        <p:nvSpPr>
          <p:cNvPr id="390154" name="Rectangle 10"/>
          <p:cNvSpPr>
            <a:spLocks noGrp="1" noChangeArrowheads="1"/>
          </p:cNvSpPr>
          <p:nvPr>
            <p:ph type="sldNum" sz="quarter" idx="4"/>
          </p:nvPr>
        </p:nvSpPr>
        <p:spPr>
          <a:xfrm>
            <a:off x="11223197" y="6353339"/>
            <a:ext cx="356187" cy="261610"/>
          </a:xfrm>
        </p:spPr>
        <p:txBody>
          <a:bodyPr/>
          <a:lstStyle>
            <a:lvl1pPr>
              <a:defRPr/>
            </a:lvl1pPr>
          </a:lstStyle>
          <a:p>
            <a:fld id="{7A88AE38-B7DC-4EB9-AA3E-6710C533ED47}" type="slidenum">
              <a:rPr lang="en-US" altLang="en-US"/>
              <a:pPr/>
              <a:t>‹#›</a:t>
            </a:fld>
            <a:endParaRPr lang="en-US" altLang="en-US"/>
          </a:p>
        </p:txBody>
      </p:sp>
    </p:spTree>
    <p:extLst>
      <p:ext uri="{BB962C8B-B14F-4D97-AF65-F5344CB8AC3E}">
        <p14:creationId xmlns:p14="http://schemas.microsoft.com/office/powerpoint/2010/main" val="272982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philostratus lives of the sophists 2</a:t>
            </a:r>
            <a:endParaRPr dirty="0"/>
          </a:p>
        </p:txBody>
      </p:sp>
      <p:sp>
        <p:nvSpPr>
          <p:cNvPr id="4" name="Date Placeholder 3"/>
          <p:cNvSpPr>
            <a:spLocks noGrp="1"/>
          </p:cNvSpPr>
          <p:nvPr>
            <p:ph type="dt" sz="half" idx="10"/>
          </p:nvPr>
        </p:nvSpPr>
        <p:spPr/>
        <p:txBody>
          <a:bodyPr/>
          <a:lstStyle/>
          <a:p>
            <a:r>
              <a:rPr lang="en-US" smtClean="0"/>
              <a:t>1-feb 2018</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707886"/>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r>
              <a:rPr lang="en-US" smtClean="0"/>
              <a:t>philostratus lives of the sophists 2</a:t>
            </a:r>
            <a:endParaRPr dirty="0"/>
          </a:p>
        </p:txBody>
      </p:sp>
      <p:sp>
        <p:nvSpPr>
          <p:cNvPr id="5" name="Date Placeholder 4"/>
          <p:cNvSpPr>
            <a:spLocks noGrp="1"/>
          </p:cNvSpPr>
          <p:nvPr>
            <p:ph type="dt" sz="half" idx="10"/>
          </p:nvPr>
        </p:nvSpPr>
        <p:spPr/>
        <p:txBody>
          <a:bodyPr/>
          <a:lstStyle/>
          <a:p>
            <a:r>
              <a:rPr lang="en-US" smtClean="0"/>
              <a:t>1-feb 2018</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cxnSp>
        <p:nvCxnSpPr>
          <p:cNvPr id="8" name="Straight Connector 7"/>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philostratus lives of the sophists 2</a:t>
            </a:r>
            <a:endParaRPr dirty="0"/>
          </a:p>
        </p:txBody>
      </p:sp>
      <p:sp>
        <p:nvSpPr>
          <p:cNvPr id="7" name="Date Placeholder 6"/>
          <p:cNvSpPr>
            <a:spLocks noGrp="1"/>
          </p:cNvSpPr>
          <p:nvPr>
            <p:ph type="dt" sz="half" idx="10"/>
          </p:nvPr>
        </p:nvSpPr>
        <p:spPr/>
        <p:txBody>
          <a:bodyPr/>
          <a:lstStyle/>
          <a:p>
            <a:r>
              <a:rPr lang="en-US" smtClean="0"/>
              <a:t>1-feb 2018</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philostratus lives of the sophists 2</a:t>
            </a:r>
            <a:endParaRPr dirty="0"/>
          </a:p>
        </p:txBody>
      </p:sp>
      <p:sp>
        <p:nvSpPr>
          <p:cNvPr id="5" name="Date Placeholder 4"/>
          <p:cNvSpPr>
            <a:spLocks noGrp="1"/>
          </p:cNvSpPr>
          <p:nvPr>
            <p:ph type="dt" sz="half" idx="10"/>
          </p:nvPr>
        </p:nvSpPr>
        <p:spPr/>
        <p:txBody>
          <a:bodyPr/>
          <a:lstStyle/>
          <a:p>
            <a:r>
              <a:rPr lang="en-US" smtClean="0"/>
              <a:t>1-feb 2018</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philostratus lives of the sophists 2</a:t>
            </a:r>
            <a:endParaRPr dirty="0"/>
          </a:p>
        </p:txBody>
      </p:sp>
      <p:sp>
        <p:nvSpPr>
          <p:cNvPr id="5" name="Date Placeholder 4"/>
          <p:cNvSpPr>
            <a:spLocks noGrp="1"/>
          </p:cNvSpPr>
          <p:nvPr>
            <p:ph type="dt" sz="half" idx="10"/>
          </p:nvPr>
        </p:nvSpPr>
        <p:spPr/>
        <p:txBody>
          <a:bodyPr/>
          <a:lstStyle/>
          <a:p>
            <a:r>
              <a:rPr lang="en-US" smtClean="0"/>
              <a:t>1-feb 2018</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philostratus lives of the sophists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1-feb 2018</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TZ2IowwGSQ&amp;t=1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FDEC0"/>
        </a:solidFill>
        <a:effectLst/>
      </p:bgPr>
    </p:bg>
    <p:spTree>
      <p:nvGrpSpPr>
        <p:cNvPr id="1" name=""/>
        <p:cNvGrpSpPr/>
        <p:nvPr/>
      </p:nvGrpSpPr>
      <p:grpSpPr>
        <a:xfrm>
          <a:off x="0" y="0"/>
          <a:ext cx="0" cy="0"/>
          <a:chOff x="0" y="0"/>
          <a:chExt cx="0" cy="0"/>
        </a:xfrm>
      </p:grpSpPr>
      <p:grpSp>
        <p:nvGrpSpPr>
          <p:cNvPr id="94212" name="Group 4"/>
          <p:cNvGrpSpPr>
            <a:grpSpLocks/>
          </p:cNvGrpSpPr>
          <p:nvPr/>
        </p:nvGrpSpPr>
        <p:grpSpPr bwMode="auto">
          <a:xfrm>
            <a:off x="944234" y="762000"/>
            <a:ext cx="3819525" cy="5543550"/>
            <a:chOff x="303" y="576"/>
            <a:chExt cx="2406" cy="3492"/>
          </a:xfrm>
        </p:grpSpPr>
        <p:pic>
          <p:nvPicPr>
            <p:cNvPr id="94213" name="Picture 5" descr="daph"/>
            <p:cNvPicPr>
              <a:picLocks noChangeAspect="1" noChangeArrowheads="1"/>
            </p:cNvPicPr>
            <p:nvPr/>
          </p:nvPicPr>
          <p:blipFill>
            <a:blip r:embed="rId3" cstate="print"/>
            <a:srcRect/>
            <a:stretch>
              <a:fillRect/>
            </a:stretch>
          </p:blipFill>
          <p:spPr bwMode="auto">
            <a:xfrm>
              <a:off x="303" y="576"/>
              <a:ext cx="2406" cy="3168"/>
            </a:xfrm>
            <a:prstGeom prst="rect">
              <a:avLst/>
            </a:prstGeom>
            <a:noFill/>
          </p:spPr>
        </p:pic>
        <p:sp>
          <p:nvSpPr>
            <p:cNvPr id="94214" name="Text Box 6"/>
            <p:cNvSpPr txBox="1">
              <a:spLocks noChangeArrowheads="1"/>
            </p:cNvSpPr>
            <p:nvPr/>
          </p:nvSpPr>
          <p:spPr bwMode="auto">
            <a:xfrm>
              <a:off x="453" y="3835"/>
              <a:ext cx="2107" cy="233"/>
            </a:xfrm>
            <a:prstGeom prst="rect">
              <a:avLst/>
            </a:prstGeom>
            <a:noFill/>
            <a:ln w="9525">
              <a:noFill/>
              <a:miter lim="800000"/>
              <a:headEnd/>
              <a:tailEnd/>
            </a:ln>
            <a:effectLst/>
          </p:spPr>
          <p:txBody>
            <a:bodyPr wrap="none">
              <a:spAutoFit/>
            </a:bodyPr>
            <a:lstStyle/>
            <a:p>
              <a:pPr algn="ctr"/>
              <a:r>
                <a:rPr lang="en-US" dirty="0">
                  <a:latin typeface="Angsana New" pitchFamily="18" charset="-34"/>
                  <a:cs typeface="Arial" charset="0"/>
                </a:rPr>
                <a:t>Daphnis &amp; Chloe, Marc Chagall</a:t>
              </a:r>
            </a:p>
          </p:txBody>
        </p:sp>
      </p:grpSp>
      <p:sp>
        <p:nvSpPr>
          <p:cNvPr id="94210" name="Rectangle 2"/>
          <p:cNvSpPr>
            <a:spLocks noGrp="1" noChangeArrowheads="1"/>
          </p:cNvSpPr>
          <p:nvPr>
            <p:ph type="ctrTitle"/>
          </p:nvPr>
        </p:nvSpPr>
        <p:spPr>
          <a:xfrm>
            <a:off x="4963197" y="849314"/>
            <a:ext cx="6047310" cy="2524125"/>
          </a:xfrm>
          <a:noFill/>
        </p:spPr>
        <p:txBody>
          <a:bodyPr anchor="b"/>
          <a:lstStyle/>
          <a:p>
            <a:r>
              <a:rPr lang="en-US" b="1" dirty="0" smtClean="0">
                <a:latin typeface="Bradley Hand ITC" pitchFamily="66" charset="0"/>
              </a:rPr>
              <a:t>What’s Love Got to Do with It?</a:t>
            </a:r>
            <a:endParaRPr lang="en-US" b="1" dirty="0">
              <a:latin typeface="Bradley Hand ITC" pitchFamily="66" charset="0"/>
            </a:endParaRPr>
          </a:p>
        </p:txBody>
      </p:sp>
      <p:sp>
        <p:nvSpPr>
          <p:cNvPr id="94211" name="Rectangle 3"/>
          <p:cNvSpPr>
            <a:spLocks noGrp="1" noChangeArrowheads="1"/>
          </p:cNvSpPr>
          <p:nvPr>
            <p:ph type="subTitle" idx="1"/>
          </p:nvPr>
        </p:nvSpPr>
        <p:spPr>
          <a:xfrm>
            <a:off x="4963197" y="3692526"/>
            <a:ext cx="6047310" cy="1870075"/>
          </a:xfrm>
          <a:noFill/>
        </p:spPr>
        <p:txBody>
          <a:bodyPr/>
          <a:lstStyle/>
          <a:p>
            <a:r>
              <a:rPr lang="en-US" b="1" dirty="0" smtClean="0">
                <a:latin typeface="Bradley Hand ITC" pitchFamily="66" charset="0"/>
              </a:rPr>
              <a:t>Longus Daphnis </a:t>
            </a:r>
            <a:r>
              <a:rPr lang="en-US" b="1" dirty="0">
                <a:latin typeface="Bradley Hand ITC" pitchFamily="66" charset="0"/>
              </a:rPr>
              <a:t>&amp; </a:t>
            </a:r>
            <a:r>
              <a:rPr lang="en-US" b="1" dirty="0" smtClean="0">
                <a:latin typeface="Bradley Hand ITC" pitchFamily="66" charset="0"/>
              </a:rPr>
              <a:t>Chloe</a:t>
            </a:r>
            <a:endParaRPr lang="en-US" b="1" dirty="0">
              <a:latin typeface="Bradley Hand ITC" pitchFamily="66" charset="0"/>
            </a:endParaRPr>
          </a:p>
        </p:txBody>
      </p:sp>
    </p:spTree>
    <p:extLst>
      <p:ext uri="{BB962C8B-B14F-4D97-AF65-F5344CB8AC3E}">
        <p14:creationId xmlns:p14="http://schemas.microsoft.com/office/powerpoint/2010/main" val="88487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2618666"/>
          </a:xfrm>
          <a:prstGeom prst="rect">
            <a:avLst/>
          </a:prstGeom>
          <a:noFill/>
        </p:spPr>
        <p:txBody>
          <a:bodyPr wrap="square" rtlCol="0">
            <a:spAutoFit/>
          </a:bodyPr>
          <a:lstStyle/>
          <a:p>
            <a:pPr>
              <a:lnSpc>
                <a:spcPct val="114000"/>
              </a:lnSpc>
            </a:pPr>
            <a:r>
              <a:rPr lang="en-US" sz="3600" dirty="0"/>
              <a:t>I looked and marveled, and a longing seized me to rival the depiction in words; I sought out an interpreter of the image and have carefully fashioned four books</a:t>
            </a:r>
            <a:r>
              <a:rPr lang="en-US" sz="3600" dirty="0" smtClean="0"/>
              <a:t>,</a:t>
            </a:r>
            <a:endParaRPr lang="en-US" sz="3600" dirty="0"/>
          </a:p>
        </p:txBody>
      </p:sp>
      <p:sp>
        <p:nvSpPr>
          <p:cNvPr id="3" name="TextBox 2"/>
          <p:cNvSpPr txBox="1"/>
          <p:nvPr/>
        </p:nvSpPr>
        <p:spPr>
          <a:xfrm>
            <a:off x="5687896" y="4765962"/>
            <a:ext cx="813043" cy="1200329"/>
          </a:xfrm>
          <a:prstGeom prst="rect">
            <a:avLst/>
          </a:prstGeom>
          <a:noFill/>
        </p:spPr>
        <p:txBody>
          <a:bodyPr wrap="none" rtlCol="0">
            <a:spAutoFit/>
          </a:bodyPr>
          <a:lstStyle/>
          <a:p>
            <a:pPr algn="ctr">
              <a:lnSpc>
                <a:spcPct val="90000"/>
              </a:lnSpc>
            </a:pPr>
            <a:r>
              <a:rPr lang="cpg-Grek-GR" sz="8000" dirty="0" smtClean="0">
                <a:sym typeface="Symbol" panose="05050102010706020507" pitchFamily="18" charset="2"/>
              </a:rPr>
              <a:t></a:t>
            </a:r>
            <a:endParaRPr lang="en-US" sz="8000" dirty="0"/>
          </a:p>
        </p:txBody>
      </p:sp>
    </p:spTree>
    <p:extLst>
      <p:ext uri="{BB962C8B-B14F-4D97-AF65-F5344CB8AC3E}">
        <p14:creationId xmlns:p14="http://schemas.microsoft.com/office/powerpoint/2010/main" val="27910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3250249"/>
          </a:xfrm>
          <a:prstGeom prst="rect">
            <a:avLst/>
          </a:prstGeom>
          <a:noFill/>
        </p:spPr>
        <p:txBody>
          <a:bodyPr wrap="square" rtlCol="0">
            <a:spAutoFit/>
          </a:bodyPr>
          <a:lstStyle/>
          <a:p>
            <a:pPr>
              <a:lnSpc>
                <a:spcPct val="114000"/>
              </a:lnSpc>
            </a:pPr>
            <a:r>
              <a:rPr lang="en-US" sz="3600" dirty="0" smtClean="0"/>
              <a:t>a </a:t>
            </a:r>
            <a:r>
              <a:rPr lang="en-US" sz="3600" dirty="0"/>
              <a:t>delightful possession for all mankind that will heal the sick and encourage the depressed, that will stir memories those experienced in love and for the inexperienced will be a lesson for the future.</a:t>
            </a:r>
          </a:p>
        </p:txBody>
      </p:sp>
      <p:sp>
        <p:nvSpPr>
          <p:cNvPr id="3" name="TextBox 2"/>
          <p:cNvSpPr txBox="1"/>
          <p:nvPr/>
        </p:nvSpPr>
        <p:spPr>
          <a:xfrm>
            <a:off x="5687896" y="4765962"/>
            <a:ext cx="813043" cy="1200329"/>
          </a:xfrm>
          <a:prstGeom prst="rect">
            <a:avLst/>
          </a:prstGeom>
          <a:noFill/>
        </p:spPr>
        <p:txBody>
          <a:bodyPr wrap="none" rtlCol="0">
            <a:spAutoFit/>
          </a:bodyPr>
          <a:lstStyle/>
          <a:p>
            <a:pPr algn="ctr">
              <a:lnSpc>
                <a:spcPct val="90000"/>
              </a:lnSpc>
            </a:pPr>
            <a:r>
              <a:rPr lang="cpg-Grek-GR" sz="8000" dirty="0" smtClean="0">
                <a:sym typeface="Symbol" panose="05050102010706020507" pitchFamily="18" charset="2"/>
              </a:rPr>
              <a:t></a:t>
            </a:r>
            <a:endParaRPr lang="en-US" sz="8000" dirty="0"/>
          </a:p>
        </p:txBody>
      </p:sp>
    </p:spTree>
    <p:extLst>
      <p:ext uri="{BB962C8B-B14F-4D97-AF65-F5344CB8AC3E}">
        <p14:creationId xmlns:p14="http://schemas.microsoft.com/office/powerpoint/2010/main" val="93787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 Elements</a:t>
            </a:r>
            <a:endParaRPr lang="en-US" dirty="0"/>
          </a:p>
        </p:txBody>
      </p:sp>
      <p:sp>
        <p:nvSpPr>
          <p:cNvPr id="3" name="Content Placeholder 2"/>
          <p:cNvSpPr>
            <a:spLocks noGrp="1"/>
          </p:cNvSpPr>
          <p:nvPr>
            <p:ph idx="1"/>
          </p:nvPr>
        </p:nvSpPr>
        <p:spPr/>
        <p:txBody>
          <a:bodyPr/>
          <a:lstStyle/>
          <a:p>
            <a:r>
              <a:rPr lang="en-US" dirty="0" smtClean="0"/>
              <a:t>Ekphrasis</a:t>
            </a:r>
          </a:p>
          <a:p>
            <a:r>
              <a:rPr lang="en-US" dirty="0" smtClean="0"/>
              <a:t>Ambition</a:t>
            </a:r>
          </a:p>
          <a:p>
            <a:r>
              <a:rPr lang="en-US" dirty="0" smtClean="0"/>
              <a:t>Rivalry</a:t>
            </a:r>
          </a:p>
          <a:p>
            <a:r>
              <a:rPr lang="en-US" dirty="0" smtClean="0"/>
              <a:t>Sophistic</a:t>
            </a:r>
            <a:endParaRPr lang="en-US" dirty="0"/>
          </a:p>
        </p:txBody>
      </p:sp>
    </p:spTree>
    <p:extLst>
      <p:ext uri="{BB962C8B-B14F-4D97-AF65-F5344CB8AC3E}">
        <p14:creationId xmlns:p14="http://schemas.microsoft.com/office/powerpoint/2010/main" val="172892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i="1" dirty="0" smtClean="0"/>
              <a:t>D&amp;C</a:t>
            </a:r>
            <a:r>
              <a:rPr lang="en-US" dirty="0" smtClean="0"/>
              <a:t>: Analysis</a:t>
            </a:r>
            <a:endParaRPr lang="en-US" dirty="0"/>
          </a:p>
        </p:txBody>
      </p:sp>
      <p:sp>
        <p:nvSpPr>
          <p:cNvPr id="112646" name="Rectangle 6"/>
          <p:cNvSpPr>
            <a:spLocks noGrp="1" noChangeArrowheads="1"/>
          </p:cNvSpPr>
          <p:nvPr>
            <p:ph sz="half" idx="1"/>
          </p:nvPr>
        </p:nvSpPr>
        <p:spPr>
          <a:xfrm>
            <a:off x="1233279" y="1828800"/>
            <a:ext cx="4708734" cy="5029200"/>
          </a:xfrm>
        </p:spPr>
        <p:txBody>
          <a:bodyPr>
            <a:normAutofit/>
          </a:bodyPr>
          <a:lstStyle/>
          <a:p>
            <a:r>
              <a:rPr lang="en-US" dirty="0" smtClean="0"/>
              <a:t>BOOK 2</a:t>
            </a:r>
          </a:p>
          <a:p>
            <a:pPr lvl="1"/>
            <a:r>
              <a:rPr lang="en-US" dirty="0" smtClean="0"/>
              <a:t>Vintage fest</a:t>
            </a:r>
          </a:p>
          <a:p>
            <a:pPr lvl="1"/>
            <a:r>
              <a:rPr lang="en-US" dirty="0" smtClean="0"/>
              <a:t>Philetas</a:t>
            </a:r>
          </a:p>
          <a:p>
            <a:pPr lvl="2"/>
            <a:r>
              <a:rPr lang="en-US" dirty="0" smtClean="0"/>
              <a:t>Education in eros</a:t>
            </a:r>
          </a:p>
          <a:p>
            <a:pPr lvl="1"/>
            <a:r>
              <a:rPr lang="en-US" dirty="0" err="1"/>
              <a:t>Methymnian</a:t>
            </a:r>
            <a:r>
              <a:rPr lang="en-US" dirty="0"/>
              <a:t> </a:t>
            </a:r>
            <a:r>
              <a:rPr lang="en-US" dirty="0" smtClean="0"/>
              <a:t>youths</a:t>
            </a:r>
            <a:endParaRPr lang="en-US" dirty="0"/>
          </a:p>
        </p:txBody>
      </p:sp>
      <p:sp>
        <p:nvSpPr>
          <p:cNvPr id="112647" name="Rectangle 7"/>
          <p:cNvSpPr>
            <a:spLocks noGrp="1" noChangeArrowheads="1"/>
          </p:cNvSpPr>
          <p:nvPr>
            <p:ph sz="half" idx="2"/>
          </p:nvPr>
        </p:nvSpPr>
        <p:spPr>
          <a:xfrm>
            <a:off x="6262479" y="1828800"/>
            <a:ext cx="4708734" cy="5029200"/>
          </a:xfrm>
        </p:spPr>
        <p:txBody>
          <a:bodyPr>
            <a:normAutofit/>
          </a:bodyPr>
          <a:lstStyle/>
          <a:p>
            <a:r>
              <a:rPr lang="en-US" dirty="0" smtClean="0"/>
              <a:t>BOOK 3</a:t>
            </a:r>
          </a:p>
          <a:p>
            <a:pPr lvl="1"/>
            <a:r>
              <a:rPr lang="en-US" dirty="0" smtClean="0"/>
              <a:t>Winter separation</a:t>
            </a:r>
          </a:p>
          <a:p>
            <a:pPr lvl="2"/>
            <a:r>
              <a:rPr lang="en-US" dirty="0" smtClean="0"/>
              <a:t>Daphnis’ “more sagacity than a girl”</a:t>
            </a:r>
          </a:p>
          <a:p>
            <a:pPr lvl="1"/>
            <a:r>
              <a:rPr lang="en-US" dirty="0" err="1" smtClean="0"/>
              <a:t>Lycaenium’s</a:t>
            </a:r>
            <a:r>
              <a:rPr lang="en-US" dirty="0" smtClean="0"/>
              <a:t> tutorial</a:t>
            </a:r>
          </a:p>
          <a:p>
            <a:pPr lvl="1"/>
            <a:r>
              <a:rPr lang="en-US" dirty="0" smtClean="0"/>
              <a:t>Myth of Echo</a:t>
            </a:r>
          </a:p>
          <a:p>
            <a:pPr lvl="2"/>
            <a:r>
              <a:rPr lang="en-US" dirty="0" smtClean="0"/>
              <a:t>Daphnis gets it</a:t>
            </a:r>
          </a:p>
          <a:p>
            <a:pPr lvl="2"/>
            <a:r>
              <a:rPr lang="en-US" dirty="0" smtClean="0"/>
              <a:t>Chloe, not</a:t>
            </a:r>
          </a:p>
        </p:txBody>
      </p:sp>
    </p:spTree>
    <p:extLst>
      <p:ext uri="{BB962C8B-B14F-4D97-AF65-F5344CB8AC3E}">
        <p14:creationId xmlns:p14="http://schemas.microsoft.com/office/powerpoint/2010/main" val="235566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i="1" dirty="0" smtClean="0"/>
              <a:t>Daphnis and Chloe</a:t>
            </a:r>
            <a:endParaRPr lang="en-US" i="1" dirty="0"/>
          </a:p>
        </p:txBody>
      </p:sp>
      <p:sp>
        <p:nvSpPr>
          <p:cNvPr id="3" name="Text Placeholder 2"/>
          <p:cNvSpPr>
            <a:spLocks noGrp="1"/>
          </p:cNvSpPr>
          <p:nvPr>
            <p:ph type="body" idx="1"/>
          </p:nvPr>
        </p:nvSpPr>
        <p:spPr/>
        <p:txBody>
          <a:bodyPr/>
          <a:lstStyle/>
          <a:p>
            <a:r>
              <a:rPr lang="en-US" smtClean="0"/>
              <a:t>Beyond RFG</a:t>
            </a:r>
            <a:endParaRPr lang="en-US" dirty="0"/>
          </a:p>
        </p:txBody>
      </p:sp>
    </p:spTree>
    <p:extLst>
      <p:ext uri="{BB962C8B-B14F-4D97-AF65-F5344CB8AC3E}">
        <p14:creationId xmlns:p14="http://schemas.microsoft.com/office/powerpoint/2010/main" val="306027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021" y="2468737"/>
            <a:ext cx="10468783" cy="1920526"/>
          </a:xfrm>
          <a:prstGeom prst="rect">
            <a:avLst/>
          </a:prstGeom>
          <a:noFill/>
        </p:spPr>
        <p:txBody>
          <a:bodyPr wrap="square" rtlCol="0" anchor="ctr" anchorCtr="0">
            <a:spAutoFit/>
          </a:bodyPr>
          <a:lstStyle/>
          <a:p>
            <a:pPr algn="ctr">
              <a:lnSpc>
                <a:spcPct val="90000"/>
              </a:lnSpc>
            </a:pPr>
            <a:r>
              <a:rPr lang="en-US" sz="4400" dirty="0" smtClean="0"/>
              <a:t>What </a:t>
            </a:r>
            <a:r>
              <a:rPr lang="en-US" sz="4400" dirty="0"/>
              <a:t>insights become possible when we switch out the </a:t>
            </a:r>
            <a:r>
              <a:rPr lang="en-US" sz="4400" dirty="0" smtClean="0"/>
              <a:t>RFG lens </a:t>
            </a:r>
            <a:r>
              <a:rPr lang="en-US" sz="4400" dirty="0"/>
              <a:t>for something else?</a:t>
            </a:r>
          </a:p>
        </p:txBody>
      </p:sp>
    </p:spTree>
    <p:extLst>
      <p:ext uri="{BB962C8B-B14F-4D97-AF65-F5344CB8AC3E}">
        <p14:creationId xmlns:p14="http://schemas.microsoft.com/office/powerpoint/2010/main" val="359970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021" y="2551837"/>
            <a:ext cx="10468783" cy="1754326"/>
          </a:xfrm>
          <a:prstGeom prst="rect">
            <a:avLst/>
          </a:prstGeom>
          <a:noFill/>
        </p:spPr>
        <p:txBody>
          <a:bodyPr wrap="square" rtlCol="0" anchor="ctr" anchorCtr="0">
            <a:spAutoFit/>
          </a:bodyPr>
          <a:lstStyle/>
          <a:p>
            <a:pPr algn="ctr">
              <a:lnSpc>
                <a:spcPct val="90000"/>
              </a:lnSpc>
            </a:pPr>
            <a:r>
              <a:rPr lang="en-US" sz="4800" dirty="0" smtClean="0"/>
              <a:t>What do you hear?</a:t>
            </a:r>
          </a:p>
          <a:p>
            <a:pPr algn="ctr">
              <a:lnSpc>
                <a:spcPct val="90000"/>
              </a:lnSpc>
            </a:pPr>
            <a:r>
              <a:rPr lang="en-US" sz="3600" dirty="0" smtClean="0"/>
              <a:t>(If you know what this is, please sit this one out)</a:t>
            </a:r>
            <a:endParaRPr lang="en-US" sz="4800" dirty="0"/>
          </a:p>
        </p:txBody>
      </p:sp>
      <p:sp>
        <p:nvSpPr>
          <p:cNvPr id="3" name="TextBox 2"/>
          <p:cNvSpPr txBox="1"/>
          <p:nvPr/>
        </p:nvSpPr>
        <p:spPr>
          <a:xfrm>
            <a:off x="1754924" y="5505254"/>
            <a:ext cx="8678979" cy="812530"/>
          </a:xfrm>
          <a:prstGeom prst="rect">
            <a:avLst/>
          </a:prstGeom>
          <a:noFill/>
        </p:spPr>
        <p:txBody>
          <a:bodyPr wrap="none" rtlCol="0">
            <a:spAutoFit/>
          </a:bodyPr>
          <a:lstStyle/>
          <a:p>
            <a:pPr algn="ctr">
              <a:lnSpc>
                <a:spcPct val="90000"/>
              </a:lnSpc>
            </a:pPr>
            <a:r>
              <a:rPr lang="en-US" sz="2800" dirty="0" smtClean="0"/>
              <a:t>Debussy “Syrinx,” for solo flute</a:t>
            </a:r>
          </a:p>
          <a:p>
            <a:pPr algn="ctr">
              <a:lnSpc>
                <a:spcPct val="90000"/>
              </a:lnSpc>
            </a:pPr>
            <a:r>
              <a:rPr lang="en-US" sz="2400" dirty="0" smtClean="0">
                <a:hlinkClick r:id="rId3"/>
              </a:rPr>
              <a:t>https</a:t>
            </a:r>
            <a:r>
              <a:rPr lang="en-US" sz="2400" dirty="0">
                <a:hlinkClick r:id="rId3"/>
              </a:rPr>
              <a:t>://www.youtube.com/watch?v=yTZ2IowwGSQ&amp;t=1s</a:t>
            </a:r>
            <a:endParaRPr lang="en-US" sz="2400" dirty="0"/>
          </a:p>
        </p:txBody>
      </p:sp>
    </p:spTree>
    <p:extLst>
      <p:ext uri="{BB962C8B-B14F-4D97-AF65-F5344CB8AC3E}">
        <p14:creationId xmlns:p14="http://schemas.microsoft.com/office/powerpoint/2010/main" val="28017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https://lh3.googleusercontent.com/pw/AMWts8AiSr58ahiWxpHS3Aw1i0VPr9_cAhstSGmPMr-epHFHpr7iAQqIl7K4tha4E6YOHcVSZ1QU-ghiTb9m_EF_QFJ9Rj7jGQjWXhUG6uB8RPGLn09aeibl0EFvgPD8JTpwWCDchXWvE8TTn5iVqPqDA3pgqw=w1123-h1080-s-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794" y="0"/>
            <a:ext cx="713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49970" y="4996207"/>
            <a:ext cx="3714160" cy="1421928"/>
          </a:xfrm>
          <a:prstGeom prst="rect">
            <a:avLst/>
          </a:prstGeom>
          <a:noFill/>
        </p:spPr>
        <p:txBody>
          <a:bodyPr wrap="square" rtlCol="0">
            <a:spAutoFit/>
          </a:bodyPr>
          <a:lstStyle/>
          <a:p>
            <a:pPr>
              <a:lnSpc>
                <a:spcPct val="90000"/>
              </a:lnSpc>
            </a:pPr>
            <a:r>
              <a:rPr lang="en-US" sz="2400" dirty="0" smtClean="0">
                <a:solidFill>
                  <a:schemeClr val="bg1"/>
                </a:solidFill>
              </a:rPr>
              <a:t>Pan gives a syrinx lesson to Daphnis. National Archaeological Museum, Naples</a:t>
            </a:r>
            <a:endParaRPr lang="en-US" sz="2400" dirty="0">
              <a:solidFill>
                <a:schemeClr val="bg1"/>
              </a:solidFill>
            </a:endParaRPr>
          </a:p>
        </p:txBody>
      </p:sp>
    </p:spTree>
    <p:extLst>
      <p:ext uri="{BB962C8B-B14F-4D97-AF65-F5344CB8AC3E}">
        <p14:creationId xmlns:p14="http://schemas.microsoft.com/office/powerpoint/2010/main" val="85818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pPr lvl="0"/>
            <a:r>
              <a:rPr lang="en-US" dirty="0" smtClean="0"/>
              <a:t>Recap and Update</a:t>
            </a:r>
          </a:p>
          <a:p>
            <a:pPr lvl="1"/>
            <a:r>
              <a:rPr lang="en-US" dirty="0" smtClean="0"/>
              <a:t>Ekphrasis and </a:t>
            </a:r>
            <a:r>
              <a:rPr lang="en-US" i="1" dirty="0" smtClean="0"/>
              <a:t>agōn</a:t>
            </a:r>
            <a:r>
              <a:rPr lang="en-US" dirty="0" smtClean="0"/>
              <a:t>, Politics and Rhetoric in </a:t>
            </a:r>
            <a:r>
              <a:rPr lang="en-US" i="1" dirty="0" smtClean="0"/>
              <a:t>Daphnis and Chloe</a:t>
            </a:r>
          </a:p>
          <a:p>
            <a:pPr lvl="0"/>
            <a:r>
              <a:rPr lang="en-US" dirty="0" smtClean="0"/>
              <a:t>Discussion: Daphnis and Chloe</a:t>
            </a:r>
          </a:p>
          <a:p>
            <a:pPr lvl="1"/>
            <a:r>
              <a:rPr lang="en-US" dirty="0" smtClean="0"/>
              <a:t>Beyond RFG</a:t>
            </a:r>
            <a:endParaRPr lang="en-US" dirty="0"/>
          </a:p>
        </p:txBody>
      </p:sp>
    </p:spTree>
    <p:extLst>
      <p:ext uri="{BB962C8B-B14F-4D97-AF65-F5344CB8AC3E}">
        <p14:creationId xmlns:p14="http://schemas.microsoft.com/office/powerpoint/2010/main" val="12203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a:xfrm>
            <a:off x="1213150" y="3742277"/>
            <a:ext cx="9758063" cy="1260538"/>
          </a:xfrm>
        </p:spPr>
        <p:txBody>
          <a:bodyPr/>
          <a:lstStyle/>
          <a:p>
            <a:r>
              <a:rPr lang="en-US" dirty="0" smtClean="0"/>
              <a:t>Ekphrasis and </a:t>
            </a:r>
            <a:r>
              <a:rPr lang="en-US" i="1" dirty="0" smtClean="0"/>
              <a:t>agōn</a:t>
            </a:r>
            <a:r>
              <a:rPr lang="en-US" dirty="0" smtClean="0"/>
              <a:t>, Politics and Rhetoric in </a:t>
            </a:r>
            <a:r>
              <a:rPr lang="en-US" i="1" dirty="0" smtClean="0"/>
              <a:t>Daphnis and Chloe</a:t>
            </a:r>
            <a:endParaRPr lang="en-US" i="1" dirty="0"/>
          </a:p>
        </p:txBody>
      </p:sp>
    </p:spTree>
    <p:extLst>
      <p:ext uri="{BB962C8B-B14F-4D97-AF65-F5344CB8AC3E}">
        <p14:creationId xmlns:p14="http://schemas.microsoft.com/office/powerpoint/2010/main" val="168072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021" y="2773436"/>
            <a:ext cx="10468783" cy="1311128"/>
          </a:xfrm>
          <a:prstGeom prst="rect">
            <a:avLst/>
          </a:prstGeom>
          <a:noFill/>
        </p:spPr>
        <p:txBody>
          <a:bodyPr wrap="square" rtlCol="0" anchor="ctr" anchorCtr="0">
            <a:spAutoFit/>
          </a:bodyPr>
          <a:lstStyle/>
          <a:p>
            <a:pPr algn="ctr">
              <a:lnSpc>
                <a:spcPct val="90000"/>
              </a:lnSpc>
            </a:pPr>
            <a:r>
              <a:rPr lang="en-US" sz="4400" dirty="0" smtClean="0"/>
              <a:t>Readers for </a:t>
            </a:r>
            <a:r>
              <a:rPr lang="en-US" sz="4400" i="1" dirty="0" smtClean="0"/>
              <a:t>D&amp;C</a:t>
            </a:r>
            <a:r>
              <a:rPr lang="en-US" sz="4400" dirty="0" smtClean="0"/>
              <a:t> Prologue</a:t>
            </a:r>
            <a:br>
              <a:rPr lang="en-US" sz="4400" dirty="0" smtClean="0"/>
            </a:br>
            <a:r>
              <a:rPr lang="en-US" sz="4400" dirty="0" smtClean="0">
                <a:sym typeface="Symbol" panose="05050102010706020507" pitchFamily="18" charset="2"/>
              </a:rPr>
              <a:t>    </a:t>
            </a:r>
            <a:endParaRPr lang="en-US" sz="4400" dirty="0"/>
          </a:p>
        </p:txBody>
      </p:sp>
    </p:spTree>
    <p:extLst>
      <p:ext uri="{BB962C8B-B14F-4D97-AF65-F5344CB8AC3E}">
        <p14:creationId xmlns:p14="http://schemas.microsoft.com/office/powerpoint/2010/main" val="7447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3194785"/>
          </a:xfrm>
          <a:prstGeom prst="rect">
            <a:avLst/>
          </a:prstGeom>
          <a:noFill/>
        </p:spPr>
        <p:txBody>
          <a:bodyPr wrap="square" rtlCol="0">
            <a:spAutoFit/>
          </a:bodyPr>
          <a:lstStyle/>
          <a:p>
            <a:pPr>
              <a:lnSpc>
                <a:spcPct val="114000"/>
              </a:lnSpc>
            </a:pPr>
            <a:r>
              <a:rPr lang="en-US" sz="3600" dirty="0"/>
              <a:t>On Lesbos while hunting I saw in a Nymphs’ grove a display, the fairest I ever saw: an image depicted, a story of love. Fair also was the grove, thick with trees, flowery, well watered: a single spring nourished it all, flowers and trees alike</a:t>
            </a:r>
            <a:r>
              <a:rPr lang="en-US" sz="3600" dirty="0" smtClean="0"/>
              <a:t>.</a:t>
            </a:r>
            <a:endParaRPr lang="en-US" sz="3600" dirty="0"/>
          </a:p>
        </p:txBody>
      </p:sp>
      <p:sp>
        <p:nvSpPr>
          <p:cNvPr id="3" name="TextBox 2"/>
          <p:cNvSpPr txBox="1"/>
          <p:nvPr/>
        </p:nvSpPr>
        <p:spPr>
          <a:xfrm>
            <a:off x="5631791" y="4765962"/>
            <a:ext cx="925253" cy="1200329"/>
          </a:xfrm>
          <a:prstGeom prst="rect">
            <a:avLst/>
          </a:prstGeom>
          <a:noFill/>
        </p:spPr>
        <p:txBody>
          <a:bodyPr wrap="none" rtlCol="0">
            <a:spAutoFit/>
          </a:bodyPr>
          <a:lstStyle/>
          <a:p>
            <a:pPr algn="ctr">
              <a:lnSpc>
                <a:spcPct val="90000"/>
              </a:lnSpc>
            </a:pPr>
            <a:r>
              <a:rPr lang="cpg-Grek-GR" sz="8000" dirty="0" smtClean="0">
                <a:sym typeface="Symbol" panose="05050102010706020507" pitchFamily="18" charset="2"/>
              </a:rPr>
              <a:t></a:t>
            </a:r>
            <a:endParaRPr lang="en-US" sz="8000" dirty="0"/>
          </a:p>
        </p:txBody>
      </p:sp>
    </p:spTree>
    <p:extLst>
      <p:ext uri="{BB962C8B-B14F-4D97-AF65-F5344CB8AC3E}">
        <p14:creationId xmlns:p14="http://schemas.microsoft.com/office/powerpoint/2010/main" val="239159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3194785"/>
          </a:xfrm>
          <a:prstGeom prst="rect">
            <a:avLst/>
          </a:prstGeom>
          <a:noFill/>
        </p:spPr>
        <p:txBody>
          <a:bodyPr wrap="square" rtlCol="0">
            <a:spAutoFit/>
          </a:bodyPr>
          <a:lstStyle/>
          <a:p>
            <a:pPr>
              <a:lnSpc>
                <a:spcPct val="114000"/>
              </a:lnSpc>
            </a:pPr>
            <a:r>
              <a:rPr lang="en-US" sz="3600" dirty="0" smtClean="0"/>
              <a:t>But </a:t>
            </a:r>
            <a:r>
              <a:rPr lang="en-US" sz="3600" dirty="0"/>
              <a:t>that depiction was lovelier still, owning outstanding technique and an amorous subject, so that its prestige drew many visitors, even strangers, to worship the Nymphs and to view the image.</a:t>
            </a:r>
          </a:p>
        </p:txBody>
      </p:sp>
      <p:sp>
        <p:nvSpPr>
          <p:cNvPr id="3" name="TextBox 2"/>
          <p:cNvSpPr txBox="1"/>
          <p:nvPr/>
        </p:nvSpPr>
        <p:spPr>
          <a:xfrm>
            <a:off x="5659843" y="4765962"/>
            <a:ext cx="869149" cy="1200329"/>
          </a:xfrm>
          <a:prstGeom prst="rect">
            <a:avLst/>
          </a:prstGeom>
          <a:noFill/>
        </p:spPr>
        <p:txBody>
          <a:bodyPr wrap="none" rtlCol="0">
            <a:spAutoFit/>
          </a:bodyPr>
          <a:lstStyle/>
          <a:p>
            <a:pPr algn="ctr">
              <a:lnSpc>
                <a:spcPct val="90000"/>
              </a:lnSpc>
            </a:pPr>
            <a:r>
              <a:rPr lang="cpg-Grek-GR" sz="8000" dirty="0" smtClean="0">
                <a:sym typeface="Symbol" panose="05050102010706020507" pitchFamily="18" charset="2"/>
              </a:rPr>
              <a:t></a:t>
            </a:r>
            <a:endParaRPr lang="en-US" sz="8000" dirty="0"/>
          </a:p>
        </p:txBody>
      </p:sp>
    </p:spTree>
    <p:extLst>
      <p:ext uri="{BB962C8B-B14F-4D97-AF65-F5344CB8AC3E}">
        <p14:creationId xmlns:p14="http://schemas.microsoft.com/office/powerpoint/2010/main" val="396733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3826368"/>
          </a:xfrm>
          <a:prstGeom prst="rect">
            <a:avLst/>
          </a:prstGeom>
          <a:noFill/>
        </p:spPr>
        <p:txBody>
          <a:bodyPr wrap="square" rtlCol="0">
            <a:spAutoFit/>
          </a:bodyPr>
          <a:lstStyle/>
          <a:p>
            <a:pPr>
              <a:lnSpc>
                <a:spcPct val="114000"/>
              </a:lnSpc>
            </a:pPr>
            <a:r>
              <a:rPr lang="en-US" sz="3600" dirty="0"/>
              <a:t>In it were women giving birth and other women adorning babies in swaddling clothes, babies abandoned and beasts feeding them, shepherds taking them up, youngsters plighting their troth, a pirate raid, an enemy invasion, and much more, all of it amorous.</a:t>
            </a:r>
          </a:p>
        </p:txBody>
      </p:sp>
      <p:sp>
        <p:nvSpPr>
          <p:cNvPr id="3" name="TextBox 2"/>
          <p:cNvSpPr txBox="1"/>
          <p:nvPr/>
        </p:nvSpPr>
        <p:spPr>
          <a:xfrm>
            <a:off x="5692705" y="4765962"/>
            <a:ext cx="803425" cy="1200329"/>
          </a:xfrm>
          <a:prstGeom prst="rect">
            <a:avLst/>
          </a:prstGeom>
          <a:noFill/>
        </p:spPr>
        <p:txBody>
          <a:bodyPr wrap="none" rtlCol="0">
            <a:spAutoFit/>
          </a:bodyPr>
          <a:lstStyle/>
          <a:p>
            <a:pPr algn="ctr">
              <a:lnSpc>
                <a:spcPct val="90000"/>
              </a:lnSpc>
            </a:pPr>
            <a:r>
              <a:rPr lang="cpg-Grek-GR" sz="8000" dirty="0" smtClean="0">
                <a:sym typeface="Symbol" panose="05050102010706020507" pitchFamily="18" charset="2"/>
              </a:rPr>
              <a:t></a:t>
            </a:r>
            <a:endParaRPr lang="en-US" sz="8000" dirty="0"/>
          </a:p>
        </p:txBody>
      </p:sp>
    </p:spTree>
    <p:extLst>
      <p:ext uri="{BB962C8B-B14F-4D97-AF65-F5344CB8AC3E}">
        <p14:creationId xmlns:p14="http://schemas.microsoft.com/office/powerpoint/2010/main" val="408116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08_aristides_5_and_6_and_fable_cont.pptx" id="{6878EA0D-3BD4-4CA2-B51C-FAA38077DDC8}" vid="{747AF97B-9E2F-4E91-A4A7-5C4661122DC5}"/>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94</TotalTime>
  <Words>1032</Words>
  <Application>Microsoft Office PowerPoint</Application>
  <PresentationFormat>Custom</PresentationFormat>
  <Paragraphs>88</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Angsana New</vt:lpstr>
      <vt:lpstr>Arial</vt:lpstr>
      <vt:lpstr>Bradley Hand ITC</vt:lpstr>
      <vt:lpstr>Century Gothic</vt:lpstr>
      <vt:lpstr>Symbol</vt:lpstr>
      <vt:lpstr>Wingdings</vt:lpstr>
      <vt:lpstr>World Presentation 16x9</vt:lpstr>
      <vt:lpstr>What’s Love Got to Do with It?</vt:lpstr>
      <vt:lpstr>PowerPoint Presentation</vt:lpstr>
      <vt:lpstr>PowerPoint Presentation</vt:lpstr>
      <vt:lpstr>Agenda</vt:lpstr>
      <vt:lpstr>Recap and Update</vt:lpstr>
      <vt:lpstr>PowerPoint Presentation</vt:lpstr>
      <vt:lpstr>PowerPoint Presentation</vt:lpstr>
      <vt:lpstr>PowerPoint Presentation</vt:lpstr>
      <vt:lpstr>PowerPoint Presentation</vt:lpstr>
      <vt:lpstr>PowerPoint Presentation</vt:lpstr>
      <vt:lpstr>PowerPoint Presentation</vt:lpstr>
      <vt:lpstr>Prologue Elements</vt:lpstr>
      <vt:lpstr>D&amp;C: Analysis</vt:lpstr>
      <vt:lpstr>Discussion: Daphnis and Chloe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Love Got to Do with It?</dc:title>
  <dc:creator>Scholtz, Andrew</dc:creator>
  <cp:lastModifiedBy>Scholtz, Andrew</cp:lastModifiedBy>
  <cp:revision>22</cp:revision>
  <cp:lastPrinted>2018-01-18T17:22:29Z</cp:lastPrinted>
  <dcterms:created xsi:type="dcterms:W3CDTF">2023-04-11T01:39:32Z</dcterms:created>
  <dcterms:modified xsi:type="dcterms:W3CDTF">2023-04-12T22:40:59Z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