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2" r:id="rId4"/>
    <p:sldId id="260" r:id="rId5"/>
    <p:sldId id="263" r:id="rId6"/>
    <p:sldId id="257" r:id="rId7"/>
    <p:sldId id="258" r:id="rId8"/>
    <p:sldId id="264" r:id="rId9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7" userDrawn="1">
          <p15:clr>
            <a:srgbClr val="A4A3A4"/>
          </p15:clr>
        </p15:guide>
        <p15:guide id="2" pos="5207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EC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5274" autoAdjust="0"/>
  </p:normalViewPr>
  <p:slideViewPr>
    <p:cSldViewPr snapToGrid="0">
      <p:cViewPr varScale="1">
        <p:scale>
          <a:sx n="107" d="100"/>
          <a:sy n="107" d="100"/>
        </p:scale>
        <p:origin x="1286" y="77"/>
      </p:cViewPr>
      <p:guideLst>
        <p:guide pos="767"/>
        <p:guide pos="5207"/>
        <p:guide orient="horz"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22914" y="696913"/>
            <a:ext cx="3564573" cy="200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2935106"/>
            <a:ext cx="5608320" cy="566406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11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707886"/>
          </a:xfrm>
        </p:spPr>
        <p:txBody>
          <a:bodyPr anchor="t">
            <a:sp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solidFill>
            <a:srgbClr val="00B0F0">
              <a:alpha val="11000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philostratus lives of the sophists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1-feb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14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4000"/>
        </a:lnSpc>
        <a:spcBef>
          <a:spcPts val="12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14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oot.binghamton.ed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45931" y="467359"/>
            <a:ext cx="6537019" cy="1463041"/>
            <a:chOff x="5145931" y="467359"/>
            <a:chExt cx="6537019" cy="1463041"/>
          </a:xfrm>
        </p:grpSpPr>
        <p:sp>
          <p:nvSpPr>
            <p:cNvPr id="3" name="Rectangle 2"/>
            <p:cNvSpPr/>
            <p:nvPr/>
          </p:nvSpPr>
          <p:spPr>
            <a:xfrm>
              <a:off x="5145931" y="467359"/>
              <a:ext cx="6537019" cy="1463041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5273157" y="598715"/>
              <a:ext cx="6282566" cy="1200329"/>
            </a:xfrm>
            <a:prstGeom prst="rect">
              <a:avLst/>
            </a:prstGeom>
            <a:solidFill>
              <a:srgbClr val="00B0F0">
                <a:alpha val="81000"/>
              </a:srgbClr>
            </a:solidFill>
          </p:spPr>
          <p:txBody>
            <a:bodyPr wrap="square" lIns="45720" rIns="45720" anchor="ctr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none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4000" kern="800" spc="500" dirty="0" smtClean="0">
                  <a:solidFill>
                    <a:schemeClr val="bg1"/>
                  </a:solidFill>
                </a:rPr>
                <a:t>Final Summing Up:</a:t>
              </a:r>
              <a:br>
                <a:rPr lang="en-US" sz="4000" kern="800" spc="500" dirty="0" smtClean="0">
                  <a:solidFill>
                    <a:schemeClr val="bg1"/>
                  </a:solidFill>
                </a:rPr>
              </a:br>
              <a:r>
                <a:rPr lang="en-US" sz="4000" kern="800" spc="500" dirty="0" smtClean="0">
                  <a:solidFill>
                    <a:schemeClr val="bg1"/>
                  </a:solidFill>
                </a:rPr>
                <a:t>What’s It All </a:t>
              </a:r>
              <a:r>
                <a:rPr lang="en-US" sz="4000" kern="800" spc="500" dirty="0" smtClean="0">
                  <a:solidFill>
                    <a:schemeClr val="bg1"/>
                  </a:solidFill>
                </a:rPr>
                <a:t>About</a:t>
              </a:r>
              <a:r>
                <a:rPr lang="en-US" sz="4000" kern="800" spc="500" dirty="0" smtClean="0">
                  <a:solidFill>
                    <a:schemeClr val="bg1"/>
                  </a:solidFill>
                </a:rPr>
                <a:t>?</a:t>
              </a:r>
              <a:endParaRPr lang="en-US" sz="4000" kern="800" spc="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2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Final Exam</a:t>
            </a:r>
          </a:p>
          <a:p>
            <a:pPr lvl="1"/>
            <a:r>
              <a:rPr lang="en-US" dirty="0" smtClean="0"/>
              <a:t>Questions?</a:t>
            </a:r>
          </a:p>
          <a:p>
            <a:pPr lvl="0"/>
            <a:r>
              <a:rPr lang="en-US" dirty="0" smtClean="0"/>
              <a:t>Final Discussion</a:t>
            </a:r>
          </a:p>
          <a:p>
            <a:pPr lvl="1"/>
            <a:r>
              <a:rPr lang="en-US" dirty="0" smtClean="0"/>
              <a:t>The Shape of Things...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64498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644985"/>
          </a:xfrm>
        </p:spPr>
        <p:txBody>
          <a:bodyPr/>
          <a:lstStyle/>
          <a:p>
            <a:r>
              <a:rPr lang="en-US" dirty="0" smtClean="0"/>
              <a:t>The Shape of Things...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072" y="2959642"/>
            <a:ext cx="6604693" cy="93871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/>
              <a:t>Form three/four groups</a:t>
            </a:r>
          </a:p>
        </p:txBody>
      </p:sp>
    </p:spTree>
    <p:extLst>
      <p:ext uri="{BB962C8B-B14F-4D97-AF65-F5344CB8AC3E}">
        <p14:creationId xmlns:p14="http://schemas.microsoft.com/office/powerpoint/2010/main" val="18864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Three/Four to Discuss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61963" indent="-417513">
              <a:lnSpc>
                <a:spcPct val="134000"/>
              </a:lnSpc>
              <a:buFont typeface="+mj-lt"/>
              <a:buAutoNum type="arabicPeriod"/>
            </a:pPr>
            <a:r>
              <a:rPr lang="en-US" sz="2400" dirty="0" smtClean="0"/>
              <a:t>Philostratus </a:t>
            </a:r>
            <a:r>
              <a:rPr lang="en-US" sz="2400" i="1" dirty="0" smtClean="0"/>
              <a:t>Lives of the Sophists</a:t>
            </a:r>
          </a:p>
          <a:p>
            <a:pPr marL="461963" indent="-417513">
              <a:lnSpc>
                <a:spcPct val="134000"/>
              </a:lnSpc>
              <a:buFont typeface="+mj-lt"/>
              <a:buAutoNum type="arabicPeriod"/>
            </a:pPr>
            <a:r>
              <a:rPr lang="en-US" sz="2400" dirty="0" smtClean="0"/>
              <a:t>Athletics and </a:t>
            </a:r>
            <a:r>
              <a:rPr lang="en-US" sz="2400" i="1" dirty="0" smtClean="0"/>
              <a:t>agōn</a:t>
            </a:r>
            <a:r>
              <a:rPr lang="en-US" sz="2400" dirty="0" smtClean="0"/>
              <a:t> in the Greco-Roman East</a:t>
            </a:r>
          </a:p>
          <a:p>
            <a:pPr marL="461963" indent="-417513">
              <a:lnSpc>
                <a:spcPct val="134000"/>
              </a:lnSpc>
              <a:buFont typeface="+mj-lt"/>
              <a:buAutoNum type="arabicPeriod"/>
            </a:pPr>
            <a:r>
              <a:rPr lang="en-US" sz="2400" dirty="0" smtClean="0"/>
              <a:t>Citizen-sponsored public works in the Roman East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58800" indent="-514350">
              <a:lnSpc>
                <a:spcPct val="134000"/>
              </a:lnSpc>
              <a:buFont typeface="+mj-lt"/>
              <a:buAutoNum type="arabicPeriod" startAt="4"/>
            </a:pPr>
            <a:r>
              <a:rPr lang="en-US" sz="2400" dirty="0"/>
              <a:t>Sophia and the Art — and Science — of </a:t>
            </a:r>
            <a:r>
              <a:rPr lang="en-US" sz="2400" dirty="0" smtClean="0"/>
              <a:t>Networking</a:t>
            </a:r>
          </a:p>
          <a:p>
            <a:pPr marL="684213" lvl="1"/>
            <a:r>
              <a:rPr lang="en-US" sz="2400" dirty="0" smtClean="0"/>
              <a:t>Polemon </a:t>
            </a:r>
            <a:r>
              <a:rPr lang="en-US" sz="2400" i="1" dirty="0" smtClean="0"/>
              <a:t>Physiognomy</a:t>
            </a:r>
            <a:r>
              <a:rPr lang="en-US" sz="2400" dirty="0" smtClean="0"/>
              <a:t>, Alciphron </a:t>
            </a:r>
            <a:r>
              <a:rPr lang="en-US" sz="2400" i="1" dirty="0" smtClean="0"/>
              <a:t>Letters</a:t>
            </a:r>
            <a:endParaRPr lang="en-US" sz="2400" dirty="0"/>
          </a:p>
          <a:p>
            <a:pPr marL="461963" indent="-417513">
              <a:lnSpc>
                <a:spcPct val="134000"/>
              </a:lnSpc>
              <a:buFont typeface="+mj-lt"/>
              <a:buAutoNum type="arabicPeriod" startAt="4"/>
            </a:pPr>
            <a:r>
              <a:rPr lang="en-US" sz="2400" dirty="0" smtClean="0"/>
              <a:t>Sociality, Emotion, and </a:t>
            </a:r>
            <a:r>
              <a:rPr lang="en-US" sz="2400" i="1" dirty="0" smtClean="0"/>
              <a:t>agōn</a:t>
            </a:r>
            <a:r>
              <a:rPr lang="en-US" sz="2400" dirty="0" smtClean="0"/>
              <a:t> in the Roman East</a:t>
            </a:r>
          </a:p>
          <a:p>
            <a:pPr marL="684213" lvl="1"/>
            <a:r>
              <a:rPr lang="en-US" sz="2400" dirty="0" smtClean="0"/>
              <a:t>Villas, banquets, evil eye</a:t>
            </a:r>
          </a:p>
          <a:p>
            <a:pPr marL="461963" indent="-417513">
              <a:lnSpc>
                <a:spcPct val="134000"/>
              </a:lnSpc>
              <a:buFont typeface="+mj-lt"/>
              <a:buAutoNum type="arabicPeriod" startAt="4"/>
            </a:pPr>
            <a:r>
              <a:rPr lang="en-US" sz="2400" dirty="0" smtClean="0"/>
              <a:t>Longus </a:t>
            </a:r>
            <a:r>
              <a:rPr lang="en-US" sz="2400" i="1" dirty="0"/>
              <a:t>Daphnis and Chloe</a:t>
            </a:r>
          </a:p>
        </p:txBody>
      </p:sp>
    </p:spTree>
    <p:extLst>
      <p:ext uri="{BB962C8B-B14F-4D97-AF65-F5344CB8AC3E}">
        <p14:creationId xmlns:p14="http://schemas.microsoft.com/office/powerpoint/2010/main" val="4862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423" y="2228673"/>
            <a:ext cx="9853980" cy="24006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000" dirty="0" smtClean="0"/>
              <a:t>How does your chosen topic matter?</a:t>
            </a:r>
          </a:p>
          <a:p>
            <a:pPr algn="ctr">
              <a:lnSpc>
                <a:spcPct val="125000"/>
              </a:lnSpc>
            </a:pPr>
            <a:r>
              <a:rPr lang="en-US" sz="4000" dirty="0" smtClean="0"/>
              <a:t>How does it relate to </a:t>
            </a:r>
            <a:r>
              <a:rPr lang="en-US" sz="4000" i="1" dirty="0" smtClean="0"/>
              <a:t>un</a:t>
            </a:r>
            <a:r>
              <a:rPr lang="en-US" sz="4000" dirty="0" smtClean="0"/>
              <a:t>chosen topics?</a:t>
            </a:r>
          </a:p>
          <a:p>
            <a:pPr algn="ctr">
              <a:lnSpc>
                <a:spcPct val="125000"/>
              </a:lnSpc>
            </a:pPr>
            <a:r>
              <a:rPr lang="en-US" sz="4000" dirty="0" smtClean="0"/>
              <a:t>To other </a:t>
            </a:r>
            <a:r>
              <a:rPr lang="en-US" sz="4000" i="1" dirty="0" smtClean="0"/>
              <a:t>chosen</a:t>
            </a:r>
            <a:r>
              <a:rPr lang="en-US" sz="4000" dirty="0" smtClean="0"/>
              <a:t> topics?</a:t>
            </a:r>
          </a:p>
        </p:txBody>
      </p:sp>
    </p:spTree>
    <p:extLst>
      <p:ext uri="{BB962C8B-B14F-4D97-AF65-F5344CB8AC3E}">
        <p14:creationId xmlns:p14="http://schemas.microsoft.com/office/powerpoint/2010/main" val="31787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724" y="3037387"/>
            <a:ext cx="7611378" cy="7832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000" dirty="0">
                <a:hlinkClick r:id="rId2"/>
              </a:rPr>
              <a:t>https://soot.binghamton.edu/</a:t>
            </a:r>
            <a:endParaRPr lang="en-US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SOOTS Survey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spAutoFit/>
      </a:bodyPr>
      <a:lstStyle>
        <a:defPPr algn="ctr">
          <a:lnSpc>
            <a:spcPct val="125000"/>
          </a:lnSpc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8_aristides_5_and_6_and_fable_cont.pptx" id="{6878EA0D-3BD4-4CA2-B51C-FAA38077DDC8}" vid="{747AF97B-9E2F-4E91-A4A7-5C4661122DC5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race_for_glory</Template>
  <TotalTime>293</TotalTime>
  <Words>124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World Presentation 16x9</vt:lpstr>
      <vt:lpstr>PowerPoint Presentation</vt:lpstr>
      <vt:lpstr>Agenda</vt:lpstr>
      <vt:lpstr>Final Exam</vt:lpstr>
      <vt:lpstr>Final Discussion</vt:lpstr>
      <vt:lpstr>PowerPoint Presentation</vt:lpstr>
      <vt:lpstr>Choose Three/Four to Discuss</vt:lpstr>
      <vt:lpstr>PowerPoint Presentation</vt:lpstr>
      <vt:lpstr>SOOTS Survey 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Love Got to Do with It?</dc:title>
  <dc:creator>Scholtz, Andrew</dc:creator>
  <cp:lastModifiedBy>Scholtz, Andrew</cp:lastModifiedBy>
  <cp:revision>61</cp:revision>
  <cp:lastPrinted>2023-04-18T13:03:15Z</cp:lastPrinted>
  <dcterms:created xsi:type="dcterms:W3CDTF">2023-04-11T01:39:32Z</dcterms:created>
  <dcterms:modified xsi:type="dcterms:W3CDTF">2023-05-04T14:03:29Z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