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13"/>
  </p:notesMasterIdLst>
  <p:handoutMasterIdLst>
    <p:handoutMasterId r:id="rId14"/>
  </p:handoutMasterIdLst>
  <p:sldIdLst>
    <p:sldId id="256" r:id="rId2"/>
    <p:sldId id="275" r:id="rId3"/>
    <p:sldId id="264" r:id="rId4"/>
    <p:sldId id="266" r:id="rId5"/>
    <p:sldId id="257" r:id="rId6"/>
    <p:sldId id="258" r:id="rId7"/>
    <p:sldId id="260" r:id="rId8"/>
    <p:sldId id="276" r:id="rId9"/>
    <p:sldId id="262" r:id="rId10"/>
    <p:sldId id="274" r:id="rId11"/>
    <p:sldId id="273" r:id="rId12"/>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98989"/>
    <a:srgbClr val="0000FF"/>
    <a:srgbClr val="000099"/>
    <a:srgbClr val="0000CC"/>
    <a:srgbClr val="0000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87" autoAdjust="0"/>
    <p:restoredTop sz="96433" autoAdjust="0"/>
  </p:normalViewPr>
  <p:slideViewPr>
    <p:cSldViewPr showGuides="1">
      <p:cViewPr varScale="1">
        <p:scale>
          <a:sx n="109" d="100"/>
          <a:sy n="109" d="100"/>
        </p:scale>
        <p:origin x="231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5" d="100"/>
        <a:sy n="65" d="100"/>
      </p:scale>
      <p:origin x="0" y="0"/>
    </p:cViewPr>
  </p:sorterViewPr>
  <p:notesViewPr>
    <p:cSldViewPr showGuides="1">
      <p:cViewPr varScale="1">
        <p:scale>
          <a:sx n="56" d="100"/>
          <a:sy n="56" d="100"/>
        </p:scale>
        <p:origin x="-254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200"/>
            </a:lvl1pPr>
          </a:lstStyle>
          <a:p>
            <a:endParaRPr lang="en-US"/>
          </a:p>
        </p:txBody>
      </p:sp>
      <p:sp>
        <p:nvSpPr>
          <p:cNvPr id="79875" name="Rectangle 3"/>
          <p:cNvSpPr>
            <a:spLocks noGrp="1" noChangeArrowheads="1"/>
          </p:cNvSpPr>
          <p:nvPr>
            <p:ph type="dt" sz="quarter"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200"/>
            </a:lvl1pPr>
          </a:lstStyle>
          <a:p>
            <a:endParaRPr lang="en-US"/>
          </a:p>
        </p:txBody>
      </p:sp>
      <p:sp>
        <p:nvSpPr>
          <p:cNvPr id="79876" name="Rectangle 4"/>
          <p:cNvSpPr>
            <a:spLocks noGrp="1" noChangeArrowheads="1"/>
          </p:cNvSpPr>
          <p:nvPr>
            <p:ph type="ftr" sz="quarter" idx="2"/>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200"/>
            </a:lvl1pPr>
          </a:lstStyle>
          <a:p>
            <a:endParaRPr lang="en-US"/>
          </a:p>
        </p:txBody>
      </p:sp>
      <p:sp>
        <p:nvSpPr>
          <p:cNvPr id="79877" name="Rectangle 5"/>
          <p:cNvSpPr>
            <a:spLocks noGrp="1" noChangeArrowheads="1"/>
          </p:cNvSpPr>
          <p:nvPr>
            <p:ph type="sldNum" sz="quarter" idx="3"/>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a:lvl1pPr>
          </a:lstStyle>
          <a:p>
            <a:fld id="{C988350B-9EA6-43EC-87D2-08E326D3343C}" type="slidenum">
              <a:rPr lang="en-US"/>
              <a:pPr/>
              <a:t>‹#›</a:t>
            </a:fld>
            <a:endParaRPr lang="en-US"/>
          </a:p>
        </p:txBody>
      </p:sp>
    </p:spTree>
    <p:extLst>
      <p:ext uri="{BB962C8B-B14F-4D97-AF65-F5344CB8AC3E}">
        <p14:creationId xmlns:p14="http://schemas.microsoft.com/office/powerpoint/2010/main" val="175770949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59" name="Rectangle 3"/>
          <p:cNvSpPr>
            <a:spLocks noGrp="1" noChangeArrowheads="1"/>
          </p:cNvSpPr>
          <p:nvPr>
            <p:ph type="dt" idx="1"/>
          </p:nvPr>
        </p:nvSpPr>
        <p:spPr bwMode="auto">
          <a:xfrm>
            <a:off x="3972560" y="2"/>
            <a:ext cx="3037840" cy="465063"/>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lvl1pPr algn="r">
              <a:defRPr sz="1200" b="1">
                <a:solidFill>
                  <a:srgbClr val="000099"/>
                </a:solidFill>
                <a:latin typeface="Times New Roman" charset="0"/>
              </a:defRPr>
            </a:lvl1pPr>
          </a:lstStyle>
          <a:p>
            <a:endParaRPr lang="en-US"/>
          </a:p>
        </p:txBody>
      </p:sp>
      <p:sp>
        <p:nvSpPr>
          <p:cNvPr id="19460" name="Rectangle 4"/>
          <p:cNvSpPr>
            <a:spLocks noGrp="1" noRot="1" noChangeAspect="1" noChangeArrowheads="1" noTextEdit="1"/>
          </p:cNvSpPr>
          <p:nvPr>
            <p:ph type="sldImg" idx="2"/>
          </p:nvPr>
        </p:nvSpPr>
        <p:spPr bwMode="auto">
          <a:xfrm>
            <a:off x="2117725" y="482600"/>
            <a:ext cx="2776538" cy="208280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545253" y="2703686"/>
            <a:ext cx="5919894" cy="5895930"/>
          </a:xfrm>
          <a:prstGeom prst="rect">
            <a:avLst/>
          </a:prstGeom>
          <a:noFill/>
          <a:ln w="9525">
            <a:noFill/>
            <a:miter lim="800000"/>
            <a:headEnd/>
            <a:tailEnd/>
          </a:ln>
          <a:effectLst/>
        </p:spPr>
        <p:txBody>
          <a:bodyPr vert="horz" wrap="square" lIns="93384" tIns="46692" rIns="93384" bIns="46692"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462" name="Rectangle 6"/>
          <p:cNvSpPr>
            <a:spLocks noGrp="1" noChangeArrowheads="1"/>
          </p:cNvSpPr>
          <p:nvPr>
            <p:ph type="ftr" sz="quarter" idx="4"/>
          </p:nvPr>
        </p:nvSpPr>
        <p:spPr bwMode="auto">
          <a:xfrm>
            <a:off x="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l">
              <a:defRPr sz="1200" b="1">
                <a:solidFill>
                  <a:srgbClr val="000099"/>
                </a:solidFill>
                <a:latin typeface="Times New Roman" charset="0"/>
              </a:defRPr>
            </a:lvl1pPr>
          </a:lstStyle>
          <a:p>
            <a:endParaRPr lang="en-US"/>
          </a:p>
        </p:txBody>
      </p:sp>
      <p:sp>
        <p:nvSpPr>
          <p:cNvPr id="19463" name="Rectangle 7"/>
          <p:cNvSpPr>
            <a:spLocks noGrp="1" noChangeArrowheads="1"/>
          </p:cNvSpPr>
          <p:nvPr>
            <p:ph type="sldNum" sz="quarter" idx="5"/>
          </p:nvPr>
        </p:nvSpPr>
        <p:spPr bwMode="auto">
          <a:xfrm>
            <a:off x="3972560" y="8831337"/>
            <a:ext cx="3037840" cy="465063"/>
          </a:xfrm>
          <a:prstGeom prst="rect">
            <a:avLst/>
          </a:prstGeom>
          <a:noFill/>
          <a:ln w="9525">
            <a:noFill/>
            <a:miter lim="800000"/>
            <a:headEnd/>
            <a:tailEnd/>
          </a:ln>
          <a:effectLst/>
        </p:spPr>
        <p:txBody>
          <a:bodyPr vert="horz" wrap="square" lIns="93384" tIns="46692" rIns="93384" bIns="46692" numCol="1" anchor="b" anchorCtr="0" compatLnSpc="1">
            <a:prstTxWarp prst="textNoShape">
              <a:avLst/>
            </a:prstTxWarp>
          </a:bodyPr>
          <a:lstStyle>
            <a:lvl1pPr algn="r">
              <a:defRPr sz="1200" b="1">
                <a:solidFill>
                  <a:srgbClr val="000099"/>
                </a:solidFill>
                <a:latin typeface="Times New Roman" charset="0"/>
              </a:defRPr>
            </a:lvl1pPr>
          </a:lstStyle>
          <a:p>
            <a:fld id="{5721D7F7-CBDC-4618-B4D1-D6BF1CF121FB}" type="slidenum">
              <a:rPr lang="en-US"/>
              <a:pPr/>
              <a:t>‹#›</a:t>
            </a:fld>
            <a:endParaRPr lang="en-US"/>
          </a:p>
        </p:txBody>
      </p:sp>
    </p:spTree>
    <p:extLst>
      <p:ext uri="{BB962C8B-B14F-4D97-AF65-F5344CB8AC3E}">
        <p14:creationId xmlns:p14="http://schemas.microsoft.com/office/powerpoint/2010/main" val="1711745909"/>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100" kern="1200" baseline="0">
        <a:solidFill>
          <a:schemeClr val="tx1"/>
        </a:solidFill>
        <a:latin typeface="Tahoma" pitchFamily="34" charset="0"/>
        <a:ea typeface="+mn-ea"/>
        <a:cs typeface="+mn-cs"/>
      </a:defRPr>
    </a:lvl1pPr>
    <a:lvl2pPr marL="457200" algn="l" rtl="0" fontAlgn="base">
      <a:spcBef>
        <a:spcPct val="30000"/>
      </a:spcBef>
      <a:spcAft>
        <a:spcPct val="0"/>
      </a:spcAft>
      <a:defRPr sz="1100" kern="1200" baseline="0">
        <a:solidFill>
          <a:schemeClr val="tx1"/>
        </a:solidFill>
        <a:latin typeface="Tahoma" pitchFamily="34" charset="0"/>
        <a:ea typeface="+mn-ea"/>
        <a:cs typeface="+mn-cs"/>
      </a:defRPr>
    </a:lvl2pPr>
    <a:lvl3pPr marL="914400" algn="l" rtl="0" fontAlgn="base">
      <a:spcBef>
        <a:spcPct val="30000"/>
      </a:spcBef>
      <a:spcAft>
        <a:spcPct val="0"/>
      </a:spcAft>
      <a:defRPr sz="1100" kern="1200" baseline="0">
        <a:solidFill>
          <a:schemeClr val="tx1"/>
        </a:solidFill>
        <a:latin typeface="Tahoma" pitchFamily="34" charset="0"/>
        <a:ea typeface="+mn-ea"/>
        <a:cs typeface="+mn-cs"/>
      </a:defRPr>
    </a:lvl3pPr>
    <a:lvl4pPr marL="1371600" algn="l" rtl="0" fontAlgn="base">
      <a:spcBef>
        <a:spcPct val="30000"/>
      </a:spcBef>
      <a:spcAft>
        <a:spcPct val="0"/>
      </a:spcAft>
      <a:defRPr sz="1100" kern="1200" baseline="0">
        <a:solidFill>
          <a:schemeClr val="tx1"/>
        </a:solidFill>
        <a:latin typeface="Tahoma" pitchFamily="34" charset="0"/>
        <a:ea typeface="+mn-ea"/>
        <a:cs typeface="+mn-cs"/>
      </a:defRPr>
    </a:lvl4pPr>
    <a:lvl5pPr marL="1828800" algn="l" rtl="0" fontAlgn="base">
      <a:spcBef>
        <a:spcPct val="30000"/>
      </a:spcBef>
      <a:spcAft>
        <a:spcPct val="0"/>
      </a:spcAft>
      <a:defRPr sz="1100" kern="1200" baseline="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cs typeface="Times New Roman" pitchFamily="18" charset="0"/>
              </a:rPr>
              <a:t>The mood of Aristophanes’ </a:t>
            </a:r>
            <a:r>
              <a:rPr lang="en-US" i="1" dirty="0" smtClean="0">
                <a:cs typeface="Times New Roman" pitchFamily="18" charset="0"/>
              </a:rPr>
              <a:t>Assembly Women</a:t>
            </a:r>
            <a:r>
              <a:rPr lang="en-US" dirty="0" smtClean="0">
                <a:cs typeface="Times New Roman" pitchFamily="18" charset="0"/>
              </a:rPr>
              <a:t> is unmistakably one of crisis. </a:t>
            </a:r>
            <a:r>
              <a:rPr lang="en-US" i="1" dirty="0" err="1" smtClean="0">
                <a:cs typeface="Times New Roman" pitchFamily="18" charset="0"/>
              </a:rPr>
              <a:t>Sōtēria</a:t>
            </a:r>
            <a:r>
              <a:rPr lang="en-US" dirty="0" smtClean="0">
                <a:cs typeface="Times New Roman" pitchFamily="18" charset="0"/>
              </a:rPr>
              <a:t>, “salvation” for Athens and its citizens, dominates the agenda, not just of the political meeting alluded to in the play’s title, but of the play as whole. To an Athenian audience, that will have suggested a city and its institutions seriously at risk.</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a:t>
            </a:fld>
            <a:endParaRPr lang="en-US"/>
          </a:p>
        </p:txBody>
      </p:sp>
    </p:spTree>
    <p:extLst>
      <p:ext uri="{BB962C8B-B14F-4D97-AF65-F5344CB8AC3E}">
        <p14:creationId xmlns:p14="http://schemas.microsoft.com/office/powerpoint/2010/main" val="884304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10</a:t>
            </a:fld>
            <a:endParaRPr lang="en-US"/>
          </a:p>
        </p:txBody>
      </p:sp>
    </p:spTree>
    <p:extLst>
      <p:ext uri="{BB962C8B-B14F-4D97-AF65-F5344CB8AC3E}">
        <p14:creationId xmlns:p14="http://schemas.microsoft.com/office/powerpoint/2010/main" val="3838121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11</a:t>
            </a:fld>
            <a:endParaRPr lang="en-US"/>
          </a:p>
        </p:txBody>
      </p:sp>
    </p:spTree>
    <p:extLst>
      <p:ext uri="{BB962C8B-B14F-4D97-AF65-F5344CB8AC3E}">
        <p14:creationId xmlns:p14="http://schemas.microsoft.com/office/powerpoint/2010/main" val="270736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cs typeface="Times New Roman" pitchFamily="18" charset="0"/>
              </a:rPr>
              <a:t>What is it, then, that poses such a threat?</a:t>
            </a:r>
            <a:endParaRPr lang="en-US" dirty="0" smtClean="0"/>
          </a:p>
          <a:p>
            <a:r>
              <a:rPr lang="en-US" dirty="0" smtClean="0"/>
              <a:t>We hear of a </a:t>
            </a:r>
            <a:r>
              <a:rPr lang="en-US" i="1" dirty="0" smtClean="0"/>
              <a:t>dêmos </a:t>
            </a:r>
            <a:r>
              <a:rPr lang="en-US" dirty="0" smtClean="0"/>
              <a:t>coddled</a:t>
            </a:r>
          </a:p>
          <a:p>
            <a:r>
              <a:rPr lang="en-US" dirty="0" smtClean="0"/>
              <a:t>by demagogues, of the city’s straitened finances, of a widening gulf between</a:t>
            </a:r>
          </a:p>
          <a:p>
            <a:r>
              <a:rPr lang="en-US" dirty="0" smtClean="0"/>
              <a:t>rich and poor, of Athenian selfishness generally.3 But how does that, business</a:t>
            </a:r>
          </a:p>
          <a:p>
            <a:r>
              <a:rPr lang="en-US" dirty="0" smtClean="0"/>
              <a:t>as usual, some might call it, make for a crisis on the order of, say, the ravages</a:t>
            </a:r>
          </a:p>
          <a:p>
            <a:r>
              <a:rPr lang="en-US" dirty="0" smtClean="0"/>
              <a:t>of war, the precariousness of peace, the misrule of a grotesquely corrupt and</a:t>
            </a:r>
          </a:p>
          <a:p>
            <a:r>
              <a:rPr lang="en-US" dirty="0" smtClean="0"/>
              <a:t>corrupting leader, the plight of a poorly led city facing immanent defeat and</a:t>
            </a:r>
          </a:p>
          <a:p>
            <a:r>
              <a:rPr lang="en-US" dirty="0" smtClean="0"/>
              <a:t>possible destruction — the sort of crisis, in other words, the poet’s earlier</a:t>
            </a:r>
          </a:p>
          <a:p>
            <a:r>
              <a:rPr lang="en-US" dirty="0" smtClean="0"/>
              <a:t>plays would have led us to associate with measures as drastic as those enacted</a:t>
            </a:r>
          </a:p>
          <a:p>
            <a:r>
              <a:rPr lang="en-US" dirty="0" smtClean="0"/>
              <a:t>here?4 For what could have been more drastic than for the city’s men first</a:t>
            </a:r>
          </a:p>
          <a:p>
            <a:r>
              <a:rPr lang="en-US" dirty="0" smtClean="0"/>
              <a:t>to surrender power to women, then to acquiesce to a generalized sharing of</a:t>
            </a:r>
          </a:p>
          <a:p>
            <a:r>
              <a:rPr lang="en-US" dirty="0" smtClean="0"/>
              <a:t>property, spouses, children, everything?</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2</a:t>
            </a:fld>
            <a:endParaRPr lang="en-US"/>
          </a:p>
        </p:txBody>
      </p:sp>
    </p:spTree>
    <p:extLst>
      <p:ext uri="{BB962C8B-B14F-4D97-AF65-F5344CB8AC3E}">
        <p14:creationId xmlns:p14="http://schemas.microsoft.com/office/powerpoint/2010/main" val="643032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21E526-0C9E-42B7-9735-9E4A00ED02F1}" type="slidenum">
              <a:rPr lang="en-US"/>
              <a:pPr/>
              <a:t>3</a:t>
            </a:fld>
            <a:endParaRPr lang="en-US"/>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r>
              <a:rPr lang="en-US" i="1" dirty="0" smtClean="0"/>
              <a:t>Stasis</a:t>
            </a:r>
            <a:r>
              <a:rPr lang="en-US" dirty="0" smtClean="0"/>
              <a:t> of 411-410</a:t>
            </a:r>
          </a:p>
          <a:p>
            <a:pPr lvl="1"/>
            <a:r>
              <a:rPr lang="en-US" dirty="0" smtClean="0"/>
              <a:t>oligarchy of 400</a:t>
            </a:r>
          </a:p>
          <a:p>
            <a:pPr lvl="1"/>
            <a:r>
              <a:rPr lang="en-US" dirty="0" smtClean="0"/>
              <a:t>constitution of 5,000</a:t>
            </a:r>
          </a:p>
          <a:p>
            <a:pPr lvl="1"/>
            <a:r>
              <a:rPr lang="en-US" dirty="0" smtClean="0"/>
              <a:t>democratic restoration</a:t>
            </a:r>
          </a:p>
          <a:p>
            <a:r>
              <a:rPr lang="en-US" i="1" dirty="0" smtClean="0"/>
              <a:t>Stasis</a:t>
            </a:r>
            <a:r>
              <a:rPr lang="en-US" dirty="0" smtClean="0"/>
              <a:t> of 404-403</a:t>
            </a:r>
          </a:p>
          <a:p>
            <a:pPr lvl="1"/>
            <a:r>
              <a:rPr lang="en-US" dirty="0" smtClean="0"/>
              <a:t>citizenry of 3,000</a:t>
            </a:r>
          </a:p>
          <a:p>
            <a:pPr lvl="1"/>
            <a:r>
              <a:rPr lang="en-US" dirty="0" smtClean="0"/>
              <a:t>council (</a:t>
            </a:r>
            <a:r>
              <a:rPr lang="en-US" i="1" dirty="0" err="1" smtClean="0"/>
              <a:t>boulē</a:t>
            </a:r>
            <a:r>
              <a:rPr lang="en-US" dirty="0" smtClean="0"/>
              <a:t>) of 30</a:t>
            </a:r>
          </a:p>
          <a:p>
            <a:pPr lvl="1"/>
            <a:r>
              <a:rPr lang="en-US" dirty="0" smtClean="0"/>
              <a:t>reign of terror!</a:t>
            </a:r>
          </a:p>
          <a:p>
            <a:pPr lvl="1"/>
            <a:r>
              <a:rPr lang="en-US" dirty="0" smtClean="0"/>
              <a:t>democratic restoration</a:t>
            </a:r>
          </a:p>
          <a:p>
            <a:pPr lvl="2"/>
            <a:r>
              <a:rPr lang="en-US" dirty="0" smtClean="0"/>
              <a:t>amnesty</a:t>
            </a:r>
          </a:p>
          <a:p>
            <a:pPr lvl="2"/>
            <a:r>
              <a:rPr lang="en-US" i="1" dirty="0" smtClean="0"/>
              <a:t>homonoia</a:t>
            </a:r>
            <a:r>
              <a:rPr lang="en-US" dirty="0" smtClean="0"/>
              <a:t>?</a:t>
            </a:r>
          </a:p>
          <a:p>
            <a:pPr defTabSz="909645">
              <a:defRPr/>
            </a:pPr>
            <a:r>
              <a:rPr lang="en-US" dirty="0" smtClean="0"/>
              <a:t>Corinthian War, 395-387 BCE</a:t>
            </a:r>
          </a:p>
          <a:p>
            <a:pPr defTabSz="909645">
              <a:defRPr/>
            </a:pPr>
            <a:endParaRPr lang="en-US" dirty="0" smtClean="0"/>
          </a:p>
          <a:p>
            <a:r>
              <a:rPr lang="en-US" dirty="0"/>
              <a:t>This curiously overdetermined yet underwhelming crisis we can connect</a:t>
            </a:r>
          </a:p>
          <a:p>
            <a:r>
              <a:rPr lang="en-US" dirty="0"/>
              <a:t>with an interpretive “enigma” the play has long posed: the question of what</a:t>
            </a:r>
          </a:p>
          <a:p>
            <a:r>
              <a:rPr lang="en-US" dirty="0"/>
              <a:t>it is all about.6 One recurrent observation, that material issues — “Demon</a:t>
            </a:r>
          </a:p>
          <a:p>
            <a:r>
              <a:rPr lang="en-US" dirty="0"/>
              <a:t>Poverty” and wealth-disparity — are central to the play’s theme, receives</a:t>
            </a:r>
          </a:p>
          <a:p>
            <a:r>
              <a:rPr lang="en-US" dirty="0"/>
              <a:t>ample justification within the text itself.7 Yet the crux of the matter lies not</a:t>
            </a:r>
          </a:p>
          <a:p>
            <a:r>
              <a:rPr lang="en-US" dirty="0"/>
              <a:t>with poverty </a:t>
            </a:r>
            <a:r>
              <a:rPr lang="en-US" i="1" dirty="0"/>
              <a:t>per se </a:t>
            </a:r>
            <a:r>
              <a:rPr lang="en-US" dirty="0"/>
              <a:t>but with its discontents. According to Isocrates, privation</a:t>
            </a:r>
          </a:p>
          <a:p>
            <a:r>
              <a:rPr lang="en-US" dirty="0"/>
              <a:t>leads to a breakdown of inter-personal ties, indeed, to violent conflict: war</a:t>
            </a:r>
          </a:p>
          <a:p>
            <a:r>
              <a:rPr lang="en-US" dirty="0"/>
              <a:t>or civil strife (4.174). Thus in a play produced in or about the year 391 bce,8</a:t>
            </a:r>
          </a:p>
          <a:p>
            <a:r>
              <a:rPr lang="en-US" dirty="0"/>
              <a:t>when Athens was still recovering from military defeat, loss of empire, and its</a:t>
            </a:r>
          </a:p>
          <a:p>
            <a:r>
              <a:rPr lang="en-US" dirty="0"/>
              <a:t>own, rather traumatic encounter with civil strife, there can be no clean break</a:t>
            </a:r>
          </a:p>
          <a:p>
            <a:r>
              <a:rPr lang="en-US" dirty="0"/>
              <a:t>between themes of socio-economic health and those of political health. And</a:t>
            </a:r>
          </a:p>
          <a:p>
            <a:r>
              <a:rPr lang="en-US" dirty="0"/>
              <a:t>in that period, questions of political health lead almost inevitably back to civil</a:t>
            </a:r>
          </a:p>
          <a:p>
            <a:r>
              <a:rPr lang="en-US" dirty="0"/>
              <a:t>strife and its avoidance.</a:t>
            </a:r>
          </a:p>
          <a:p>
            <a:r>
              <a:rPr lang="en-US" dirty="0"/>
              <a:t>So my question is whether issues of civic concord and discord do not</a:t>
            </a:r>
          </a:p>
          <a:p>
            <a:r>
              <a:rPr lang="en-US" dirty="0"/>
              <a:t>figure in the crisis at hand, and if so, how.9 My starting point for this investigation</a:t>
            </a:r>
          </a:p>
          <a:p>
            <a:r>
              <a:rPr lang="en-US" dirty="0"/>
              <a:t>will be textual clues suggesting as much. Reading those clues against the</a:t>
            </a:r>
          </a:p>
          <a:p>
            <a:r>
              <a:rPr lang="en-US" dirty="0"/>
              <a:t>cluelessness enacted onstage, I suggest resonances with the widely praised, yet</a:t>
            </a:r>
          </a:p>
          <a:p>
            <a:r>
              <a:rPr lang="en-US" dirty="0"/>
              <a:t>problematic, amnesty ratified in association with the restoration of democracy</a:t>
            </a:r>
          </a:p>
          <a:p>
            <a:r>
              <a:rPr lang="en-US" dirty="0"/>
              <a:t>in 403 bce.10 Civic harmony predicated on collective forgetting thus provides</a:t>
            </a:r>
          </a:p>
          <a:p>
            <a:r>
              <a:rPr lang="en-US" dirty="0"/>
              <a:t>Aristophanes with a theme. For he “hears” in this harmony an ideologically</a:t>
            </a:r>
          </a:p>
          <a:p>
            <a:r>
              <a:rPr lang="en-US" dirty="0"/>
              <a:t>charged point of contention between, on the one hand, a discourse of democratic</a:t>
            </a:r>
          </a:p>
          <a:p>
            <a:r>
              <a:rPr lang="en-US" dirty="0"/>
              <a:t>consensus as antidote to civic unrest, on the other hand, a discourse of</a:t>
            </a:r>
          </a:p>
          <a:p>
            <a:r>
              <a:rPr lang="en-US" dirty="0"/>
              <a:t>civic-phallic autonomy as bulwark against antidemocratic </a:t>
            </a:r>
            <a:r>
              <a:rPr lang="en-US" i="1" dirty="0"/>
              <a:t>hubris</a:t>
            </a:r>
            <a:r>
              <a:rPr lang="en-US" dirty="0"/>
              <a:t>.</a:t>
            </a:r>
          </a:p>
          <a:p>
            <a:r>
              <a:rPr lang="en-US" dirty="0"/>
              <a:t>To see how that works, it will help to consider </a:t>
            </a:r>
            <a:r>
              <a:rPr lang="en-US" i="1" dirty="0"/>
              <a:t>Assemblywomen</a:t>
            </a:r>
            <a:endParaRPr lang="en-US" dirty="0" smtClean="0"/>
          </a:p>
        </p:txBody>
      </p:sp>
    </p:spTree>
    <p:extLst>
      <p:ext uri="{BB962C8B-B14F-4D97-AF65-F5344CB8AC3E}">
        <p14:creationId xmlns:p14="http://schemas.microsoft.com/office/powerpoint/2010/main" val="1593103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787C79-C352-4C64-BD84-8CE8F672F9DE}" type="slidenum">
              <a:rPr lang="en-US"/>
              <a:pPr/>
              <a:t>4</a:t>
            </a:fld>
            <a:endParaRPr lang="en-US"/>
          </a:p>
        </p:txBody>
      </p:sp>
      <p:sp>
        <p:nvSpPr>
          <p:cNvPr id="69634" name="Rectangle 2"/>
          <p:cNvSpPr>
            <a:spLocks noGrp="1" noRot="1" noChangeAspect="1" noChangeArrowheads="1" noTextEdit="1"/>
          </p:cNvSpPr>
          <p:nvPr>
            <p:ph type="sldImg"/>
          </p:nvPr>
        </p:nvSpPr>
        <p:spPr>
          <a:xfrm>
            <a:off x="2095500" y="460375"/>
            <a:ext cx="2808288" cy="2106613"/>
          </a:xfrm>
          <a:ln/>
        </p:spPr>
      </p:sp>
      <p:sp>
        <p:nvSpPr>
          <p:cNvPr id="69635" name="Rectangle 3"/>
          <p:cNvSpPr>
            <a:spLocks noGrp="1" noChangeArrowheads="1"/>
          </p:cNvSpPr>
          <p:nvPr>
            <p:ph type="body" idx="1"/>
          </p:nvPr>
        </p:nvSpPr>
        <p:spPr>
          <a:xfrm>
            <a:off x="545253" y="2681810"/>
            <a:ext cx="5919894" cy="5917806"/>
          </a:xfrm>
        </p:spPr>
        <p:txBody>
          <a:bodyPr/>
          <a:lstStyle/>
          <a:p>
            <a:r>
              <a:rPr lang="en-US"/>
              <a:t>Lysias writes, “The greatest consensus (</a:t>
            </a:r>
            <a:r>
              <a:rPr lang="en-US" i="1"/>
              <a:t>homonoian</a:t>
            </a:r>
            <a:r>
              <a:rPr lang="en-US"/>
              <a:t>) is the freedom of all” (2.18). Consensus, he means, is strongest when achieved without coercion. And democracy survives through consensus, specifically, collective acquiescence to the will of the many.</a:t>
            </a:r>
          </a:p>
          <a:p>
            <a:endParaRPr lang="en-US"/>
          </a:p>
          <a:p>
            <a:r>
              <a:rPr lang="en-US"/>
              <a:t>… an “</a:t>
            </a:r>
            <a:r>
              <a:rPr lang="en-US" i="1"/>
              <a:t>erôs </a:t>
            </a:r>
            <a:r>
              <a:rPr lang="en-US"/>
              <a:t>to sail” that, like a hostile force or a fit of laughter, “fell upon (</a:t>
            </a:r>
            <a:r>
              <a:rPr lang="en-US" i="1"/>
              <a:t>enepese</a:t>
            </a:r>
            <a:r>
              <a:rPr lang="en-US"/>
              <a:t>)” its victims “all alike” (thuc. 6.24.3).</a:t>
            </a:r>
          </a:p>
        </p:txBody>
      </p:sp>
    </p:spTree>
    <p:extLst>
      <p:ext uri="{BB962C8B-B14F-4D97-AF65-F5344CB8AC3E}">
        <p14:creationId xmlns:p14="http://schemas.microsoft.com/office/powerpoint/2010/main" val="899962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5</a:t>
            </a:fld>
            <a:endParaRPr lang="en-US"/>
          </a:p>
        </p:txBody>
      </p:sp>
    </p:spTree>
    <p:extLst>
      <p:ext uri="{BB962C8B-B14F-4D97-AF65-F5344CB8AC3E}">
        <p14:creationId xmlns:p14="http://schemas.microsoft.com/office/powerpoint/2010/main" val="2365633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3838B6-592A-4B2B-9E10-F9DE1BF1B4E0}" type="slidenum">
              <a:rPr lang="en-US"/>
              <a:pPr/>
              <a:t>6</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88584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8EEE44-0B03-4E68-AE54-EB4474634017}" type="slidenum">
              <a:rPr lang="en-US"/>
              <a:pPr/>
              <a:t>7</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65692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8</a:t>
            </a:fld>
            <a:endParaRPr lang="en-US"/>
          </a:p>
        </p:txBody>
      </p:sp>
    </p:spTree>
    <p:extLst>
      <p:ext uri="{BB962C8B-B14F-4D97-AF65-F5344CB8AC3E}">
        <p14:creationId xmlns:p14="http://schemas.microsoft.com/office/powerpoint/2010/main" val="3798838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349C10-3CA6-4C54-8498-DD10F0D45D36}" type="slidenum">
              <a:rPr lang="en-US"/>
              <a:pPr/>
              <a:t>9</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085719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91311"/>
            <a:ext cx="8534400" cy="1470025"/>
          </a:xfrm>
          <a:noFill/>
        </p:spPr>
        <p:txBody>
          <a:bodyPr>
            <a:noAutofit/>
          </a:bodyPr>
          <a:lstStyle>
            <a:lvl1pPr algn="ctr">
              <a:defRPr sz="4800" b="0">
                <a:solidFill>
                  <a:schemeClr val="bg1"/>
                </a:solidFill>
                <a:effectLst>
                  <a:outerShdw blurRad="38100" dist="63500" dir="2700000" algn="tl">
                    <a:srgbClr val="000000">
                      <a:alpha val="43137"/>
                    </a:srgbClr>
                  </a:outerShdw>
                </a:effectLst>
                <a:latin typeface="+mj-lt"/>
                <a:cs typeface="Levenim MT" pitchFamily="2" charset="-79"/>
              </a:defRPr>
            </a:lvl1pPr>
          </a:lstStyle>
          <a:p>
            <a:r>
              <a:rPr lang="en-US" smtClean="0"/>
              <a:t>Click to edit Master title style</a:t>
            </a:r>
            <a:endParaRPr lang="en-US" dirty="0"/>
          </a:p>
        </p:txBody>
      </p:sp>
      <p:sp>
        <p:nvSpPr>
          <p:cNvPr id="3" name="Subtitle 2"/>
          <p:cNvSpPr>
            <a:spLocks noGrp="1"/>
          </p:cNvSpPr>
          <p:nvPr>
            <p:ph type="subTitle" idx="1"/>
          </p:nvPr>
        </p:nvSpPr>
        <p:spPr>
          <a:xfrm>
            <a:off x="304800" y="2947086"/>
            <a:ext cx="8534400" cy="1752600"/>
          </a:xfrm>
        </p:spPr>
        <p:txBody>
          <a:bodyPr>
            <a:normAutofit/>
          </a:bodyPr>
          <a:lstStyle>
            <a:lvl1pPr marL="0" indent="0" algn="ctr">
              <a:buNone/>
              <a:defRPr sz="3600" b="1">
                <a:solidFill>
                  <a:schemeClr val="accent1">
                    <a:lumMod val="75000"/>
                  </a:schemeClr>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spd="slow">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07709A-84E8-4DBD-BF80-36EC276437C7}" type="datetime5">
              <a:rPr lang="en-US" smtClean="0"/>
              <a:t>6-Apr-17</a:t>
            </a:fld>
            <a:endParaRPr lang="en-US"/>
          </a:p>
        </p:txBody>
      </p:sp>
      <p:sp>
        <p:nvSpPr>
          <p:cNvPr id="7" name="Slide Number Placeholder 6"/>
          <p:cNvSpPr>
            <a:spLocks noGrp="1"/>
          </p:cNvSpPr>
          <p:nvPr>
            <p:ph type="sldNum" sz="quarter" idx="12"/>
          </p:nvPr>
        </p:nvSpPr>
        <p:spPr/>
        <p:txBody>
          <a:bodyPr/>
          <a:lstStyle/>
          <a:p>
            <a:fld id="{0E2B0241-DBC4-47FC-A6F0-845E6B9C1C6A}" type="slidenum">
              <a:rPr lang="en-US" smtClean="0"/>
              <a:pPr/>
              <a:t>‹#›</a:t>
            </a:fld>
            <a:endParaRPr lang="en-US"/>
          </a:p>
        </p:txBody>
      </p:sp>
      <p:sp>
        <p:nvSpPr>
          <p:cNvPr id="9" name="Footer Placeholder 5"/>
          <p:cNvSpPr>
            <a:spLocks noGrp="1"/>
          </p:cNvSpPr>
          <p:nvPr>
            <p:ph type="ftr" sz="quarter" idx="3"/>
          </p:nvPr>
        </p:nvSpPr>
        <p:spPr>
          <a:xfrm>
            <a:off x="3124200" y="6355080"/>
            <a:ext cx="2895600" cy="365760"/>
          </a:xfrm>
          <a:prstGeom prst="rect">
            <a:avLst/>
          </a:prstGeom>
        </p:spPr>
        <p:txBody>
          <a:bodyPr/>
          <a:lstStyle>
            <a:lvl1pPr algn="ctr" rtl="0" fontAlgn="base">
              <a:spcBef>
                <a:spcPct val="0"/>
              </a:spcBef>
              <a:spcAft>
                <a:spcPct val="0"/>
              </a:spcAft>
              <a:defRPr lang="en-US" sz="1200" kern="1200" smtClean="0">
                <a:solidFill>
                  <a:schemeClr val="tx1">
                    <a:tint val="75000"/>
                  </a:schemeClr>
                </a:solidFill>
                <a:latin typeface="Arial" charset="0"/>
                <a:ea typeface="+mn-ea"/>
                <a:cs typeface="+mn-cs"/>
              </a:defRPr>
            </a:lvl1pPr>
          </a:lstStyle>
          <a:p>
            <a:r>
              <a:rPr lang="en-US" smtClean="0"/>
              <a:t>Aristophanes Assemblywomen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3F02B7-BB5F-441E-B7A7-EC46120C16A5}" type="datetime5">
              <a:rPr lang="en-US" smtClean="0"/>
              <a:t>6-Apr-17</a:t>
            </a:fld>
            <a:endParaRPr lang="en-US"/>
          </a:p>
        </p:txBody>
      </p:sp>
      <p:sp>
        <p:nvSpPr>
          <p:cNvPr id="6" name="Slide Number Placeholder 5"/>
          <p:cNvSpPr>
            <a:spLocks noGrp="1"/>
          </p:cNvSpPr>
          <p:nvPr>
            <p:ph type="sldNum" sz="quarter" idx="12"/>
          </p:nvPr>
        </p:nvSpPr>
        <p:spPr/>
        <p:txBody>
          <a:bodyPr/>
          <a:lstStyle/>
          <a:p>
            <a:fld id="{C94D3E10-C0C1-4D71-A41A-6CB8B8E1C6BB}" type="slidenum">
              <a:rPr lang="en-US" smtClean="0"/>
              <a:pPr/>
              <a:t>‹#›</a:t>
            </a:fld>
            <a:endParaRPr lang="en-US"/>
          </a:p>
        </p:txBody>
      </p:sp>
      <p:sp>
        <p:nvSpPr>
          <p:cNvPr id="8" name="Footer Placeholder 5"/>
          <p:cNvSpPr>
            <a:spLocks noGrp="1"/>
          </p:cNvSpPr>
          <p:nvPr>
            <p:ph type="ftr" sz="quarter" idx="3"/>
          </p:nvPr>
        </p:nvSpPr>
        <p:spPr>
          <a:xfrm>
            <a:off x="3124200" y="6355080"/>
            <a:ext cx="2895600" cy="365760"/>
          </a:xfrm>
          <a:prstGeom prst="rect">
            <a:avLst/>
          </a:prstGeom>
        </p:spPr>
        <p:txBody>
          <a:bodyPr/>
          <a:lstStyle>
            <a:lvl1pPr algn="ctr" rtl="0" fontAlgn="base">
              <a:spcBef>
                <a:spcPct val="0"/>
              </a:spcBef>
              <a:spcAft>
                <a:spcPct val="0"/>
              </a:spcAft>
              <a:defRPr lang="en-US" sz="1200" kern="1200" smtClean="0">
                <a:solidFill>
                  <a:schemeClr val="tx1">
                    <a:tint val="75000"/>
                  </a:schemeClr>
                </a:solidFill>
                <a:latin typeface="Arial" charset="0"/>
                <a:ea typeface="+mn-ea"/>
                <a:cs typeface="+mn-cs"/>
              </a:defRPr>
            </a:lvl1pPr>
          </a:lstStyle>
          <a:p>
            <a:r>
              <a:rPr lang="en-US" smtClean="0"/>
              <a:t>Aristophanes Assemblywomen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D2D665-9C8E-4A0E-9DBC-01393BF73B56}" type="datetime5">
              <a:rPr lang="en-US" smtClean="0"/>
              <a:t>6-Apr-17</a:t>
            </a:fld>
            <a:endParaRPr lang="en-US"/>
          </a:p>
        </p:txBody>
      </p:sp>
      <p:sp>
        <p:nvSpPr>
          <p:cNvPr id="6" name="Slide Number Placeholder 5"/>
          <p:cNvSpPr>
            <a:spLocks noGrp="1"/>
          </p:cNvSpPr>
          <p:nvPr>
            <p:ph type="sldNum" sz="quarter" idx="12"/>
          </p:nvPr>
        </p:nvSpPr>
        <p:spPr/>
        <p:txBody>
          <a:bodyPr/>
          <a:lstStyle/>
          <a:p>
            <a:fld id="{F5E7D54D-86BF-4ED5-B0AB-3890F7CE24D8}" type="slidenum">
              <a:rPr lang="en-US" smtClean="0"/>
              <a:pPr/>
              <a:t>‹#›</a:t>
            </a:fld>
            <a:endParaRPr lang="en-US"/>
          </a:p>
        </p:txBody>
      </p:sp>
      <p:sp>
        <p:nvSpPr>
          <p:cNvPr id="9" name="Footer Placeholder 5"/>
          <p:cNvSpPr>
            <a:spLocks noGrp="1"/>
          </p:cNvSpPr>
          <p:nvPr>
            <p:ph type="ftr" sz="quarter" idx="3"/>
          </p:nvPr>
        </p:nvSpPr>
        <p:spPr>
          <a:xfrm>
            <a:off x="3124200" y="6355080"/>
            <a:ext cx="2895600" cy="365760"/>
          </a:xfrm>
          <a:prstGeom prst="rect">
            <a:avLst/>
          </a:prstGeom>
        </p:spPr>
        <p:txBody>
          <a:bodyPr/>
          <a:lstStyle>
            <a:lvl1pPr algn="ctr" rtl="0" fontAlgn="base">
              <a:spcBef>
                <a:spcPct val="0"/>
              </a:spcBef>
              <a:spcAft>
                <a:spcPct val="0"/>
              </a:spcAft>
              <a:defRPr lang="en-US" sz="1200" kern="1200" smtClean="0">
                <a:solidFill>
                  <a:schemeClr val="tx1">
                    <a:tint val="75000"/>
                  </a:schemeClr>
                </a:solidFill>
                <a:latin typeface="Arial" charset="0"/>
                <a:ea typeface="+mn-ea"/>
                <a:cs typeface="+mn-cs"/>
              </a:defRPr>
            </a:lvl1pPr>
          </a:lstStyle>
          <a:p>
            <a:r>
              <a:rPr lang="en-US" smtClean="0"/>
              <a:t>Aristophanes Assemblywomen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0" baseline="0">
                <a:solidFill>
                  <a:srgbClr val="000099"/>
                </a:solidFill>
                <a:effectLst>
                  <a:outerShdw blurRad="50800" dist="25400" dir="2700000" algn="tl" rotWithShape="0">
                    <a:prstClr val="black">
                      <a:alpha val="25000"/>
                    </a:prstClr>
                  </a:outerShdw>
                </a:effectLst>
                <a:latin typeface="+mn-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rgbClr val="0000FF"/>
              </a:buClr>
              <a:buSzPct val="125000"/>
              <a:buFont typeface="Arial" pitchFamily="34" charset="0"/>
              <a:buChar char="•"/>
              <a:defRPr/>
            </a:lvl1pPr>
            <a:lvl2pPr>
              <a:buClr>
                <a:schemeClr val="accent5"/>
              </a:buClr>
              <a:buSzPct val="125000"/>
              <a:buFont typeface="Arial" pitchFamily="34" charset="0"/>
              <a:buChar char="•"/>
              <a:defRPr/>
            </a:lvl2pPr>
            <a:lvl3pPr>
              <a:buClr>
                <a:schemeClr val="accent3">
                  <a:lumMod val="75000"/>
                </a:schemeClr>
              </a:buClr>
              <a:buSzPct val="125000"/>
              <a:defRPr/>
            </a:lvl3pPr>
            <a:lvl4pPr>
              <a:buClr>
                <a:srgbClr val="00B0F0"/>
              </a:buClr>
              <a:buFont typeface="Arial" pitchFamily="34" charset="0"/>
              <a:buChar char="•"/>
              <a:defRPr/>
            </a:lvl4pPr>
            <a:lvl5pPr>
              <a:buClr>
                <a:schemeClr val="accent3">
                  <a:lumMod val="75000"/>
                </a:schemeClr>
              </a:buClr>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200E8-52E6-4057-B44F-45BA30272F93}" type="datetime5">
              <a:rPr lang="en-US" smtClean="0"/>
              <a:t>6-Apr-17</a:t>
            </a:fld>
            <a:endParaRPr lang="en-US"/>
          </a:p>
        </p:txBody>
      </p:sp>
      <p:sp>
        <p:nvSpPr>
          <p:cNvPr id="6" name="Slide Number Placeholder 5"/>
          <p:cNvSpPr>
            <a:spLocks noGrp="1"/>
          </p:cNvSpPr>
          <p:nvPr>
            <p:ph type="sldNum" sz="quarter" idx="12"/>
          </p:nvPr>
        </p:nvSpPr>
        <p:spPr/>
        <p:txBody>
          <a:bodyPr/>
          <a:lstStyle/>
          <a:p>
            <a:fld id="{C84949BF-B90B-4E25-9A47-07E9FB3241D4}" type="slidenum">
              <a:rPr lang="en-US" smtClean="0"/>
              <a:pPr/>
              <a:t>‹#›</a:t>
            </a:fld>
            <a:endParaRPr lang="en-US"/>
          </a:p>
        </p:txBody>
      </p:sp>
      <p:sp>
        <p:nvSpPr>
          <p:cNvPr id="7" name="Footer Placeholder 5"/>
          <p:cNvSpPr>
            <a:spLocks noGrp="1"/>
          </p:cNvSpPr>
          <p:nvPr>
            <p:ph type="ftr" sz="quarter" idx="3"/>
          </p:nvPr>
        </p:nvSpPr>
        <p:spPr>
          <a:xfrm>
            <a:off x="3124200" y="6355080"/>
            <a:ext cx="2895600" cy="365760"/>
          </a:xfrm>
          <a:prstGeom prst="rect">
            <a:avLst/>
          </a:prstGeom>
        </p:spPr>
        <p:txBody>
          <a:bodyPr/>
          <a:lstStyle>
            <a:lvl1pPr algn="ctr" rtl="0" fontAlgn="base">
              <a:spcBef>
                <a:spcPct val="0"/>
              </a:spcBef>
              <a:spcAft>
                <a:spcPct val="0"/>
              </a:spcAft>
              <a:defRPr lang="en-US" sz="1200" i="0" kern="1200" smtClean="0">
                <a:solidFill>
                  <a:schemeClr val="tx1">
                    <a:tint val="75000"/>
                  </a:schemeClr>
                </a:solidFill>
                <a:latin typeface="Arial" charset="0"/>
                <a:ea typeface="+mn-ea"/>
                <a:cs typeface="+mn-cs"/>
              </a:defRPr>
            </a:lvl1pPr>
          </a:lstStyle>
          <a:p>
            <a:r>
              <a:rPr lang="en-US" smtClean="0"/>
              <a:t>Aristophanes Assemblywomen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spc="0" baseline="0">
                <a:solidFill>
                  <a:srgbClr val="000099"/>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914400" y="1600200"/>
            <a:ext cx="7772400" cy="4525963"/>
          </a:xfrm>
        </p:spPr>
        <p:txBody>
          <a:bodyPr>
            <a:normAutofit/>
          </a:bodyPr>
          <a:lstStyle>
            <a:lvl1pPr marL="0" indent="0">
              <a:buClr>
                <a:srgbClr val="0000FF"/>
              </a:buClr>
              <a:buSzPct val="125000"/>
              <a:buFont typeface="Arial" pitchFamily="34" charset="0"/>
              <a:buNone/>
              <a:defRPr sz="2800"/>
            </a:lvl1pPr>
            <a:lvl2pPr marL="457200" indent="0">
              <a:buClr>
                <a:schemeClr val="accent5"/>
              </a:buClr>
              <a:buSzPct val="125000"/>
              <a:buFont typeface="Arial" pitchFamily="34" charset="0"/>
              <a:buNone/>
              <a:defRPr sz="2400"/>
            </a:lvl2pPr>
            <a:lvl3pPr marL="914400" indent="0">
              <a:buClr>
                <a:schemeClr val="accent3">
                  <a:lumMod val="75000"/>
                </a:schemeClr>
              </a:buClr>
              <a:buSzPct val="125000"/>
              <a:buNone/>
              <a:defRPr sz="2000"/>
            </a:lvl3pPr>
            <a:lvl4pPr marL="1371600" indent="0">
              <a:buClr>
                <a:srgbClr val="00B0F0"/>
              </a:buClr>
              <a:buFont typeface="Arial" pitchFamily="34" charset="0"/>
              <a:buNone/>
              <a:defRPr sz="1800"/>
            </a:lvl4pPr>
            <a:lvl5pPr marL="1828800" indent="0">
              <a:buClr>
                <a:schemeClr val="accent3">
                  <a:lumMod val="75000"/>
                </a:schemeClr>
              </a:buClr>
              <a:buFont typeface="Arial" pitchFamily="34" charse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E701F9-4DA6-45B4-8CE7-30D11411FF8F}" type="datetime5">
              <a:rPr lang="en-US" smtClean="0"/>
              <a:t>6-Apr-17</a:t>
            </a:fld>
            <a:endParaRPr lang="en-US"/>
          </a:p>
        </p:txBody>
      </p:sp>
      <p:sp>
        <p:nvSpPr>
          <p:cNvPr id="6" name="Slide Number Placeholder 5"/>
          <p:cNvSpPr>
            <a:spLocks noGrp="1"/>
          </p:cNvSpPr>
          <p:nvPr>
            <p:ph type="sldNum" sz="quarter" idx="12"/>
          </p:nvPr>
        </p:nvSpPr>
        <p:spPr/>
        <p:txBody>
          <a:bodyPr/>
          <a:lstStyle/>
          <a:p>
            <a:fld id="{C84949BF-B90B-4E25-9A47-07E9FB3241D4}" type="slidenum">
              <a:rPr lang="en-US" smtClean="0"/>
              <a:pPr/>
              <a:t>‹#›</a:t>
            </a:fld>
            <a:endParaRPr lang="en-US"/>
          </a:p>
        </p:txBody>
      </p:sp>
      <p:sp>
        <p:nvSpPr>
          <p:cNvPr id="7" name="Footer Placeholder 5"/>
          <p:cNvSpPr>
            <a:spLocks noGrp="1"/>
          </p:cNvSpPr>
          <p:nvPr>
            <p:ph type="ftr" sz="quarter" idx="3"/>
          </p:nvPr>
        </p:nvSpPr>
        <p:spPr>
          <a:xfrm>
            <a:off x="3124200" y="6355080"/>
            <a:ext cx="2895600" cy="365760"/>
          </a:xfrm>
          <a:prstGeom prst="rect">
            <a:avLst/>
          </a:prstGeom>
        </p:spPr>
        <p:txBody>
          <a:bodyPr/>
          <a:lstStyle>
            <a:lvl1pPr algn="ctr" rtl="0" fontAlgn="base">
              <a:spcBef>
                <a:spcPct val="0"/>
              </a:spcBef>
              <a:spcAft>
                <a:spcPct val="0"/>
              </a:spcAft>
              <a:defRPr lang="en-US" sz="1200" kern="1200" smtClean="0">
                <a:solidFill>
                  <a:schemeClr val="tx1">
                    <a:tint val="75000"/>
                  </a:schemeClr>
                </a:solidFill>
                <a:latin typeface="Arial" charset="0"/>
                <a:ea typeface="+mn-ea"/>
                <a:cs typeface="+mn-cs"/>
              </a:defRPr>
            </a:lvl1pPr>
          </a:lstStyle>
          <a:p>
            <a:r>
              <a:rPr lang="en-US" smtClean="0"/>
              <a:t>Aristophanes Assemblywomen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32450"/>
            <a:ext cx="7772400" cy="1362075"/>
          </a:xfrm>
        </p:spPr>
        <p:txBody>
          <a:bodyPr anchor="ctr" anchorCtr="0"/>
          <a:lstStyle>
            <a:lvl1pPr algn="l">
              <a:defRPr sz="4000" b="1" cap="none" baseline="0"/>
            </a:lvl1pPr>
          </a:lstStyle>
          <a:p>
            <a:r>
              <a:rPr lang="en-US" smtClean="0"/>
              <a:t>Click to edit Master title style</a:t>
            </a:r>
            <a:endParaRPr lang="en-US" dirty="0"/>
          </a:p>
        </p:txBody>
      </p:sp>
      <p:sp>
        <p:nvSpPr>
          <p:cNvPr id="7" name="Text Placeholder 2"/>
          <p:cNvSpPr>
            <a:spLocks noGrp="1"/>
          </p:cNvSpPr>
          <p:nvPr>
            <p:ph type="body" idx="1"/>
          </p:nvPr>
        </p:nvSpPr>
        <p:spPr>
          <a:xfrm>
            <a:off x="722313" y="4279100"/>
            <a:ext cx="7772400" cy="1500187"/>
          </a:xfrm>
        </p:spPr>
        <p:txBody>
          <a:bodyPr anchor="t" anchorCtr="0">
            <a:normAutofit/>
          </a:bodyPr>
          <a:lstStyle>
            <a:lvl1pPr marL="0" indent="0">
              <a:buNone/>
              <a:defRPr sz="32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9" name="Straight Connector 8"/>
          <p:cNvCxnSpPr/>
          <p:nvPr userDrawn="1"/>
        </p:nvCxnSpPr>
        <p:spPr>
          <a:xfrm rot="5400000">
            <a:off x="2895600" y="3429000"/>
            <a:ext cx="32004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0469B3-C6D2-42E7-A5AE-1606A8658C4E}" type="datetime5">
              <a:rPr lang="en-US" smtClean="0"/>
              <a:t>6-Apr-17</a:t>
            </a:fld>
            <a:endParaRPr lang="en-US"/>
          </a:p>
        </p:txBody>
      </p:sp>
      <p:sp>
        <p:nvSpPr>
          <p:cNvPr id="7" name="Slide Number Placeholder 6"/>
          <p:cNvSpPr>
            <a:spLocks noGrp="1"/>
          </p:cNvSpPr>
          <p:nvPr>
            <p:ph type="sldNum" sz="quarter" idx="12"/>
          </p:nvPr>
        </p:nvSpPr>
        <p:spPr/>
        <p:txBody>
          <a:bodyPr/>
          <a:lstStyle/>
          <a:p>
            <a:fld id="{E5A160DF-E29A-4672-A7A8-D5391F57194F}" type="slidenum">
              <a:rPr lang="en-US" smtClean="0"/>
              <a:pPr/>
              <a:t>‹#›</a:t>
            </a:fld>
            <a:endParaRPr lang="en-US"/>
          </a:p>
        </p:txBody>
      </p:sp>
      <p:sp>
        <p:nvSpPr>
          <p:cNvPr id="8" name="Footer Placeholder 5"/>
          <p:cNvSpPr>
            <a:spLocks noGrp="1"/>
          </p:cNvSpPr>
          <p:nvPr>
            <p:ph type="ftr" sz="quarter" idx="3"/>
          </p:nvPr>
        </p:nvSpPr>
        <p:spPr>
          <a:xfrm>
            <a:off x="3124200" y="6355080"/>
            <a:ext cx="2895600" cy="365760"/>
          </a:xfrm>
          <a:prstGeom prst="rect">
            <a:avLst/>
          </a:prstGeom>
        </p:spPr>
        <p:txBody>
          <a:bodyPr/>
          <a:lstStyle>
            <a:lvl1pPr algn="ctr" rtl="0" fontAlgn="base">
              <a:spcBef>
                <a:spcPct val="0"/>
              </a:spcBef>
              <a:spcAft>
                <a:spcPct val="0"/>
              </a:spcAft>
              <a:defRPr lang="en-US" sz="1200" kern="1200" smtClean="0">
                <a:solidFill>
                  <a:schemeClr val="tx1">
                    <a:tint val="75000"/>
                  </a:schemeClr>
                </a:solidFill>
                <a:latin typeface="Arial" charset="0"/>
                <a:ea typeface="+mn-ea"/>
                <a:cs typeface="+mn-cs"/>
              </a:defRPr>
            </a:lvl1pPr>
          </a:lstStyle>
          <a:p>
            <a:r>
              <a:rPr lang="en-US" smtClean="0"/>
              <a:t>Aristophanes Assemblywomen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cxnSp>
        <p:nvCxnSpPr>
          <p:cNvPr id="12" name="Straight Connector 11"/>
          <p:cNvCxnSpPr/>
          <p:nvPr userDrawn="1"/>
        </p:nvCxnSpPr>
        <p:spPr>
          <a:xfrm>
            <a:off x="571500" y="1981200"/>
            <a:ext cx="8001000" cy="0"/>
          </a:xfrm>
          <a:prstGeom prst="line">
            <a:avLst/>
          </a:prstGeom>
          <a:ln w="254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446087"/>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981200"/>
            <a:ext cx="4040188" cy="4144963"/>
          </a:xfrm>
        </p:spPr>
        <p:txBody>
          <a:bodyPr>
            <a:normAutofit/>
          </a:bodyPr>
          <a:lstStyle>
            <a:lvl1pPr>
              <a:defRPr sz="2800"/>
            </a:lvl1pPr>
            <a:lvl2pPr marL="625475" indent="-285750">
              <a:defRPr sz="2400"/>
            </a:lvl2pPr>
            <a:lvl3pPr marL="914400" indent="-287338">
              <a:defRPr sz="2400"/>
            </a:lvl3pPr>
            <a:lvl4pPr marL="1149350" indent="-234950">
              <a:defRPr sz="2000"/>
            </a:lvl4pPr>
            <a:lvl5pPr marL="1371600" indent="-222250">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446087"/>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81200"/>
            <a:ext cx="4041775" cy="4144963"/>
          </a:xfrm>
        </p:spPr>
        <p:txBody>
          <a:bodyPr>
            <a:normAutofit/>
          </a:bodyPr>
          <a:lstStyle>
            <a:lvl1pPr>
              <a:defRPr sz="2800"/>
            </a:lvl1pPr>
            <a:lvl2pPr marL="574675" indent="-234950">
              <a:defRPr sz="2400"/>
            </a:lvl2pPr>
            <a:lvl3pPr marL="796925" indent="-222250">
              <a:defRPr sz="2400"/>
            </a:lvl3pPr>
            <a:lvl4pPr marL="1031875" indent="-234950">
              <a:defRPr sz="2000"/>
            </a:lvl4pPr>
            <a:lvl5pPr marL="1254125" indent="-222250">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C789E85-211D-44D2-ABAA-E19DD361FA57}" type="datetime5">
              <a:rPr lang="en-US" smtClean="0"/>
              <a:t>6-Apr-17</a:t>
            </a:fld>
            <a:endParaRPr lang="en-US"/>
          </a:p>
        </p:txBody>
      </p:sp>
      <p:sp>
        <p:nvSpPr>
          <p:cNvPr id="9" name="Slide Number Placeholder 8"/>
          <p:cNvSpPr>
            <a:spLocks noGrp="1"/>
          </p:cNvSpPr>
          <p:nvPr>
            <p:ph type="sldNum" sz="quarter" idx="12"/>
          </p:nvPr>
        </p:nvSpPr>
        <p:spPr/>
        <p:txBody>
          <a:bodyPr/>
          <a:lstStyle/>
          <a:p>
            <a:fld id="{B1A7D873-BDEC-4D0E-826C-A647DDEC7662}" type="slidenum">
              <a:rPr lang="en-US" smtClean="0"/>
              <a:pPr/>
              <a:t>‹#›</a:t>
            </a:fld>
            <a:endParaRPr lang="en-US"/>
          </a:p>
        </p:txBody>
      </p:sp>
      <p:cxnSp>
        <p:nvCxnSpPr>
          <p:cNvPr id="10" name="Straight Connector 9"/>
          <p:cNvCxnSpPr/>
          <p:nvPr userDrawn="1"/>
        </p:nvCxnSpPr>
        <p:spPr>
          <a:xfrm rot="5400000">
            <a:off x="2895600" y="3429000"/>
            <a:ext cx="3200400" cy="0"/>
          </a:xfrm>
          <a:prstGeom prst="line">
            <a:avLst/>
          </a:prstGeom>
          <a:ln w="25400">
            <a:gradFill>
              <a:gsLst>
                <a:gs pos="0">
                  <a:schemeClr val="tx2"/>
                </a:gs>
                <a:gs pos="50000">
                  <a:schemeClr val="accent1">
                    <a:tint val="44500"/>
                    <a:satMod val="160000"/>
                  </a:schemeClr>
                </a:gs>
                <a:gs pos="0">
                  <a:schemeClr val="accent1">
                    <a:tint val="23500"/>
                    <a:satMod val="160000"/>
                    <a:alpha val="0"/>
                  </a:schemeClr>
                </a:gs>
              </a:gsLst>
              <a:lin ang="10800000" scaled="0"/>
            </a:gradFill>
          </a:ln>
        </p:spPr>
        <p:style>
          <a:lnRef idx="1">
            <a:schemeClr val="accent1"/>
          </a:lnRef>
          <a:fillRef idx="0">
            <a:schemeClr val="accent1"/>
          </a:fillRef>
          <a:effectRef idx="0">
            <a:schemeClr val="accent1"/>
          </a:effectRef>
          <a:fontRef idx="minor">
            <a:schemeClr val="tx1"/>
          </a:fontRef>
        </p:style>
      </p:cxnSp>
      <p:sp>
        <p:nvSpPr>
          <p:cNvPr id="11" name="Footer Placeholder 5"/>
          <p:cNvSpPr>
            <a:spLocks noGrp="1"/>
          </p:cNvSpPr>
          <p:nvPr>
            <p:ph type="ftr" sz="quarter" idx="13"/>
          </p:nvPr>
        </p:nvSpPr>
        <p:spPr>
          <a:xfrm>
            <a:off x="3124200" y="6355080"/>
            <a:ext cx="2895600" cy="365760"/>
          </a:xfrm>
          <a:prstGeom prst="rect">
            <a:avLst/>
          </a:prstGeom>
        </p:spPr>
        <p:txBody>
          <a:bodyPr/>
          <a:lstStyle>
            <a:lvl1pPr algn="ctr" rtl="0" fontAlgn="base">
              <a:spcBef>
                <a:spcPct val="0"/>
              </a:spcBef>
              <a:spcAft>
                <a:spcPct val="0"/>
              </a:spcAft>
              <a:defRPr lang="en-US" sz="1200" kern="1200" smtClean="0">
                <a:solidFill>
                  <a:schemeClr val="tx1">
                    <a:tint val="75000"/>
                  </a:schemeClr>
                </a:solidFill>
                <a:latin typeface="Arial" charset="0"/>
                <a:ea typeface="+mn-ea"/>
                <a:cs typeface="+mn-cs"/>
              </a:defRPr>
            </a:lvl1pPr>
          </a:lstStyle>
          <a:p>
            <a:r>
              <a:rPr lang="en-US" smtClean="0"/>
              <a:t>Aristophanes Assemblywomen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C:\Documents and Settings\Andrew Scholtz\Desktop\index_poster.jpg"/>
          <p:cNvPicPr>
            <a:picLocks noChangeAspect="1" noChangeArrowheads="1"/>
          </p:cNvPicPr>
          <p:nvPr userDrawn="1"/>
        </p:nvPicPr>
        <p:blipFill>
          <a:blip r:embed="rId2" cstate="print"/>
          <a:srcRect l="9170"/>
          <a:stretch>
            <a:fillRect/>
          </a:stretch>
        </p:blipFill>
        <p:spPr bwMode="auto">
          <a:xfrm>
            <a:off x="418071" y="425450"/>
            <a:ext cx="8302625" cy="6003925"/>
          </a:xfrm>
          <a:prstGeom prst="rect">
            <a:avLst/>
          </a:prstGeom>
          <a:noFill/>
        </p:spPr>
      </p:pic>
      <p:sp>
        <p:nvSpPr>
          <p:cNvPr id="2" name="Title 1"/>
          <p:cNvSpPr>
            <a:spLocks noGrp="1"/>
          </p:cNvSpPr>
          <p:nvPr>
            <p:ph type="title"/>
          </p:nvPr>
        </p:nvSpPr>
        <p:spPr>
          <a:noFill/>
        </p:spPr>
        <p:txBody>
          <a:bodyPr/>
          <a:lstStyle>
            <a:lvl1pPr algn="ctr">
              <a:defRPr>
                <a:effectLst>
                  <a:outerShdw blurRad="50800" dist="25400" dir="2700000" algn="tl" rotWithShape="0">
                    <a:prstClr val="black">
                      <a:alpha val="25000"/>
                    </a:prstClr>
                  </a:outerShdw>
                </a:effectLst>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effectLst>
                  <a:outerShdw dist="38100" sx="1000" sy="1000" algn="ctr" rotWithShape="0">
                    <a:srgbClr val="000000"/>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5E6563-CBF0-4DD9-97C8-F579D3D0EF8F}" type="datetime5">
              <a:rPr lang="en-US" smtClean="0"/>
              <a:t>6-Apr-17</a:t>
            </a:fld>
            <a:endParaRPr lang="en-US"/>
          </a:p>
        </p:txBody>
      </p:sp>
      <p:sp>
        <p:nvSpPr>
          <p:cNvPr id="7" name="Slide Number Placeholder 6"/>
          <p:cNvSpPr>
            <a:spLocks noGrp="1"/>
          </p:cNvSpPr>
          <p:nvPr>
            <p:ph type="sldNum" sz="quarter" idx="12"/>
          </p:nvPr>
        </p:nvSpPr>
        <p:spPr/>
        <p:txBody>
          <a:bodyPr/>
          <a:lstStyle/>
          <a:p>
            <a:fld id="{8CA028EF-8D2F-4BE3-B1C0-CE3278149C79}" type="slidenum">
              <a:rPr lang="en-US" smtClean="0"/>
              <a:pPr/>
              <a:t>‹#›</a:t>
            </a:fld>
            <a:endParaRPr lang="en-US"/>
          </a:p>
        </p:txBody>
      </p:sp>
      <p:sp>
        <p:nvSpPr>
          <p:cNvPr id="10" name="Footer Placeholder 5"/>
          <p:cNvSpPr>
            <a:spLocks noGrp="1"/>
          </p:cNvSpPr>
          <p:nvPr>
            <p:ph type="ftr" sz="quarter" idx="3"/>
          </p:nvPr>
        </p:nvSpPr>
        <p:spPr>
          <a:xfrm>
            <a:off x="3124200" y="6355080"/>
            <a:ext cx="2895600" cy="365760"/>
          </a:xfrm>
          <a:prstGeom prst="rect">
            <a:avLst/>
          </a:prstGeom>
        </p:spPr>
        <p:txBody>
          <a:bodyPr/>
          <a:lstStyle>
            <a:lvl1pPr algn="ctr" rtl="0" fontAlgn="base">
              <a:spcBef>
                <a:spcPct val="0"/>
              </a:spcBef>
              <a:spcAft>
                <a:spcPct val="0"/>
              </a:spcAft>
              <a:defRPr lang="en-US" sz="1200" kern="1200" smtClean="0">
                <a:solidFill>
                  <a:schemeClr val="tx1">
                    <a:tint val="75000"/>
                  </a:schemeClr>
                </a:solidFill>
                <a:latin typeface="Arial" charset="0"/>
                <a:ea typeface="+mn-ea"/>
                <a:cs typeface="+mn-cs"/>
              </a:defRPr>
            </a:lvl1pPr>
          </a:lstStyle>
          <a:p>
            <a:r>
              <a:rPr lang="en-US" smtClean="0"/>
              <a:t>Aristophanes Assemblywomen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780249" y="0"/>
            <a:ext cx="45720" cy="2743200"/>
          </a:xfrm>
          <a:prstGeom prst="rect">
            <a:avLst/>
          </a:prstGeom>
          <a:gradFill>
            <a:gsLst>
              <a:gs pos="0">
                <a:schemeClr val="bg1">
                  <a:lumMod val="75000"/>
                </a:schemeClr>
              </a:gs>
              <a:gs pos="99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 name="Title Placeholder 1"/>
          <p:cNvSpPr>
            <a:spLocks noGrp="1"/>
          </p:cNvSpPr>
          <p:nvPr>
            <p:ph type="title"/>
          </p:nvPr>
        </p:nvSpPr>
        <p:spPr>
          <a:xfrm>
            <a:off x="457200" y="274638"/>
            <a:ext cx="8229600" cy="1143000"/>
          </a:xfrm>
          <a:prstGeom prst="rect">
            <a:avLst/>
          </a:prstGeom>
          <a:gradFill>
            <a:gsLst>
              <a:gs pos="20000">
                <a:schemeClr val="bg1"/>
              </a:gs>
              <a:gs pos="99000">
                <a:schemeClr val="bg1">
                  <a:lumMod val="75000"/>
                </a:schemeClr>
              </a:gs>
            </a:gsLst>
            <a:lin ang="2700000" scaled="0"/>
          </a:grad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AE814-2460-4548-99C3-C2E54598569D}" type="datetime5">
              <a:rPr lang="en-US" smtClean="0"/>
              <a:t>6-Apr-17</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05F9F-A147-4999-9337-ABC437A27969}" type="slidenum">
              <a:rPr lang="en-US" smtClean="0"/>
              <a:pPr/>
              <a:t>‹#›</a:t>
            </a:fld>
            <a:endParaRPr lang="en-US"/>
          </a:p>
        </p:txBody>
      </p:sp>
      <p:sp>
        <p:nvSpPr>
          <p:cNvPr id="10" name="Rectangle 9"/>
          <p:cNvSpPr/>
          <p:nvPr/>
        </p:nvSpPr>
        <p:spPr>
          <a:xfrm rot="16200000">
            <a:off x="1348741" y="145656"/>
            <a:ext cx="45720" cy="2743200"/>
          </a:xfrm>
          <a:prstGeom prst="rect">
            <a:avLst/>
          </a:prstGeom>
          <a:gradFill>
            <a:gsLst>
              <a:gs pos="0">
                <a:schemeClr val="bg1">
                  <a:lumMod val="75000"/>
                </a:schemeClr>
              </a:gs>
              <a:gs pos="99000">
                <a:schemeClr val="bg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 name="Footer Placeholder 5"/>
          <p:cNvSpPr>
            <a:spLocks noGrp="1"/>
          </p:cNvSpPr>
          <p:nvPr>
            <p:ph type="ftr" sz="quarter" idx="3"/>
          </p:nvPr>
        </p:nvSpPr>
        <p:spPr>
          <a:xfrm>
            <a:off x="3124200" y="6355080"/>
            <a:ext cx="2895600" cy="365760"/>
          </a:xfrm>
          <a:prstGeom prst="rect">
            <a:avLst/>
          </a:prstGeom>
        </p:spPr>
        <p:txBody>
          <a:bodyPr anchor="ctr" anchorCtr="0"/>
          <a:lstStyle>
            <a:lvl1pPr>
              <a:defRPr lang="en-US" sz="1200" i="0" kern="1200" dirty="0" smtClean="0">
                <a:solidFill>
                  <a:schemeClr val="tx1">
                    <a:tint val="75000"/>
                  </a:schemeClr>
                </a:solidFill>
                <a:latin typeface="Arial" charset="0"/>
                <a:ea typeface="+mn-ea"/>
                <a:cs typeface="+mn-cs"/>
              </a:defRPr>
            </a:lvl1pPr>
          </a:lstStyle>
          <a:p>
            <a:r>
              <a:rPr lang="en-US" smtClean="0"/>
              <a:t>Aristophanes Assemblywomen</a:t>
            </a:r>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76"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p:dissolve/>
  </p:transition>
  <p:timing>
    <p:tnLst>
      <p:par>
        <p:cTn id="1" dur="indefinite" restart="never" nodeType="tmRoot"/>
      </p:par>
    </p:tnLst>
  </p:timing>
  <p:hf hdr="0"/>
  <p:txStyles>
    <p:titleStyle>
      <a:lvl1pPr algn="l" defTabSz="914400" rtl="0" eaLnBrk="1" latinLnBrk="0" hangingPunct="1">
        <a:spcBef>
          <a:spcPct val="0"/>
        </a:spcBef>
        <a:buNone/>
        <a:defRPr sz="4400" b="1" kern="1200">
          <a:solidFill>
            <a:srgbClr val="000099"/>
          </a:solidFill>
          <a:effectLst>
            <a:outerShdw blurRad="50800" dist="25400" dir="2700000" algn="ctr" rotWithShape="0">
              <a:srgbClr val="000000">
                <a:alpha val="25000"/>
              </a:srgbClr>
            </a:outerShdw>
          </a:effectLst>
          <a:latin typeface="+mn-lt"/>
          <a:ea typeface="+mj-ea"/>
          <a:cs typeface="+mj-cs"/>
        </a:defRPr>
      </a:lvl1pPr>
    </p:titleStyle>
    <p:bodyStyle>
      <a:lvl1pPr marL="342900" indent="-342900" algn="l" defTabSz="914400" rtl="0" eaLnBrk="1" latinLnBrk="0" hangingPunct="1">
        <a:spcBef>
          <a:spcPct val="20000"/>
        </a:spcBef>
        <a:buClr>
          <a:srgbClr val="0000FF"/>
        </a:buClr>
        <a:buSzPct val="125000"/>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4BACC6"/>
        </a:buClr>
        <a:buSzPct val="125000"/>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7933C"/>
        </a:buClr>
        <a:buSzPct val="125000"/>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B0F0"/>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7933C"/>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itle 3"/>
          <p:cNvSpPr>
            <a:spLocks noGrp="1"/>
          </p:cNvSpPr>
          <p:nvPr>
            <p:ph type="ctrTitle"/>
          </p:nvPr>
        </p:nvSpPr>
        <p:spPr/>
        <p:txBody>
          <a:bodyPr/>
          <a:lstStyle/>
          <a:p>
            <a:r>
              <a:rPr lang="en-US" dirty="0" smtClean="0"/>
              <a:t>Aristophanes’ </a:t>
            </a:r>
            <a:r>
              <a:rPr lang="en-US" i="1" dirty="0" smtClean="0"/>
              <a:t>Assemblywomen</a:t>
            </a:r>
            <a:endParaRPr lang="en-US" dirty="0"/>
          </a:p>
        </p:txBody>
      </p:sp>
      <p:sp>
        <p:nvSpPr>
          <p:cNvPr id="5" name="Subtitle 4"/>
          <p:cNvSpPr>
            <a:spLocks noGrp="1"/>
          </p:cNvSpPr>
          <p:nvPr>
            <p:ph type="subTitle" idx="1"/>
          </p:nvPr>
        </p:nvSpPr>
        <p:spPr/>
        <p:txBody>
          <a:bodyPr/>
          <a:lstStyle/>
          <a:p>
            <a:r>
              <a:rPr lang="en-US" dirty="0" smtClean="0"/>
              <a:t>Persuasion = Salvation?</a:t>
            </a:r>
            <a:endParaRPr lang="en-US" dirty="0"/>
          </a:p>
        </p:txBody>
      </p:sp>
      <p:pic>
        <p:nvPicPr>
          <p:cNvPr id="1027" name="Picture 3"/>
          <p:cNvPicPr>
            <a:picLocks noChangeAspect="1" noChangeArrowheads="1"/>
          </p:cNvPicPr>
          <p:nvPr/>
        </p:nvPicPr>
        <p:blipFill>
          <a:blip r:embed="rId4" cstate="print"/>
          <a:srcRect/>
          <a:stretch>
            <a:fillRect/>
          </a:stretch>
        </p:blipFill>
        <p:spPr bwMode="auto">
          <a:xfrm>
            <a:off x="2721824" y="3730750"/>
            <a:ext cx="3831376" cy="2886124"/>
          </a:xfrm>
          <a:prstGeom prst="rect">
            <a:avLst/>
          </a:prstGeom>
          <a:noFill/>
          <a:ln w="9525">
            <a:noFill/>
            <a:miter lim="800000"/>
            <a:headEnd/>
            <a:tailEnd/>
          </a:ln>
          <a:effectLst/>
        </p:spPr>
      </p:pic>
    </p:spTree>
    <p:extLst>
      <p:ext uri="{BB962C8B-B14F-4D97-AF65-F5344CB8AC3E}">
        <p14:creationId xmlns:p14="http://schemas.microsoft.com/office/powerpoint/2010/main" val="3903559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a:t>
            </a:r>
            <a:r>
              <a:rPr lang="en-US" dirty="0" smtClean="0"/>
              <a:t>Background</a:t>
            </a:r>
            <a:r>
              <a:rPr lang="el-GR" dirty="0" smtClean="0"/>
              <a:t> (cont’d)</a:t>
            </a:r>
            <a:endParaRPr lang="en-US" dirty="0"/>
          </a:p>
        </p:txBody>
      </p:sp>
      <p:sp>
        <p:nvSpPr>
          <p:cNvPr id="3" name="Content Placeholder 2"/>
          <p:cNvSpPr>
            <a:spLocks noGrp="1"/>
          </p:cNvSpPr>
          <p:nvPr>
            <p:ph idx="1"/>
          </p:nvPr>
        </p:nvSpPr>
        <p:spPr>
          <a:xfrm>
            <a:off x="475344" y="1600200"/>
            <a:ext cx="3962400" cy="4525963"/>
          </a:xfrm>
        </p:spPr>
        <p:txBody>
          <a:bodyPr>
            <a:normAutofit/>
          </a:bodyPr>
          <a:lstStyle/>
          <a:p>
            <a:pPr marL="682625" indent="-682625">
              <a:buNone/>
            </a:pPr>
            <a:r>
              <a:rPr lang="el-GR" sz="2400" dirty="0" smtClean="0"/>
              <a:t>404	</a:t>
            </a:r>
            <a:r>
              <a:rPr lang="en-US" sz="2400" dirty="0" smtClean="0"/>
              <a:t>Athens</a:t>
            </a:r>
            <a:r>
              <a:rPr lang="en-US" sz="2400" dirty="0"/>
              <a:t>’ defeat. Oligarchic episode</a:t>
            </a:r>
            <a:r>
              <a:rPr lang="en-US" sz="2400" dirty="0" smtClean="0"/>
              <a:t>.</a:t>
            </a:r>
            <a:endParaRPr lang="el-GR" sz="2400" dirty="0" smtClean="0"/>
          </a:p>
          <a:p>
            <a:pPr marL="682625" indent="-682625">
              <a:buNone/>
            </a:pPr>
            <a:r>
              <a:rPr lang="el-GR" sz="2400" dirty="0" smtClean="0"/>
              <a:t>403	</a:t>
            </a:r>
            <a:r>
              <a:rPr lang="en-US" sz="2400" dirty="0" smtClean="0"/>
              <a:t>Amnesty </a:t>
            </a:r>
            <a:r>
              <a:rPr lang="en-US" sz="2400" dirty="0"/>
              <a:t>decree. (</a:t>
            </a:r>
            <a:r>
              <a:rPr lang="en-US" sz="2400" i="1" dirty="0"/>
              <a:t>Don’t think badly</a:t>
            </a:r>
            <a:r>
              <a:rPr lang="en-US" sz="2400" i="1" dirty="0" smtClean="0"/>
              <a:t>!</a:t>
            </a:r>
            <a:r>
              <a:rPr lang="en-US" sz="2400" dirty="0" smtClean="0"/>
              <a:t>).</a:t>
            </a:r>
            <a:endParaRPr lang="el-GR" sz="2400" dirty="0" smtClean="0"/>
          </a:p>
          <a:p>
            <a:pPr marL="682625" indent="-682625">
              <a:buNone/>
            </a:pPr>
            <a:r>
              <a:rPr lang="el-GR" sz="2400" dirty="0" smtClean="0"/>
              <a:t>	</a:t>
            </a:r>
            <a:r>
              <a:rPr lang="en-US" sz="2400" dirty="0" smtClean="0"/>
              <a:t>Restoration </a:t>
            </a:r>
            <a:r>
              <a:rPr lang="en-US" sz="2400" dirty="0"/>
              <a:t>of </a:t>
            </a:r>
            <a:r>
              <a:rPr lang="en-US" sz="2400" dirty="0" smtClean="0"/>
              <a:t>democracy</a:t>
            </a:r>
            <a:r>
              <a:rPr lang="el-GR" sz="2400" dirty="0" smtClean="0"/>
              <a:t>.</a:t>
            </a:r>
          </a:p>
          <a:p>
            <a:pPr marL="682625" indent="-682625">
              <a:buNone/>
            </a:pPr>
            <a:r>
              <a:rPr lang="el-GR" sz="2400" dirty="0"/>
              <a:t>	</a:t>
            </a:r>
            <a:r>
              <a:rPr lang="el-GR" sz="2400" dirty="0" smtClean="0"/>
              <a:t>E</a:t>
            </a:r>
            <a:r>
              <a:rPr lang="en-US" sz="2400" dirty="0" err="1" smtClean="0"/>
              <a:t>stablishment</a:t>
            </a:r>
            <a:r>
              <a:rPr lang="en-US" sz="2400" dirty="0" smtClean="0"/>
              <a:t> </a:t>
            </a:r>
            <a:r>
              <a:rPr lang="en-US" sz="2400" dirty="0"/>
              <a:t>of </a:t>
            </a:r>
            <a:r>
              <a:rPr lang="en-US" sz="2400" i="1" dirty="0" err="1"/>
              <a:t>nomothetai</a:t>
            </a:r>
            <a:r>
              <a:rPr lang="en-US" sz="2400" dirty="0"/>
              <a:t> (“law-givers</a:t>
            </a:r>
            <a:r>
              <a:rPr lang="en-US" sz="2400" dirty="0" smtClean="0"/>
              <a:t>”).</a:t>
            </a:r>
            <a:endParaRPr 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3856" y="1828800"/>
            <a:ext cx="4114800" cy="3352800"/>
          </a:xfrm>
          <a:prstGeom prst="rect">
            <a:avLst/>
          </a:prstGeom>
          <a:ln w="38100">
            <a:solidFill>
              <a:schemeClr val="tx1"/>
            </a:solidFill>
          </a:ln>
        </p:spPr>
      </p:pic>
      <p:sp>
        <p:nvSpPr>
          <p:cNvPr id="9" name="TextBox 8"/>
          <p:cNvSpPr txBox="1"/>
          <p:nvPr/>
        </p:nvSpPr>
        <p:spPr>
          <a:xfrm>
            <a:off x="5384350" y="5486400"/>
            <a:ext cx="2453813" cy="369332"/>
          </a:xfrm>
          <a:prstGeom prst="rect">
            <a:avLst/>
          </a:prstGeom>
          <a:noFill/>
        </p:spPr>
        <p:txBody>
          <a:bodyPr wrap="none" rtlCol="0" anchor="ctr" anchorCtr="0">
            <a:spAutoFit/>
          </a:bodyPr>
          <a:lstStyle/>
          <a:p>
            <a:r>
              <a:rPr lang="el-GR" sz="1800" dirty="0" smtClean="0">
                <a:latin typeface="+mn-lt"/>
              </a:rPr>
              <a:t>Pnyx, Assembly meeting</a:t>
            </a:r>
            <a:endParaRPr lang="en-US" sz="1800" dirty="0" err="1" smtClean="0">
              <a:latin typeface="+mn-lt"/>
            </a:endParaRPr>
          </a:p>
        </p:txBody>
      </p:sp>
      <p:sp>
        <p:nvSpPr>
          <p:cNvPr id="7" name="Date Placeholder 6"/>
          <p:cNvSpPr>
            <a:spLocks noGrp="1"/>
          </p:cNvSpPr>
          <p:nvPr>
            <p:ph type="dt" sz="half" idx="10"/>
          </p:nvPr>
        </p:nvSpPr>
        <p:spPr/>
        <p:txBody>
          <a:bodyPr/>
          <a:lstStyle/>
          <a:p>
            <a:fld id="{09AE742E-ABFB-4A9B-A741-8E108A44B186}" type="datetime5">
              <a:rPr lang="en-US" smtClean="0"/>
              <a:t>6-Apr-17</a:t>
            </a:fld>
            <a:endParaRPr lang="en-US"/>
          </a:p>
        </p:txBody>
      </p:sp>
      <p:sp>
        <p:nvSpPr>
          <p:cNvPr id="10" name="Footer Placeholder 9"/>
          <p:cNvSpPr>
            <a:spLocks noGrp="1"/>
          </p:cNvSpPr>
          <p:nvPr>
            <p:ph type="ftr" sz="quarter" idx="3"/>
          </p:nvPr>
        </p:nvSpPr>
        <p:spPr/>
        <p:txBody>
          <a:bodyPr/>
          <a:lstStyle/>
          <a:p>
            <a:r>
              <a:rPr lang="en-US" smtClean="0"/>
              <a:t>Aristophanes Assemblywomen</a:t>
            </a:r>
            <a:endParaRPr lang="en-US" dirty="0"/>
          </a:p>
        </p:txBody>
      </p:sp>
      <p:sp>
        <p:nvSpPr>
          <p:cNvPr id="11" name="Slide Number Placeholder 10"/>
          <p:cNvSpPr>
            <a:spLocks noGrp="1"/>
          </p:cNvSpPr>
          <p:nvPr>
            <p:ph type="sldNum" sz="quarter" idx="12"/>
          </p:nvPr>
        </p:nvSpPr>
        <p:spPr/>
        <p:txBody>
          <a:bodyPr/>
          <a:lstStyle/>
          <a:p>
            <a:fld id="{C84949BF-B90B-4E25-9A47-07E9FB3241D4}" type="slidenum">
              <a:rPr lang="en-US" smtClean="0"/>
              <a:pPr/>
              <a:t>10</a:t>
            </a:fld>
            <a:endParaRPr lang="en-US"/>
          </a:p>
        </p:txBody>
      </p:sp>
    </p:spTree>
    <p:extLst>
      <p:ext uri="{BB962C8B-B14F-4D97-AF65-F5344CB8AC3E}">
        <p14:creationId xmlns:p14="http://schemas.microsoft.com/office/powerpoint/2010/main" val="283259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Historical </a:t>
            </a:r>
            <a:r>
              <a:rPr lang="en-US" dirty="0" smtClean="0"/>
              <a:t>Background</a:t>
            </a:r>
            <a:r>
              <a:rPr lang="el-GR" dirty="0"/>
              <a:t> (cont’d)</a:t>
            </a:r>
            <a:endParaRPr lang="en-US" dirty="0"/>
          </a:p>
        </p:txBody>
      </p:sp>
      <p:sp>
        <p:nvSpPr>
          <p:cNvPr id="3" name="Content Placeholder 2"/>
          <p:cNvSpPr>
            <a:spLocks noGrp="1"/>
          </p:cNvSpPr>
          <p:nvPr>
            <p:ph idx="1"/>
          </p:nvPr>
        </p:nvSpPr>
        <p:spPr>
          <a:xfrm>
            <a:off x="475344" y="1600200"/>
            <a:ext cx="5315856" cy="4525963"/>
          </a:xfrm>
        </p:spPr>
        <p:txBody>
          <a:bodyPr>
            <a:normAutofit lnSpcReduction="10000"/>
          </a:bodyPr>
          <a:lstStyle/>
          <a:p>
            <a:pPr marL="1320800" indent="-1320800">
              <a:buNone/>
            </a:pPr>
            <a:r>
              <a:rPr lang="en-US" sz="2800" dirty="0"/>
              <a:t>395-387</a:t>
            </a:r>
            <a:r>
              <a:rPr lang="el-GR" sz="2800" dirty="0" smtClean="0"/>
              <a:t>	Corinthian War</a:t>
            </a:r>
            <a:r>
              <a:rPr lang="en-US" sz="2800" dirty="0" smtClean="0"/>
              <a:t>.</a:t>
            </a:r>
            <a:endParaRPr lang="el-GR" sz="2800" dirty="0" smtClean="0"/>
          </a:p>
          <a:p>
            <a:pPr marL="1320800" indent="-1320800">
              <a:buNone/>
            </a:pPr>
            <a:r>
              <a:rPr lang="el-GR" sz="2800" dirty="0" smtClean="0"/>
              <a:t>c. 392	</a:t>
            </a:r>
            <a:r>
              <a:rPr lang="el-GR" sz="2800" i="1" dirty="0" smtClean="0"/>
              <a:t>Assemblywomen</a:t>
            </a:r>
            <a:r>
              <a:rPr lang="el-GR" sz="2800" dirty="0" smtClean="0"/>
              <a:t> produced.</a:t>
            </a:r>
            <a:endParaRPr lang="en-US" sz="2800" dirty="0" smtClean="0"/>
          </a:p>
          <a:p>
            <a:pPr marL="1379538" indent="-1379538">
              <a:buNone/>
            </a:pPr>
            <a:r>
              <a:rPr lang="el-GR" sz="2800" dirty="0"/>
              <a:t>338	Battle of Chaeronea.</a:t>
            </a:r>
          </a:p>
          <a:p>
            <a:pPr marL="1379538" indent="-1379538">
              <a:buNone/>
            </a:pPr>
            <a:r>
              <a:rPr lang="en-US" sz="2800" dirty="0"/>
              <a:t>337/6	Anti-tyranny decree.</a:t>
            </a:r>
          </a:p>
          <a:p>
            <a:pPr marL="1379538" indent="-1379538">
              <a:buNone/>
            </a:pPr>
            <a:r>
              <a:rPr lang="en-US" sz="2800" dirty="0"/>
              <a:t>336-323	Reign of Alexander III ("the Great") of Macedon.</a:t>
            </a:r>
          </a:p>
          <a:p>
            <a:pPr marL="1379538" indent="-1379538">
              <a:buNone/>
            </a:pPr>
            <a:r>
              <a:rPr lang="en-US" sz="2800" dirty="0"/>
              <a:t>322	Macedonians overthrow Athenian democracy</a:t>
            </a:r>
            <a:r>
              <a:rPr lang="en-US" sz="2800" dirty="0" smtClean="0"/>
              <a:t>.</a:t>
            </a:r>
            <a:endParaRPr lang="el-GR" sz="2800" dirty="0"/>
          </a:p>
        </p:txBody>
      </p:sp>
      <p:grpSp>
        <p:nvGrpSpPr>
          <p:cNvPr id="12" name="Group 11"/>
          <p:cNvGrpSpPr/>
          <p:nvPr/>
        </p:nvGrpSpPr>
        <p:grpSpPr>
          <a:xfrm>
            <a:off x="6019800" y="1658746"/>
            <a:ext cx="2667000" cy="2989453"/>
            <a:chOff x="4800601" y="1810076"/>
            <a:chExt cx="3886200" cy="3664656"/>
          </a:xfrm>
        </p:grpSpPr>
        <p:sp>
          <p:nvSpPr>
            <p:cNvPr id="9" name="TextBox 8"/>
            <p:cNvSpPr txBox="1"/>
            <p:nvPr/>
          </p:nvSpPr>
          <p:spPr>
            <a:xfrm>
              <a:off x="5881830" y="5105400"/>
              <a:ext cx="1723742" cy="369332"/>
            </a:xfrm>
            <a:prstGeom prst="rect">
              <a:avLst/>
            </a:prstGeom>
            <a:noFill/>
          </p:spPr>
          <p:txBody>
            <a:bodyPr wrap="none" rtlCol="0" anchor="ctr" anchorCtr="0">
              <a:spAutoFit/>
            </a:bodyPr>
            <a:lstStyle/>
            <a:p>
              <a:r>
                <a:rPr lang="el-GR" sz="1800" dirty="0" smtClean="0">
                  <a:latin typeface="+mn-lt"/>
                </a:rPr>
                <a:t>Hoplites fighting</a:t>
              </a:r>
              <a:endParaRPr lang="en-US" sz="1800" dirty="0" err="1" smtClean="0">
                <a:latin typeface="+mn-lt"/>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1" y="1810076"/>
              <a:ext cx="3886200" cy="3231097"/>
            </a:xfrm>
            <a:prstGeom prst="rect">
              <a:avLst/>
            </a:prstGeom>
          </p:spPr>
        </p:pic>
      </p:grpSp>
      <p:sp>
        <p:nvSpPr>
          <p:cNvPr id="7" name="Date Placeholder 6"/>
          <p:cNvSpPr>
            <a:spLocks noGrp="1"/>
          </p:cNvSpPr>
          <p:nvPr>
            <p:ph type="dt" sz="half" idx="10"/>
          </p:nvPr>
        </p:nvSpPr>
        <p:spPr/>
        <p:txBody>
          <a:bodyPr/>
          <a:lstStyle/>
          <a:p>
            <a:fld id="{1E78CAF7-C5F9-4D4C-A864-0A602224A0A6}" type="datetime5">
              <a:rPr lang="en-US" smtClean="0"/>
              <a:t>6-Apr-17</a:t>
            </a:fld>
            <a:endParaRPr lang="en-US"/>
          </a:p>
        </p:txBody>
      </p:sp>
      <p:sp>
        <p:nvSpPr>
          <p:cNvPr id="8" name="Footer Placeholder 7"/>
          <p:cNvSpPr>
            <a:spLocks noGrp="1"/>
          </p:cNvSpPr>
          <p:nvPr>
            <p:ph type="ftr" sz="quarter" idx="3"/>
          </p:nvPr>
        </p:nvSpPr>
        <p:spPr/>
        <p:txBody>
          <a:bodyPr/>
          <a:lstStyle/>
          <a:p>
            <a:r>
              <a:rPr lang="en-US" smtClean="0"/>
              <a:t>Aristophanes Assemblywomen</a:t>
            </a:r>
            <a:endParaRPr lang="en-US" dirty="0"/>
          </a:p>
        </p:txBody>
      </p:sp>
      <p:sp>
        <p:nvSpPr>
          <p:cNvPr id="11" name="Slide Number Placeholder 10"/>
          <p:cNvSpPr>
            <a:spLocks noGrp="1"/>
          </p:cNvSpPr>
          <p:nvPr>
            <p:ph type="sldNum" sz="quarter" idx="12"/>
          </p:nvPr>
        </p:nvSpPr>
        <p:spPr/>
        <p:txBody>
          <a:bodyPr/>
          <a:lstStyle/>
          <a:p>
            <a:fld id="{C84949BF-B90B-4E25-9A47-07E9FB3241D4}" type="slidenum">
              <a:rPr lang="en-US" smtClean="0"/>
              <a:pPr/>
              <a:t>11</a:t>
            </a:fld>
            <a:endParaRPr lang="en-US"/>
          </a:p>
        </p:txBody>
      </p:sp>
    </p:spTree>
    <p:extLst>
      <p:ext uri="{BB962C8B-B14F-4D97-AF65-F5344CB8AC3E}">
        <p14:creationId xmlns:p14="http://schemas.microsoft.com/office/powerpoint/2010/main" val="231627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Crisis at Athens?</a:t>
            </a:r>
            <a:endParaRPr lang="en-US" dirty="0"/>
          </a:p>
        </p:txBody>
      </p:sp>
      <p:sp>
        <p:nvSpPr>
          <p:cNvPr id="6" name="TextBox 5"/>
          <p:cNvSpPr txBox="1"/>
          <p:nvPr/>
        </p:nvSpPr>
        <p:spPr>
          <a:xfrm>
            <a:off x="804333" y="2164140"/>
            <a:ext cx="7549434" cy="1569660"/>
          </a:xfrm>
          <a:prstGeom prst="rect">
            <a:avLst/>
          </a:prstGeom>
          <a:noFill/>
        </p:spPr>
        <p:txBody>
          <a:bodyPr wrap="square" rtlCol="0" anchor="ctr" anchorCtr="0">
            <a:spAutoFit/>
          </a:bodyPr>
          <a:lstStyle/>
          <a:p>
            <a:r>
              <a:rPr lang="en-US" sz="3200" dirty="0" smtClean="0">
                <a:latin typeface="+mn-lt"/>
              </a:rPr>
              <a:t>“Don’t </a:t>
            </a:r>
            <a:r>
              <a:rPr lang="en-US" sz="3200" dirty="0">
                <a:latin typeface="+mn-lt"/>
              </a:rPr>
              <a:t>you remember, today was the day for proposals on how to save Athens. The first speaker was Neocleides</a:t>
            </a:r>
            <a:r>
              <a:rPr lang="en-US" sz="3200" dirty="0" smtClean="0">
                <a:latin typeface="+mn-lt"/>
              </a:rPr>
              <a:t>.” (Chremes, p. 235)</a:t>
            </a:r>
          </a:p>
        </p:txBody>
      </p:sp>
    </p:spTree>
    <p:extLst>
      <p:ext uri="{BB962C8B-B14F-4D97-AF65-F5344CB8AC3E}">
        <p14:creationId xmlns:p14="http://schemas.microsoft.com/office/powerpoint/2010/main" val="328417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a:xfrm>
            <a:off x="228600" y="266700"/>
            <a:ext cx="8661400" cy="1409700"/>
          </a:xfrm>
        </p:spPr>
        <p:txBody>
          <a:bodyPr/>
          <a:lstStyle/>
          <a:p>
            <a:pPr algn="ctr"/>
            <a:r>
              <a:rPr lang="en-US" dirty="0"/>
              <a:t>Isocrates on </a:t>
            </a:r>
            <a:r>
              <a:rPr lang="en-US" i="1" dirty="0"/>
              <a:t>stasis</a:t>
            </a:r>
            <a:r>
              <a:rPr lang="en-US" dirty="0"/>
              <a:t> and its Avoidance</a:t>
            </a:r>
          </a:p>
        </p:txBody>
      </p:sp>
      <p:sp>
        <p:nvSpPr>
          <p:cNvPr id="58375" name="Text Box 7"/>
          <p:cNvSpPr txBox="1">
            <a:spLocks noChangeArrowheads="1"/>
          </p:cNvSpPr>
          <p:nvPr/>
        </p:nvSpPr>
        <p:spPr bwMode="ltGray">
          <a:xfrm>
            <a:off x="838200" y="1938338"/>
            <a:ext cx="7467600" cy="3503612"/>
          </a:xfrm>
          <a:prstGeom prst="rect">
            <a:avLst/>
          </a:prstGeom>
          <a:noFill/>
          <a:ln w="12700">
            <a:noFill/>
            <a:miter lim="800000"/>
            <a:headEnd/>
            <a:tailEnd/>
          </a:ln>
          <a:effectLst/>
        </p:spPr>
        <p:txBody>
          <a:bodyPr lIns="45720" rIns="45720" anchor="ctr">
            <a:spAutoFit/>
          </a:bodyPr>
          <a:lstStyle/>
          <a:p>
            <a:r>
              <a:rPr lang="en-US" sz="3200" dirty="0">
                <a:latin typeface="+mn-lt"/>
              </a:rPr>
              <a:t>“And when we have freed ourselves of material privation, which dissolves comradeship and drives kin to become enemies and incites all humanity to war and </a:t>
            </a:r>
            <a:r>
              <a:rPr lang="en-US" sz="3200" i="1" dirty="0">
                <a:latin typeface="+mn-lt"/>
              </a:rPr>
              <a:t>stasis</a:t>
            </a:r>
            <a:r>
              <a:rPr lang="en-US" sz="3200" dirty="0">
                <a:latin typeface="+mn-lt"/>
              </a:rPr>
              <a:t>, then there will be no avoiding </a:t>
            </a:r>
            <a:r>
              <a:rPr lang="en-US" sz="3200" i="1" dirty="0">
                <a:latin typeface="+mn-lt"/>
              </a:rPr>
              <a:t>homonoia</a:t>
            </a:r>
            <a:r>
              <a:rPr lang="en-US" sz="3200" dirty="0">
                <a:latin typeface="+mn-lt"/>
              </a:rPr>
              <a:t> among us or genuine good will.” </a:t>
            </a:r>
            <a:r>
              <a:rPr lang="en-US" dirty="0" smtClean="0">
                <a:latin typeface="+mn-lt"/>
              </a:rPr>
              <a:t>(</a:t>
            </a:r>
            <a:r>
              <a:rPr lang="en-US" i="1" dirty="0" smtClean="0">
                <a:latin typeface="+mn-lt"/>
              </a:rPr>
              <a:t>Panegyricus</a:t>
            </a:r>
            <a:r>
              <a:rPr lang="en-US" dirty="0" smtClean="0">
                <a:latin typeface="+mn-lt"/>
              </a:rPr>
              <a:t> </a:t>
            </a:r>
            <a:r>
              <a:rPr lang="en-US" dirty="0">
                <a:latin typeface="+mn-lt"/>
              </a:rPr>
              <a:t>174)</a:t>
            </a:r>
          </a:p>
        </p:txBody>
      </p:sp>
    </p:spTree>
    <p:extLst>
      <p:ext uri="{BB962C8B-B14F-4D97-AF65-F5344CB8AC3E}">
        <p14:creationId xmlns:p14="http://schemas.microsoft.com/office/powerpoint/2010/main" val="1199637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900113" y="155575"/>
            <a:ext cx="7315200" cy="1409700"/>
          </a:xfrm>
        </p:spPr>
        <p:txBody>
          <a:bodyPr/>
          <a:lstStyle/>
          <a:p>
            <a:pPr algn="ctr"/>
            <a:r>
              <a:rPr lang="en-US" dirty="0"/>
              <a:t>Cognitive Triangle?</a:t>
            </a:r>
          </a:p>
        </p:txBody>
      </p:sp>
      <p:sp>
        <p:nvSpPr>
          <p:cNvPr id="68611" name="AutoShape 3"/>
          <p:cNvSpPr>
            <a:spLocks noChangeArrowheads="1"/>
          </p:cNvSpPr>
          <p:nvPr/>
        </p:nvSpPr>
        <p:spPr bwMode="ltGray">
          <a:xfrm>
            <a:off x="2682875" y="2139950"/>
            <a:ext cx="3775075" cy="3408363"/>
          </a:xfrm>
          <a:prstGeom prst="triangle">
            <a:avLst>
              <a:gd name="adj" fmla="val 50000"/>
            </a:avLst>
          </a:prstGeom>
          <a:noFill/>
          <a:ln w="28575">
            <a:solidFill>
              <a:schemeClr val="tx1"/>
            </a:solidFill>
            <a:miter lim="800000"/>
            <a:headEnd/>
            <a:tailEnd/>
          </a:ln>
          <a:effectLst/>
        </p:spPr>
        <p:txBody>
          <a:bodyPr wrap="none" anchor="ctr">
            <a:spAutoFit/>
          </a:bodyPr>
          <a:lstStyle/>
          <a:p>
            <a:endParaRPr lang="en-US"/>
          </a:p>
        </p:txBody>
      </p:sp>
      <p:sp>
        <p:nvSpPr>
          <p:cNvPr id="68612" name="Text Box 4"/>
          <p:cNvSpPr txBox="1">
            <a:spLocks noChangeArrowheads="1"/>
          </p:cNvSpPr>
          <p:nvPr/>
        </p:nvSpPr>
        <p:spPr bwMode="ltGray">
          <a:xfrm>
            <a:off x="1090613" y="5608638"/>
            <a:ext cx="3135312" cy="457200"/>
          </a:xfrm>
          <a:prstGeom prst="rect">
            <a:avLst/>
          </a:prstGeom>
          <a:noFill/>
          <a:ln w="9525">
            <a:noFill/>
            <a:miter lim="800000"/>
            <a:headEnd/>
            <a:tailEnd/>
          </a:ln>
          <a:effectLst/>
        </p:spPr>
        <p:txBody>
          <a:bodyPr wrap="none">
            <a:spAutoFit/>
          </a:bodyPr>
          <a:lstStyle/>
          <a:p>
            <a:r>
              <a:rPr lang="en-US" i="1"/>
              <a:t>isēgoria</a:t>
            </a:r>
            <a:r>
              <a:rPr lang="en-US"/>
              <a:t> (free speech)</a:t>
            </a:r>
          </a:p>
        </p:txBody>
      </p:sp>
      <p:sp>
        <p:nvSpPr>
          <p:cNvPr id="68613" name="Text Box 5"/>
          <p:cNvSpPr txBox="1">
            <a:spLocks noChangeArrowheads="1"/>
          </p:cNvSpPr>
          <p:nvPr/>
        </p:nvSpPr>
        <p:spPr bwMode="ltGray">
          <a:xfrm>
            <a:off x="5502275" y="5608638"/>
            <a:ext cx="1911350" cy="457200"/>
          </a:xfrm>
          <a:prstGeom prst="rect">
            <a:avLst/>
          </a:prstGeom>
          <a:noFill/>
          <a:ln w="9525">
            <a:noFill/>
            <a:miter lim="800000"/>
            <a:headEnd/>
            <a:tailEnd/>
          </a:ln>
          <a:effectLst/>
        </p:spPr>
        <p:txBody>
          <a:bodyPr wrap="none">
            <a:spAutoFit/>
          </a:bodyPr>
          <a:lstStyle/>
          <a:p>
            <a:r>
              <a:rPr lang="en-US" i="1"/>
              <a:t>stasis</a:t>
            </a:r>
            <a:r>
              <a:rPr lang="en-US"/>
              <a:t> (strife)</a:t>
            </a:r>
          </a:p>
        </p:txBody>
      </p:sp>
      <p:sp>
        <p:nvSpPr>
          <p:cNvPr id="68614" name="Text Box 6"/>
          <p:cNvSpPr txBox="1">
            <a:spLocks noChangeArrowheads="1"/>
          </p:cNvSpPr>
          <p:nvPr/>
        </p:nvSpPr>
        <p:spPr bwMode="ltGray">
          <a:xfrm>
            <a:off x="2935288" y="1554163"/>
            <a:ext cx="3271837" cy="457200"/>
          </a:xfrm>
          <a:prstGeom prst="rect">
            <a:avLst/>
          </a:prstGeom>
          <a:noFill/>
          <a:ln w="9525">
            <a:noFill/>
            <a:miter lim="800000"/>
            <a:headEnd/>
            <a:tailEnd/>
          </a:ln>
          <a:effectLst/>
        </p:spPr>
        <p:txBody>
          <a:bodyPr wrap="none">
            <a:spAutoFit/>
          </a:bodyPr>
          <a:lstStyle/>
          <a:p>
            <a:r>
              <a:rPr lang="en-US" i="1"/>
              <a:t>homonoia</a:t>
            </a:r>
            <a:r>
              <a:rPr lang="en-US"/>
              <a:t> (consensus)</a:t>
            </a:r>
          </a:p>
        </p:txBody>
      </p:sp>
    </p:spTree>
    <p:extLst>
      <p:ext uri="{BB962C8B-B14F-4D97-AF65-F5344CB8AC3E}">
        <p14:creationId xmlns:p14="http://schemas.microsoft.com/office/powerpoint/2010/main" val="27632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Agenda</a:t>
            </a:r>
            <a:endParaRPr lang="en-US" dirty="0"/>
          </a:p>
        </p:txBody>
      </p:sp>
      <p:sp>
        <p:nvSpPr>
          <p:cNvPr id="11" name="Content Placeholder 10"/>
          <p:cNvSpPr>
            <a:spLocks noGrp="1"/>
          </p:cNvSpPr>
          <p:nvPr>
            <p:ph idx="1"/>
          </p:nvPr>
        </p:nvSpPr>
        <p:spPr/>
        <p:txBody>
          <a:bodyPr/>
          <a:lstStyle/>
          <a:p>
            <a:pPr lvl="0"/>
            <a:r>
              <a:rPr lang="en-US" dirty="0" smtClean="0"/>
              <a:t>Discussion</a:t>
            </a:r>
          </a:p>
          <a:p>
            <a:pPr lvl="1"/>
            <a:r>
              <a:rPr lang="en-US" dirty="0" smtClean="0"/>
              <a:t>Aristophanes’ </a:t>
            </a:r>
            <a:r>
              <a:rPr lang="en-US" i="1" dirty="0" smtClean="0"/>
              <a:t>Assemblywomen</a:t>
            </a:r>
            <a:r>
              <a:rPr lang="en-US" dirty="0" smtClean="0"/>
              <a:t> and </a:t>
            </a:r>
            <a:r>
              <a:rPr lang="en-US" i="1" dirty="0" smtClean="0"/>
              <a:t>peithō</a:t>
            </a:r>
          </a:p>
          <a:p>
            <a:pPr lvl="0"/>
            <a:r>
              <a:rPr lang="en-US" dirty="0" smtClean="0"/>
              <a:t>Oral Presentation</a:t>
            </a:r>
          </a:p>
          <a:p>
            <a:pPr lvl="1"/>
            <a:r>
              <a:rPr lang="en-US" dirty="0" smtClean="0"/>
              <a:t>Aristophanes’ </a:t>
            </a:r>
            <a:r>
              <a:rPr lang="en-US" i="1" dirty="0" smtClean="0"/>
              <a:t>Assemblywomen</a:t>
            </a:r>
          </a:p>
          <a:p>
            <a:pPr lvl="0"/>
            <a:r>
              <a:rPr lang="en-US" dirty="0" smtClean="0"/>
              <a:t>Play and Context</a:t>
            </a:r>
          </a:p>
          <a:p>
            <a:pPr lvl="1"/>
            <a:r>
              <a:rPr lang="en-US" dirty="0" smtClean="0"/>
              <a:t>Athens 404-387 BCE</a:t>
            </a:r>
            <a:endParaRPr lang="en-US" dirty="0"/>
          </a:p>
        </p:txBody>
      </p:sp>
      <p:sp>
        <p:nvSpPr>
          <p:cNvPr id="2" name="Date Placeholder 1"/>
          <p:cNvSpPr>
            <a:spLocks noGrp="1"/>
          </p:cNvSpPr>
          <p:nvPr>
            <p:ph type="dt" sz="half" idx="10"/>
          </p:nvPr>
        </p:nvSpPr>
        <p:spPr/>
        <p:txBody>
          <a:bodyPr/>
          <a:lstStyle/>
          <a:p>
            <a:fld id="{E481D557-473B-4B80-8C11-4EE8FAB302C1}" type="datetime5">
              <a:rPr lang="en-US" smtClean="0"/>
              <a:t>6-Apr-17</a:t>
            </a:fld>
            <a:endParaRPr lang="en-US"/>
          </a:p>
        </p:txBody>
      </p:sp>
      <p:sp>
        <p:nvSpPr>
          <p:cNvPr id="3" name="Footer Placeholder 2"/>
          <p:cNvSpPr>
            <a:spLocks noGrp="1"/>
          </p:cNvSpPr>
          <p:nvPr>
            <p:ph type="ftr" sz="quarter" idx="3"/>
          </p:nvPr>
        </p:nvSpPr>
        <p:spPr/>
        <p:txBody>
          <a:bodyPr/>
          <a:lstStyle/>
          <a:p>
            <a:r>
              <a:rPr lang="en-US" smtClean="0"/>
              <a:t>Aristophanes Assemblywomen</a:t>
            </a:r>
            <a:endParaRPr lang="en-US" dirty="0"/>
          </a:p>
        </p:txBody>
      </p:sp>
      <p:sp>
        <p:nvSpPr>
          <p:cNvPr id="4" name="Slide Number Placeholder 3"/>
          <p:cNvSpPr>
            <a:spLocks noGrp="1"/>
          </p:cNvSpPr>
          <p:nvPr>
            <p:ph type="sldNum" sz="quarter" idx="12"/>
          </p:nvPr>
        </p:nvSpPr>
        <p:spPr/>
        <p:txBody>
          <a:bodyPr/>
          <a:lstStyle/>
          <a:p>
            <a:fld id="{C84949BF-B90B-4E25-9A47-07E9FB3241D4}" type="slidenum">
              <a:rPr lang="en-US" smtClean="0"/>
              <a:pPr/>
              <a:t>5</a:t>
            </a:fld>
            <a:endParaRPr lang="en-US"/>
          </a:p>
        </p:txBody>
      </p:sp>
    </p:spTree>
    <p:extLst>
      <p:ext uri="{BB962C8B-B14F-4D97-AF65-F5344CB8AC3E}">
        <p14:creationId xmlns:p14="http://schemas.microsoft.com/office/powerpoint/2010/main" val="270924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fade">
                                      <p:cBhvr>
                                        <p:cTn id="15" dur="500"/>
                                        <p:tgtEl>
                                          <p:spTgt spid="1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Effect transition="in" filter="fade">
                                      <p:cBhvr>
                                        <p:cTn id="18" dur="500"/>
                                        <p:tgtEl>
                                          <p:spTgt spid="1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fade">
                                      <p:cBhvr>
                                        <p:cTn id="23" dur="500"/>
                                        <p:tgtEl>
                                          <p:spTgt spid="11">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xEl>
                                              <p:pRg st="5" end="5"/>
                                            </p:txEl>
                                          </p:spTgt>
                                        </p:tgtEl>
                                        <p:attrNameLst>
                                          <p:attrName>style.visibility</p:attrName>
                                        </p:attrNameLst>
                                      </p:cBhvr>
                                      <p:to>
                                        <p:strVal val="visible"/>
                                      </p:to>
                                    </p:set>
                                    <p:animEffect transition="in" filter="fade">
                                      <p:cBhvr>
                                        <p:cTn id="26"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p:txBody>
          <a:bodyPr/>
          <a:lstStyle/>
          <a:p>
            <a:r>
              <a:rPr lang="en-US" dirty="0"/>
              <a:t>Discussion</a:t>
            </a:r>
          </a:p>
        </p:txBody>
      </p:sp>
      <p:sp>
        <p:nvSpPr>
          <p:cNvPr id="45061" name="Rectangle 5"/>
          <p:cNvSpPr>
            <a:spLocks noGrp="1" noChangeArrowheads="1"/>
          </p:cNvSpPr>
          <p:nvPr>
            <p:ph type="body" idx="1"/>
          </p:nvPr>
        </p:nvSpPr>
        <p:spPr/>
        <p:txBody>
          <a:bodyPr/>
          <a:lstStyle/>
          <a:p>
            <a:r>
              <a:rPr lang="en-US" dirty="0" smtClean="0"/>
              <a:t>Aristophanes’ </a:t>
            </a:r>
            <a:r>
              <a:rPr lang="en-US" i="1" dirty="0" smtClean="0"/>
              <a:t>Assemblywomen</a:t>
            </a:r>
            <a:r>
              <a:rPr lang="en-US" dirty="0" smtClean="0"/>
              <a:t> and </a:t>
            </a:r>
            <a:r>
              <a:rPr lang="en-US" i="1" dirty="0" smtClean="0"/>
              <a:t>peithō</a:t>
            </a:r>
          </a:p>
        </p:txBody>
      </p:sp>
    </p:spTree>
    <p:extLst>
      <p:ext uri="{BB962C8B-B14F-4D97-AF65-F5344CB8AC3E}">
        <p14:creationId xmlns:p14="http://schemas.microsoft.com/office/powerpoint/2010/main" val="119140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ChangeArrowheads="1"/>
          </p:cNvSpPr>
          <p:nvPr>
            <p:ph type="title"/>
          </p:nvPr>
        </p:nvSpPr>
        <p:spPr/>
        <p:txBody>
          <a:bodyPr/>
          <a:lstStyle/>
          <a:p>
            <a:r>
              <a:rPr lang="en-US" dirty="0" smtClean="0"/>
              <a:t>Questions</a:t>
            </a:r>
            <a:endParaRPr lang="en-US" dirty="0"/>
          </a:p>
        </p:txBody>
      </p:sp>
      <p:sp>
        <p:nvSpPr>
          <p:cNvPr id="47109" name="Rectangle 5"/>
          <p:cNvSpPr>
            <a:spLocks noGrp="1" noChangeArrowheads="1"/>
          </p:cNvSpPr>
          <p:nvPr>
            <p:ph type="body" idx="1"/>
          </p:nvPr>
        </p:nvSpPr>
        <p:spPr>
          <a:xfrm>
            <a:off x="457200" y="1600200"/>
            <a:ext cx="5562600" cy="4525963"/>
          </a:xfrm>
        </p:spPr>
        <p:txBody>
          <a:bodyPr/>
          <a:lstStyle/>
          <a:p>
            <a:r>
              <a:rPr lang="en-US" dirty="0" smtClean="0"/>
              <a:t>Aristophanes</a:t>
            </a:r>
            <a:r>
              <a:rPr lang="en-US" dirty="0"/>
              <a:t>’ </a:t>
            </a:r>
            <a:r>
              <a:rPr lang="en-US" i="1" dirty="0" smtClean="0"/>
              <a:t>Assemblywomen</a:t>
            </a:r>
            <a:r>
              <a:rPr lang="en-US" dirty="0" smtClean="0"/>
              <a:t> as…</a:t>
            </a:r>
            <a:endParaRPr lang="en-US" i="1" dirty="0"/>
          </a:p>
          <a:p>
            <a:pPr lvl="1"/>
            <a:r>
              <a:rPr lang="en-US" dirty="0"/>
              <a:t>endorsement</a:t>
            </a:r>
          </a:p>
          <a:p>
            <a:pPr lvl="1"/>
            <a:r>
              <a:rPr lang="en-US" dirty="0"/>
              <a:t>critique</a:t>
            </a:r>
          </a:p>
          <a:p>
            <a:pPr>
              <a:buFontTx/>
              <a:buNone/>
            </a:pPr>
            <a:r>
              <a:rPr lang="en-US" dirty="0"/>
              <a:t>	of </a:t>
            </a:r>
            <a:r>
              <a:rPr lang="en-US" dirty="0" smtClean="0"/>
              <a:t>(feminine</a:t>
            </a:r>
            <a:r>
              <a:rPr lang="en-US" dirty="0"/>
              <a:t>?) </a:t>
            </a:r>
            <a:r>
              <a:rPr lang="en-US" i="1" dirty="0" smtClean="0"/>
              <a:t>peithō</a:t>
            </a:r>
            <a:r>
              <a:rPr lang="en-US" dirty="0" smtClean="0"/>
              <a:t>?</a:t>
            </a:r>
            <a:endParaRPr lang="en-US" dirty="0"/>
          </a:p>
        </p:txBody>
      </p:sp>
      <p:pic>
        <p:nvPicPr>
          <p:cNvPr id="7" name="Picture 2"/>
          <p:cNvPicPr>
            <a:picLocks noChangeAspect="1" noChangeArrowheads="1"/>
          </p:cNvPicPr>
          <p:nvPr/>
        </p:nvPicPr>
        <p:blipFill>
          <a:blip r:embed="rId3" cstate="print"/>
          <a:srcRect/>
          <a:stretch>
            <a:fillRect/>
          </a:stretch>
        </p:blipFill>
        <p:spPr bwMode="auto">
          <a:xfrm>
            <a:off x="6200930" y="1828740"/>
            <a:ext cx="1314139" cy="4230687"/>
          </a:xfrm>
          <a:prstGeom prst="rect">
            <a:avLst/>
          </a:prstGeom>
          <a:noFill/>
          <a:ln w="9525">
            <a:noFill/>
            <a:miter lim="800000"/>
            <a:headEnd/>
            <a:tailEnd/>
          </a:ln>
          <a:effectLst/>
        </p:spPr>
      </p:pic>
      <p:sp>
        <p:nvSpPr>
          <p:cNvPr id="2" name="Date Placeholder 1"/>
          <p:cNvSpPr>
            <a:spLocks noGrp="1"/>
          </p:cNvSpPr>
          <p:nvPr>
            <p:ph type="dt" sz="half" idx="10"/>
          </p:nvPr>
        </p:nvSpPr>
        <p:spPr/>
        <p:txBody>
          <a:bodyPr/>
          <a:lstStyle/>
          <a:p>
            <a:fld id="{0F808CE2-93C8-4FA2-A267-989E424A4C58}" type="datetime5">
              <a:rPr lang="en-US" smtClean="0"/>
              <a:t>6-Apr-17</a:t>
            </a:fld>
            <a:endParaRPr lang="en-US"/>
          </a:p>
        </p:txBody>
      </p:sp>
      <p:sp>
        <p:nvSpPr>
          <p:cNvPr id="3" name="Footer Placeholder 2"/>
          <p:cNvSpPr>
            <a:spLocks noGrp="1"/>
          </p:cNvSpPr>
          <p:nvPr>
            <p:ph type="ftr" sz="quarter" idx="3"/>
          </p:nvPr>
        </p:nvSpPr>
        <p:spPr/>
        <p:txBody>
          <a:bodyPr/>
          <a:lstStyle/>
          <a:p>
            <a:r>
              <a:rPr lang="en-US" smtClean="0"/>
              <a:t>Aristophanes Assemblywomen</a:t>
            </a:r>
            <a:endParaRPr lang="en-US" dirty="0"/>
          </a:p>
        </p:txBody>
      </p:sp>
      <p:sp>
        <p:nvSpPr>
          <p:cNvPr id="8" name="Slide Number Placeholder 7"/>
          <p:cNvSpPr>
            <a:spLocks noGrp="1"/>
          </p:cNvSpPr>
          <p:nvPr>
            <p:ph type="sldNum" sz="quarter" idx="12"/>
          </p:nvPr>
        </p:nvSpPr>
        <p:spPr/>
        <p:txBody>
          <a:bodyPr/>
          <a:lstStyle/>
          <a:p>
            <a:fld id="{C84949BF-B90B-4E25-9A47-07E9FB3241D4}" type="slidenum">
              <a:rPr lang="en-US" smtClean="0"/>
              <a:pPr/>
              <a:t>7</a:t>
            </a:fld>
            <a:endParaRPr lang="en-US"/>
          </a:p>
        </p:txBody>
      </p:sp>
    </p:spTree>
    <p:extLst>
      <p:ext uri="{BB962C8B-B14F-4D97-AF65-F5344CB8AC3E}">
        <p14:creationId xmlns:p14="http://schemas.microsoft.com/office/powerpoint/2010/main" val="242233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Presentation</a:t>
            </a:r>
            <a:endParaRPr lang="en-US" dirty="0"/>
          </a:p>
        </p:txBody>
      </p:sp>
      <p:sp>
        <p:nvSpPr>
          <p:cNvPr id="6" name="Text Placeholder 5"/>
          <p:cNvSpPr>
            <a:spLocks noGrp="1"/>
          </p:cNvSpPr>
          <p:nvPr>
            <p:ph type="body" idx="1"/>
          </p:nvPr>
        </p:nvSpPr>
        <p:spPr/>
        <p:txBody>
          <a:bodyPr/>
          <a:lstStyle/>
          <a:p>
            <a:r>
              <a:rPr lang="en-US" dirty="0" smtClean="0"/>
              <a:t>Aristophanes’ </a:t>
            </a:r>
            <a:r>
              <a:rPr lang="en-US" i="1" dirty="0" smtClean="0"/>
              <a:t>Assemblywomen</a:t>
            </a:r>
            <a:endParaRPr lang="en-US" dirty="0"/>
          </a:p>
        </p:txBody>
      </p:sp>
    </p:spTree>
    <p:extLst>
      <p:ext uri="{BB962C8B-B14F-4D97-AF65-F5344CB8AC3E}">
        <p14:creationId xmlns:p14="http://schemas.microsoft.com/office/powerpoint/2010/main" val="404790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dirty="0"/>
              <a:t>Play and Context</a:t>
            </a:r>
          </a:p>
        </p:txBody>
      </p:sp>
      <p:sp>
        <p:nvSpPr>
          <p:cNvPr id="12291" name="Rectangle 3"/>
          <p:cNvSpPr>
            <a:spLocks noGrp="1" noChangeArrowheads="1"/>
          </p:cNvSpPr>
          <p:nvPr>
            <p:ph type="body" idx="1"/>
          </p:nvPr>
        </p:nvSpPr>
        <p:spPr/>
        <p:txBody>
          <a:bodyPr/>
          <a:lstStyle/>
          <a:p>
            <a:r>
              <a:rPr lang="en-US"/>
              <a:t>Athens 404-387 BCE</a:t>
            </a:r>
          </a:p>
        </p:txBody>
      </p:sp>
    </p:spTree>
    <p:extLst>
      <p:ext uri="{BB962C8B-B14F-4D97-AF65-F5344CB8AC3E}">
        <p14:creationId xmlns:p14="http://schemas.microsoft.com/office/powerpoint/2010/main" val="222203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z">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itho">
      <a:majorFont>
        <a:latin typeface="Century Gothic"/>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chor="ctr" anchorCtr="0">
        <a:spAutoFit/>
      </a:bodyPr>
      <a:lstStyle>
        <a:defPPr>
          <a:defRPr dirty="0" err="1" smtClean="0">
            <a:latin typeface="+mn-lt"/>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z</Template>
  <TotalTime>359</TotalTime>
  <Words>867</Words>
  <Application>Microsoft Office PowerPoint</Application>
  <PresentationFormat>On-screen Show (4:3)</PresentationFormat>
  <Paragraphs>118</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Century Gothic</vt:lpstr>
      <vt:lpstr>Levenim MT</vt:lpstr>
      <vt:lpstr>Tahoma</vt:lpstr>
      <vt:lpstr>Times New Roman</vt:lpstr>
      <vt:lpstr>z</vt:lpstr>
      <vt:lpstr>Aristophanes’ Assemblywomen</vt:lpstr>
      <vt:lpstr>What is the Crisis at Athens?</vt:lpstr>
      <vt:lpstr>Isocrates on stasis and its Avoidance</vt:lpstr>
      <vt:lpstr>Cognitive Triangle?</vt:lpstr>
      <vt:lpstr>Agenda</vt:lpstr>
      <vt:lpstr>Discussion</vt:lpstr>
      <vt:lpstr>Questions</vt:lpstr>
      <vt:lpstr>Oral Presentation</vt:lpstr>
      <vt:lpstr>Play and Context</vt:lpstr>
      <vt:lpstr>Historical Background (cont’d)</vt:lpstr>
      <vt:lpstr>Historical Background (cont’d)</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Aristophanes’ Assemblywomen</dc:title>
  <dc:creator>ascholtz</dc:creator>
  <cp:lastModifiedBy>Scholtz, Andrew</cp:lastModifiedBy>
  <cp:revision>44</cp:revision>
  <cp:lastPrinted>2017-04-06T20:13:12Z</cp:lastPrinted>
  <dcterms:created xsi:type="dcterms:W3CDTF">2012-11-27T04:30:51Z</dcterms:created>
  <dcterms:modified xsi:type="dcterms:W3CDTF">2017-04-07T02:45:53Z</dcterms:modified>
</cp:coreProperties>
</file>