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Lst>
  <p:notesMasterIdLst>
    <p:notesMasterId r:id="rId11"/>
  </p:notesMasterIdLst>
  <p:handoutMasterIdLst>
    <p:handoutMasterId r:id="rId12"/>
  </p:handoutMasterIdLst>
  <p:sldIdLst>
    <p:sldId id="266" r:id="rId2"/>
    <p:sldId id="271" r:id="rId3"/>
    <p:sldId id="273" r:id="rId4"/>
    <p:sldId id="274" r:id="rId5"/>
    <p:sldId id="275" r:id="rId6"/>
    <p:sldId id="261" r:id="rId7"/>
    <p:sldId id="272" r:id="rId8"/>
    <p:sldId id="264" r:id="rId9"/>
    <p:sldId id="265" r:id="rId10"/>
  </p:sldIdLst>
  <p:sldSz cx="9144000" cy="6858000" type="screen4x3"/>
  <p:notesSz cx="7010400" cy="92964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a:srgbClr val="0000FF"/>
    <a:srgbClr val="000099"/>
    <a:srgbClr val="0000CC"/>
    <a:srgbClr val="0000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745" autoAdjust="0"/>
    <p:restoredTop sz="96433" autoAdjust="0"/>
  </p:normalViewPr>
  <p:slideViewPr>
    <p:cSldViewPr showGuides="1">
      <p:cViewPr varScale="1">
        <p:scale>
          <a:sx n="109" d="100"/>
          <a:sy n="109" d="100"/>
        </p:scale>
        <p:origin x="2376" y="9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5" d="100"/>
        <a:sy n="65" d="100"/>
      </p:scale>
      <p:origin x="0" y="0"/>
    </p:cViewPr>
  </p:sorterViewPr>
  <p:notesViewPr>
    <p:cSldViewPr showGuides="1">
      <p:cViewPr varScale="1">
        <p:scale>
          <a:sx n="56" d="100"/>
          <a:sy n="56" d="100"/>
        </p:scale>
        <p:origin x="-254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a:lvl1pPr>
          </a:lstStyle>
          <a:p>
            <a:endParaRPr lang="en-US"/>
          </a:p>
        </p:txBody>
      </p:sp>
      <p:sp>
        <p:nvSpPr>
          <p:cNvPr id="79875" name="Rectangle 3"/>
          <p:cNvSpPr>
            <a:spLocks noGrp="1" noChangeArrowheads="1"/>
          </p:cNvSpPr>
          <p:nvPr>
            <p:ph type="dt" sz="quarter"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a:lvl1pPr>
          </a:lstStyle>
          <a:p>
            <a:endParaRPr lang="en-US"/>
          </a:p>
        </p:txBody>
      </p:sp>
      <p:sp>
        <p:nvSpPr>
          <p:cNvPr id="79876" name="Rectangle 4"/>
          <p:cNvSpPr>
            <a:spLocks noGrp="1" noChangeArrowheads="1"/>
          </p:cNvSpPr>
          <p:nvPr>
            <p:ph type="ftr" sz="quarter" idx="2"/>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a:lvl1pPr>
          </a:lstStyle>
          <a:p>
            <a:endParaRPr lang="en-US"/>
          </a:p>
        </p:txBody>
      </p:sp>
      <p:sp>
        <p:nvSpPr>
          <p:cNvPr id="79877" name="Rectangle 5"/>
          <p:cNvSpPr>
            <a:spLocks noGrp="1" noChangeArrowheads="1"/>
          </p:cNvSpPr>
          <p:nvPr>
            <p:ph type="sldNum" sz="quarter" idx="3"/>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a:lvl1pPr>
          </a:lstStyle>
          <a:p>
            <a:fld id="{C988350B-9EA6-43EC-87D2-08E326D3343C}" type="slidenum">
              <a:rPr lang="en-US"/>
              <a:pPr/>
              <a:t>‹#›</a:t>
            </a:fld>
            <a:endParaRPr lang="en-US"/>
          </a:p>
        </p:txBody>
      </p:sp>
    </p:spTree>
    <p:extLst>
      <p:ext uri="{BB962C8B-B14F-4D97-AF65-F5344CB8AC3E}">
        <p14:creationId xmlns:p14="http://schemas.microsoft.com/office/powerpoint/2010/main" val="159073612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b="1">
                <a:solidFill>
                  <a:srgbClr val="000099"/>
                </a:solidFill>
                <a:latin typeface="Times New Roman" charset="0"/>
              </a:defRPr>
            </a:lvl1pPr>
          </a:lstStyle>
          <a:p>
            <a:endParaRPr lang="en-US"/>
          </a:p>
        </p:txBody>
      </p:sp>
      <p:sp>
        <p:nvSpPr>
          <p:cNvPr id="19459" name="Rectangle 3"/>
          <p:cNvSpPr>
            <a:spLocks noGrp="1" noChangeArrowheads="1"/>
          </p:cNvSpPr>
          <p:nvPr>
            <p:ph type="dt"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b="1">
                <a:solidFill>
                  <a:srgbClr val="000099"/>
                </a:solidFill>
                <a:latin typeface="Times New Roman" charset="0"/>
              </a:defRPr>
            </a:lvl1pPr>
          </a:lstStyle>
          <a:p>
            <a:endParaRPr lang="en-US"/>
          </a:p>
        </p:txBody>
      </p:sp>
      <p:sp>
        <p:nvSpPr>
          <p:cNvPr id="19460" name="Rectangle 4"/>
          <p:cNvSpPr>
            <a:spLocks noGrp="1" noRot="1" noChangeAspect="1" noChangeArrowheads="1" noTextEdit="1"/>
          </p:cNvSpPr>
          <p:nvPr>
            <p:ph type="sldImg" idx="2"/>
          </p:nvPr>
        </p:nvSpPr>
        <p:spPr bwMode="auto">
          <a:xfrm>
            <a:off x="2493963" y="487363"/>
            <a:ext cx="2024062" cy="1519237"/>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545253" y="2146842"/>
            <a:ext cx="5919894" cy="6452775"/>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9462" name="Rectangle 6"/>
          <p:cNvSpPr>
            <a:spLocks noGrp="1" noChangeArrowheads="1"/>
          </p:cNvSpPr>
          <p:nvPr>
            <p:ph type="ftr" sz="quarter" idx="4"/>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b="1">
                <a:solidFill>
                  <a:srgbClr val="000099"/>
                </a:solidFill>
                <a:latin typeface="Times New Roman" charset="0"/>
              </a:defRPr>
            </a:lvl1pPr>
          </a:lstStyle>
          <a:p>
            <a:endParaRPr lang="en-US"/>
          </a:p>
        </p:txBody>
      </p:sp>
      <p:sp>
        <p:nvSpPr>
          <p:cNvPr id="19463" name="Rectangle 7"/>
          <p:cNvSpPr>
            <a:spLocks noGrp="1" noChangeArrowheads="1"/>
          </p:cNvSpPr>
          <p:nvPr>
            <p:ph type="sldNum" sz="quarter" idx="5"/>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b="1">
                <a:solidFill>
                  <a:srgbClr val="000099"/>
                </a:solidFill>
                <a:latin typeface="Times New Roman" charset="0"/>
              </a:defRPr>
            </a:lvl1pPr>
          </a:lstStyle>
          <a:p>
            <a:fld id="{5721D7F7-CBDC-4618-B4D1-D6BF1CF121FB}" type="slidenum">
              <a:rPr lang="en-US"/>
              <a:pPr/>
              <a:t>‹#›</a:t>
            </a:fld>
            <a:endParaRPr lang="en-US"/>
          </a:p>
        </p:txBody>
      </p:sp>
    </p:spTree>
    <p:extLst>
      <p:ext uri="{BB962C8B-B14F-4D97-AF65-F5344CB8AC3E}">
        <p14:creationId xmlns:p14="http://schemas.microsoft.com/office/powerpoint/2010/main" val="2529056290"/>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100" kern="1200" baseline="0">
        <a:solidFill>
          <a:schemeClr val="tx1"/>
        </a:solidFill>
        <a:latin typeface="Tahoma" pitchFamily="34" charset="0"/>
        <a:ea typeface="+mn-ea"/>
        <a:cs typeface="+mn-cs"/>
      </a:defRPr>
    </a:lvl1pPr>
    <a:lvl2pPr marL="457200" algn="l" rtl="0" fontAlgn="base">
      <a:spcBef>
        <a:spcPct val="30000"/>
      </a:spcBef>
      <a:spcAft>
        <a:spcPct val="0"/>
      </a:spcAft>
      <a:defRPr sz="1100" kern="1200" baseline="0">
        <a:solidFill>
          <a:schemeClr val="tx1"/>
        </a:solidFill>
        <a:latin typeface="Tahoma" pitchFamily="34" charset="0"/>
        <a:ea typeface="+mn-ea"/>
        <a:cs typeface="+mn-cs"/>
      </a:defRPr>
    </a:lvl2pPr>
    <a:lvl3pPr marL="914400" algn="l" rtl="0" fontAlgn="base">
      <a:spcBef>
        <a:spcPct val="30000"/>
      </a:spcBef>
      <a:spcAft>
        <a:spcPct val="0"/>
      </a:spcAft>
      <a:defRPr sz="1100" kern="1200" baseline="0">
        <a:solidFill>
          <a:schemeClr val="tx1"/>
        </a:solidFill>
        <a:latin typeface="Tahoma" pitchFamily="34" charset="0"/>
        <a:ea typeface="+mn-ea"/>
        <a:cs typeface="+mn-cs"/>
      </a:defRPr>
    </a:lvl3pPr>
    <a:lvl4pPr marL="1371600" algn="l" rtl="0" fontAlgn="base">
      <a:spcBef>
        <a:spcPct val="30000"/>
      </a:spcBef>
      <a:spcAft>
        <a:spcPct val="0"/>
      </a:spcAft>
      <a:defRPr sz="1100" kern="1200" baseline="0">
        <a:solidFill>
          <a:schemeClr val="tx1"/>
        </a:solidFill>
        <a:latin typeface="Tahoma" pitchFamily="34" charset="0"/>
        <a:ea typeface="+mn-ea"/>
        <a:cs typeface="+mn-cs"/>
      </a:defRPr>
    </a:lvl4pPr>
    <a:lvl5pPr marL="1828800" algn="l" rtl="0" fontAlgn="base">
      <a:spcBef>
        <a:spcPct val="30000"/>
      </a:spcBef>
      <a:spcAft>
        <a:spcPct val="0"/>
      </a:spcAft>
      <a:defRPr sz="1100" kern="1200" baseline="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bingweb.binghamton.edu/~clas381a/sophists-readings.htm#epitaphios"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86FE73-658A-488A-9684-6720CBD11C09}" type="slidenum">
              <a:rPr lang="en-US"/>
              <a:pPr/>
              <a:t>1</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76285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93963" y="487363"/>
            <a:ext cx="2024062" cy="1519237"/>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2</a:t>
            </a:fld>
            <a:endParaRPr lang="en-US"/>
          </a:p>
        </p:txBody>
      </p:sp>
    </p:spTree>
    <p:extLst>
      <p:ext uri="{BB962C8B-B14F-4D97-AF65-F5344CB8AC3E}">
        <p14:creationId xmlns:p14="http://schemas.microsoft.com/office/powerpoint/2010/main" val="737621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3</a:t>
            </a:fld>
            <a:endParaRPr lang="en-US"/>
          </a:p>
        </p:txBody>
      </p:sp>
    </p:spTree>
    <p:extLst>
      <p:ext uri="{BB962C8B-B14F-4D97-AF65-F5344CB8AC3E}">
        <p14:creationId xmlns:p14="http://schemas.microsoft.com/office/powerpoint/2010/main" val="555370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74900" y="479425"/>
            <a:ext cx="2227263" cy="1671638"/>
          </a:xfrm>
        </p:spPr>
      </p:sp>
      <p:sp>
        <p:nvSpPr>
          <p:cNvPr id="3" name="Notes Placeholder 2"/>
          <p:cNvSpPr>
            <a:spLocks noGrp="1"/>
          </p:cNvSpPr>
          <p:nvPr>
            <p:ph type="body" idx="1"/>
          </p:nvPr>
        </p:nvSpPr>
        <p:spPr/>
        <p:txBody>
          <a:bodyPr>
            <a:normAutofit/>
          </a:bodyPr>
          <a:lstStyle/>
          <a:p>
            <a:r>
              <a:rPr lang="en-US" dirty="0" smtClean="0"/>
              <a:t>The speaker’s challenge</a:t>
            </a:r>
          </a:p>
          <a:p>
            <a:pPr lvl="1"/>
            <a:r>
              <a:rPr lang="en-US" dirty="0" smtClean="0"/>
              <a:t>“May I find the power to say what I wish! May I find the wish to say what I must!”</a:t>
            </a:r>
          </a:p>
          <a:p>
            <a:pPr lvl="2"/>
            <a:r>
              <a:rPr lang="en-US" dirty="0" smtClean="0"/>
              <a:t>cf. Thuc. 2.35.1: “And I could have wished that the reputations of many brave men were not to be imperiled in the mouth of a single individual, to stand or fall according as he spoke well or ill. For it is hard to speak properly upon a subject where it is even difficult to convince your hearers that you are speaking the truth.”</a:t>
            </a:r>
          </a:p>
          <a:p>
            <a:r>
              <a:rPr lang="en-US" dirty="0" smtClean="0"/>
              <a:t>Loss</a:t>
            </a:r>
          </a:p>
          <a:p>
            <a:pPr lvl="1"/>
            <a:r>
              <a:rPr lang="en-US" dirty="0" smtClean="0"/>
              <a:t>“. . . though they have died, the loss we feel has not.”</a:t>
            </a:r>
          </a:p>
          <a:p>
            <a:pPr lvl="2"/>
            <a:r>
              <a:rPr lang="en-US" dirty="0">
                <a:latin typeface="Tahoma" pitchFamily="34" charset="0"/>
              </a:rPr>
              <a:t>cf. in ar. rhet. peri samian fo: “the youth who had perished in the war had vanished</a:t>
            </a:r>
          </a:p>
          <a:p>
            <a:pPr lvl="2"/>
            <a:r>
              <a:rPr lang="en-US" dirty="0">
                <a:latin typeface="Tahoma" pitchFamily="34" charset="0"/>
              </a:rPr>
              <a:t>from the city just as if someone had removed the spring from the</a:t>
            </a:r>
          </a:p>
          <a:p>
            <a:pPr lvl="2"/>
            <a:r>
              <a:rPr lang="en-US" dirty="0">
                <a:latin typeface="Tahoma" pitchFamily="34" charset="0"/>
              </a:rPr>
              <a:t>year” (1411a2–4; cf. also 1365a31–33).</a:t>
            </a:r>
            <a:r>
              <a:rPr lang="en-US" dirty="0" smtClean="0"/>
              <a:t> (trans Tracy </a:t>
            </a:r>
            <a:r>
              <a:rPr lang="en-US" i="1" dirty="0" smtClean="0"/>
              <a:t>Pericles: A Sourcebook and Reader‎</a:t>
            </a:r>
            <a:r>
              <a:rPr lang="en-US" dirty="0" smtClean="0"/>
              <a:t> 2009 p. 27)</a:t>
            </a:r>
          </a:p>
          <a:p>
            <a:r>
              <a:rPr lang="en-US" dirty="0" smtClean="0"/>
              <a:t>The good death</a:t>
            </a:r>
            <a:endParaRPr lang="en-US" i="1" dirty="0" smtClean="0"/>
          </a:p>
          <a:p>
            <a:pPr lvl="1"/>
            <a:r>
              <a:rPr lang="en-US" dirty="0" smtClean="0"/>
              <a:t>“their trophy of triumph, their gift to the god — the sacrifice of themselves.”</a:t>
            </a:r>
          </a:p>
          <a:p>
            <a:pPr lvl="2"/>
            <a:r>
              <a:rPr lang="en-US" dirty="0" smtClean="0"/>
              <a:t>cf. Thuc. 2.43.1</a:t>
            </a:r>
            <a:r>
              <a:rPr lang="en-US" baseline="0" dirty="0" smtClean="0"/>
              <a:t> – the </a:t>
            </a:r>
            <a:r>
              <a:rPr lang="en-US" i="1" baseline="0" dirty="0" smtClean="0"/>
              <a:t>eranos</a:t>
            </a:r>
            <a:r>
              <a:rPr lang="en-US" i="0" baseline="0" dirty="0" smtClean="0"/>
              <a:t> (shared undertaking) to which the dead have contributed.</a:t>
            </a:r>
            <a:endParaRPr lang="en-US" dirty="0" smtClean="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5721D7F7-CBDC-4618-B4D1-D6BF1CF121FB}" type="slidenum">
              <a:rPr lang="en-US" smtClean="0"/>
              <a:pPr/>
              <a:t>4</a:t>
            </a:fld>
            <a:endParaRPr lang="en-US" dirty="0"/>
          </a:p>
        </p:txBody>
      </p:sp>
    </p:spTree>
    <p:extLst>
      <p:ext uri="{BB962C8B-B14F-4D97-AF65-F5344CB8AC3E}">
        <p14:creationId xmlns:p14="http://schemas.microsoft.com/office/powerpoint/2010/main" val="13231145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93963" y="487363"/>
            <a:ext cx="2024062" cy="1519237"/>
          </a:xfrm>
        </p:spPr>
      </p:sp>
      <p:sp>
        <p:nvSpPr>
          <p:cNvPr id="3" name="Notes Placeholder 2"/>
          <p:cNvSpPr>
            <a:spLocks noGrp="1"/>
          </p:cNvSpPr>
          <p:nvPr>
            <p:ph type="body" idx="1"/>
          </p:nvPr>
        </p:nvSpPr>
        <p:spPr/>
        <p:txBody>
          <a:bodyPr/>
          <a:lstStyle/>
          <a:p>
            <a:r>
              <a:rPr lang="en-US" dirty="0" smtClean="0"/>
              <a:t>[after the animations, “what is the argument, and how are</a:t>
            </a:r>
            <a:r>
              <a:rPr lang="en-US" baseline="0" dirty="0" smtClean="0"/>
              <a:t> the writers seeking to drive it home?”</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5</a:t>
            </a:fld>
            <a:endParaRPr lang="en-US"/>
          </a:p>
        </p:txBody>
      </p:sp>
    </p:spTree>
    <p:extLst>
      <p:ext uri="{BB962C8B-B14F-4D97-AF65-F5344CB8AC3E}">
        <p14:creationId xmlns:p14="http://schemas.microsoft.com/office/powerpoint/2010/main" val="1648930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26ABED-AF55-4C5E-A211-C1088EBC2C3C}" type="slidenum">
              <a:rPr lang="en-US"/>
              <a:pPr/>
              <a:t>6</a:t>
            </a:fld>
            <a:endParaRPr lang="en-US"/>
          </a:p>
        </p:txBody>
      </p:sp>
      <p:sp>
        <p:nvSpPr>
          <p:cNvPr id="83970" name="Rectangle 2"/>
          <p:cNvSpPr>
            <a:spLocks noGrp="1" noRot="1" noChangeAspect="1" noChangeArrowheads="1" noTextEdit="1"/>
          </p:cNvSpPr>
          <p:nvPr>
            <p:ph type="sldImg"/>
          </p:nvPr>
        </p:nvSpPr>
        <p:spPr>
          <a:xfrm>
            <a:off x="2493963" y="487363"/>
            <a:ext cx="2024062" cy="1519237"/>
          </a:xfrm>
          <a:ln/>
        </p:spPr>
      </p:sp>
      <p:sp>
        <p:nvSpPr>
          <p:cNvPr id="83971" name="Rectangle 3"/>
          <p:cNvSpPr>
            <a:spLocks noGrp="1" noChangeArrowheads="1"/>
          </p:cNvSpPr>
          <p:nvPr>
            <p:ph type="body" idx="1"/>
          </p:nvPr>
        </p:nvSpPr>
        <p:spPr/>
        <p:txBody>
          <a:bodyPr/>
          <a:lstStyle/>
          <a:p>
            <a:r>
              <a:rPr lang="en-US" dirty="0" smtClean="0"/>
              <a:t>Produced 423</a:t>
            </a:r>
          </a:p>
          <a:p>
            <a:r>
              <a:rPr lang="en-US" dirty="0" smtClean="0"/>
              <a:t>2</a:t>
            </a:r>
            <a:r>
              <a:rPr lang="en-US" baseline="30000" dirty="0" smtClean="0"/>
              <a:t>nd</a:t>
            </a:r>
            <a:r>
              <a:rPr lang="en-US" dirty="0" smtClean="0"/>
              <a:t> ed. </a:t>
            </a:r>
            <a:r>
              <a:rPr lang="en-US" i="1" dirty="0" smtClean="0"/>
              <a:t>ca.</a:t>
            </a:r>
            <a:r>
              <a:rPr lang="en-US" dirty="0" smtClean="0"/>
              <a:t> 419-16 BCE</a:t>
            </a:r>
          </a:p>
          <a:p>
            <a:r>
              <a:rPr lang="en-US" dirty="0" smtClean="0"/>
              <a:t>Characters</a:t>
            </a:r>
          </a:p>
          <a:p>
            <a:pPr lvl="1"/>
            <a:r>
              <a:rPr lang="en-US" dirty="0" smtClean="0"/>
              <a:t>Strepsiades (“Twister”)</a:t>
            </a:r>
          </a:p>
          <a:p>
            <a:pPr lvl="1"/>
            <a:r>
              <a:rPr lang="en-US" dirty="0" smtClean="0"/>
              <a:t>Pheidippides (“Horse-thrifty”)</a:t>
            </a:r>
          </a:p>
          <a:p>
            <a:pPr lvl="1"/>
            <a:r>
              <a:rPr lang="en-US" dirty="0" smtClean="0"/>
              <a:t>Chorus of Clouds</a:t>
            </a:r>
          </a:p>
          <a:p>
            <a:pPr lvl="1"/>
            <a:r>
              <a:rPr lang="en-US" dirty="0" smtClean="0"/>
              <a:t>and…</a:t>
            </a:r>
          </a:p>
          <a:p>
            <a:r>
              <a:rPr lang="en-US" dirty="0" smtClean="0"/>
              <a:t>Socrates </a:t>
            </a:r>
            <a:r>
              <a:rPr lang="en-US" dirty="0"/>
              <a:t>(469–399 BCE)</a:t>
            </a:r>
            <a:endParaRPr lang="el-GR" b="1" dirty="0"/>
          </a:p>
          <a:p>
            <a:r>
              <a:rPr lang="en-US" b="1" dirty="0"/>
              <a:t>Historical</a:t>
            </a:r>
          </a:p>
          <a:p>
            <a:r>
              <a:rPr lang="en-US" dirty="0"/>
              <a:t>stone mason</a:t>
            </a:r>
          </a:p>
          <a:p>
            <a:pPr lvl="1"/>
            <a:r>
              <a:rPr lang="en-US" dirty="0"/>
              <a:t>at first, hoplite class</a:t>
            </a:r>
          </a:p>
          <a:p>
            <a:pPr lvl="1"/>
            <a:r>
              <a:rPr lang="en-US" dirty="0"/>
              <a:t>later, poor</a:t>
            </a:r>
          </a:p>
          <a:p>
            <a:r>
              <a:rPr lang="en-US" dirty="0"/>
              <a:t>early interests (?)</a:t>
            </a:r>
          </a:p>
          <a:p>
            <a:pPr lvl="1"/>
            <a:r>
              <a:rPr lang="en-US" dirty="0"/>
              <a:t>Anaxagorean physics</a:t>
            </a:r>
          </a:p>
          <a:p>
            <a:r>
              <a:rPr lang="en-US" dirty="0"/>
              <a:t>mature interests</a:t>
            </a:r>
          </a:p>
          <a:p>
            <a:pPr lvl="1"/>
            <a:r>
              <a:rPr lang="en-US" dirty="0"/>
              <a:t>ethical refutation (</a:t>
            </a:r>
            <a:r>
              <a:rPr lang="en-US" i="1" dirty="0"/>
              <a:t>elenkhos</a:t>
            </a:r>
            <a:r>
              <a:rPr lang="en-US" dirty="0"/>
              <a:t>)</a:t>
            </a:r>
          </a:p>
          <a:p>
            <a:pPr lvl="1"/>
            <a:r>
              <a:rPr lang="en-US" dirty="0"/>
              <a:t>definitions</a:t>
            </a:r>
          </a:p>
          <a:p>
            <a:r>
              <a:rPr lang="en-US" dirty="0"/>
              <a:t>associations</a:t>
            </a:r>
          </a:p>
          <a:p>
            <a:pPr lvl="1"/>
            <a:r>
              <a:rPr lang="en-US" dirty="0"/>
              <a:t>aristocratic (oligarchic)</a:t>
            </a:r>
          </a:p>
          <a:p>
            <a:pPr lvl="1"/>
            <a:r>
              <a:rPr lang="en-US" dirty="0"/>
              <a:t>impiety trial, 399</a:t>
            </a:r>
            <a:endParaRPr lang="el-GR" dirty="0"/>
          </a:p>
          <a:p>
            <a:r>
              <a:rPr lang="en-US" sz="1000" b="1" dirty="0"/>
              <a:t>Caricature</a:t>
            </a:r>
          </a:p>
          <a:p>
            <a:r>
              <a:rPr lang="en-US" sz="1000" dirty="0"/>
              <a:t>“quack” teacher</a:t>
            </a:r>
          </a:p>
          <a:p>
            <a:pPr lvl="1"/>
            <a:r>
              <a:rPr lang="en-US" sz="1000" dirty="0"/>
              <a:t>runs “Thinkery”</a:t>
            </a:r>
          </a:p>
          <a:p>
            <a:pPr lvl="2"/>
            <a:r>
              <a:rPr lang="en-US" sz="1000" dirty="0"/>
              <a:t>natural sciences</a:t>
            </a:r>
          </a:p>
          <a:p>
            <a:pPr lvl="2"/>
            <a:r>
              <a:rPr lang="en-US" sz="1000" dirty="0"/>
              <a:t>grammar</a:t>
            </a:r>
          </a:p>
          <a:p>
            <a:pPr lvl="2"/>
            <a:r>
              <a:rPr lang="en-US" sz="1000" i="1" dirty="0"/>
              <a:t>eristic</a:t>
            </a:r>
          </a:p>
          <a:p>
            <a:r>
              <a:rPr lang="en-US" sz="1000" dirty="0"/>
              <a:t>religious innovator</a:t>
            </a:r>
          </a:p>
          <a:p>
            <a:r>
              <a:rPr lang="en-US" sz="1000" dirty="0"/>
              <a:t>i.e., a </a:t>
            </a:r>
            <a:r>
              <a:rPr lang="en-US" sz="1000" b="1" i="1" dirty="0"/>
              <a:t>sophist</a:t>
            </a:r>
          </a:p>
        </p:txBody>
      </p:sp>
    </p:spTree>
    <p:extLst>
      <p:ext uri="{BB962C8B-B14F-4D97-AF65-F5344CB8AC3E}">
        <p14:creationId xmlns:p14="http://schemas.microsoft.com/office/powerpoint/2010/main" val="902726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r>
              <a:rPr lang="en-US"/>
              <a:t>1-13-99</a:t>
            </a:r>
          </a:p>
        </p:txBody>
      </p:sp>
      <p:sp>
        <p:nvSpPr>
          <p:cNvPr id="5" name="Rectangle 6"/>
          <p:cNvSpPr>
            <a:spLocks noGrp="1" noChangeArrowheads="1"/>
          </p:cNvSpPr>
          <p:nvPr>
            <p:ph type="ftr" sz="quarter" idx="4"/>
          </p:nvPr>
        </p:nvSpPr>
        <p:spPr>
          <a:ln/>
        </p:spPr>
        <p:txBody>
          <a:bodyPr/>
          <a:lstStyle/>
          <a:p>
            <a:r>
              <a:rPr lang="en-US"/>
              <a:t>CLA77, Andrew Scholtz</a:t>
            </a:r>
          </a:p>
        </p:txBody>
      </p:sp>
      <p:sp>
        <p:nvSpPr>
          <p:cNvPr id="6" name="Rectangle 7"/>
          <p:cNvSpPr>
            <a:spLocks noGrp="1" noChangeArrowheads="1"/>
          </p:cNvSpPr>
          <p:nvPr>
            <p:ph type="sldNum" sz="quarter" idx="5"/>
          </p:nvPr>
        </p:nvSpPr>
        <p:spPr>
          <a:ln/>
        </p:spPr>
        <p:txBody>
          <a:bodyPr/>
          <a:lstStyle/>
          <a:p>
            <a:fld id="{C13504E8-05BE-436F-BC7D-80F87720375B}" type="slidenum">
              <a:rPr lang="en-US"/>
              <a:pPr/>
              <a:t>7</a:t>
            </a:fld>
            <a:endParaRPr lang="en-US"/>
          </a:p>
        </p:txBody>
      </p:sp>
      <p:sp>
        <p:nvSpPr>
          <p:cNvPr id="1439746" name="Rectangle 2"/>
          <p:cNvSpPr>
            <a:spLocks noGrp="1" noRot="1" noChangeAspect="1" noChangeArrowheads="1" noTextEdit="1"/>
          </p:cNvSpPr>
          <p:nvPr>
            <p:ph type="sldImg"/>
          </p:nvPr>
        </p:nvSpPr>
        <p:spPr>
          <a:xfrm>
            <a:off x="2493963" y="487363"/>
            <a:ext cx="2024062" cy="1519237"/>
          </a:xfrm>
          <a:ln/>
        </p:spPr>
      </p:sp>
      <p:sp>
        <p:nvSpPr>
          <p:cNvPr id="1439747" name="Rectangle 3"/>
          <p:cNvSpPr>
            <a:spLocks noGrp="1" noChangeArrowheads="1"/>
          </p:cNvSpPr>
          <p:nvPr>
            <p:ph type="body" idx="1"/>
          </p:nvPr>
        </p:nvSpPr>
        <p:spPr/>
        <p:txBody>
          <a:bodyPr/>
          <a:lstStyle/>
          <a:p>
            <a:r>
              <a:rPr lang="en-US" dirty="0"/>
              <a:t>p. 164. </a:t>
            </a:r>
            <a:r>
              <a:rPr lang="en-US" dirty="0" err="1"/>
              <a:t>pheidippides</a:t>
            </a:r>
            <a:r>
              <a:rPr lang="en-US" dirty="0"/>
              <a:t> refers to the class of </a:t>
            </a:r>
            <a:r>
              <a:rPr lang="en-US" i="1" dirty="0"/>
              <a:t>Knights</a:t>
            </a:r>
            <a:r>
              <a:rPr lang="en-US" dirty="0"/>
              <a:t>, who'll be the chorus in </a:t>
            </a:r>
            <a:r>
              <a:rPr lang="en-US" i="1" dirty="0"/>
              <a:t>Knights</a:t>
            </a:r>
            <a:r>
              <a:rPr lang="en-US" dirty="0"/>
              <a:t>. They represent wealth and class. </a:t>
            </a:r>
            <a:r>
              <a:rPr lang="en-US" dirty="0"/>
              <a:t>They also tend toward the anti-democratic opposition. </a:t>
            </a:r>
            <a:r>
              <a:rPr lang="en-US" dirty="0"/>
              <a:t>here, they're represented as enemies of the new learning. i.e., for </a:t>
            </a:r>
            <a:r>
              <a:rPr lang="en-US" dirty="0" err="1"/>
              <a:t>aristophanes</a:t>
            </a:r>
            <a:r>
              <a:rPr lang="en-US" dirty="0"/>
              <a:t>, they're tradition.</a:t>
            </a:r>
          </a:p>
          <a:p>
            <a:r>
              <a:rPr lang="en-US" dirty="0"/>
              <a:t>p. 182. the clouds promise political success to sophistic students. but strep only wants to learn courtroom skills.</a:t>
            </a:r>
          </a:p>
          <a:p>
            <a:pPr lvl="1"/>
            <a:endParaRPr lang="en-US" dirty="0" smtClean="0"/>
          </a:p>
          <a:p>
            <a:pPr lvl="1"/>
            <a:r>
              <a:rPr lang="en-US" dirty="0" smtClean="0"/>
              <a:t>parabases </a:t>
            </a:r>
            <a:r>
              <a:rPr lang="en-US" dirty="0"/>
              <a:t>make reference to political situation in the 420s, to the revision (1st par), to the political situation in the 410s before 415.</a:t>
            </a:r>
          </a:p>
          <a:p>
            <a:pPr lvl="1"/>
            <a:r>
              <a:rPr lang="en-US" dirty="0"/>
              <a:t>first parabasis praises </a:t>
            </a:r>
            <a:r>
              <a:rPr lang="en-US" dirty="0" err="1"/>
              <a:t>ar</a:t>
            </a:r>
            <a:r>
              <a:rPr lang="en-US" dirty="0"/>
              <a:t> for not producing plays with cheap tricks: “Here you see no ….”</a:t>
            </a:r>
          </a:p>
          <a:p>
            <a:pPr lvl="1"/>
            <a:r>
              <a:rPr lang="en-US" dirty="0"/>
              <a:t>so the play relies on its poetry - its words - to have its effect</a:t>
            </a:r>
          </a:p>
          <a:p>
            <a:pPr lvl="1"/>
            <a:r>
              <a:rPr lang="en-US" dirty="0"/>
              <a:t>yet that poses a problem, since the comedy ends with violence and arson - indeed, </a:t>
            </a:r>
            <a:r>
              <a:rPr lang="en-US" dirty="0" err="1"/>
              <a:t>i’d</a:t>
            </a:r>
            <a:r>
              <a:rPr lang="en-US" dirty="0"/>
              <a:t> suggest with almost tragic reversals for certain characters</a:t>
            </a:r>
          </a:p>
          <a:p>
            <a:pPr lvl="1"/>
            <a:r>
              <a:rPr lang="en-US" dirty="0"/>
              <a:t>further, the comedy pleads the playwright’s political credentials vis-a`-vis his tangling with a politician, the ever popular, ever reviled </a:t>
            </a:r>
            <a:r>
              <a:rPr lang="en-US" dirty="0" err="1"/>
              <a:t>cleon</a:t>
            </a:r>
            <a:endParaRPr lang="en-US" dirty="0"/>
          </a:p>
          <a:p>
            <a:pPr lvl="1"/>
            <a:r>
              <a:rPr lang="en-US" dirty="0"/>
              <a:t>so if we’re to take the playwright’s claims as advisor to, benefactor, his city seriously, how do we assess the ending?</a:t>
            </a:r>
          </a:p>
          <a:p>
            <a:pPr lvl="1"/>
            <a:r>
              <a:rPr lang="en-US" dirty="0"/>
              <a:t>what to make of the conflagration and chaos with which the play ends?</a:t>
            </a:r>
          </a:p>
          <a:p>
            <a:pPr lvl="1"/>
            <a:r>
              <a:rPr lang="en-US" dirty="0"/>
              <a:t>what does the playwright say - and how effectively - about education and its relationship to the well-being of the state?</a:t>
            </a:r>
          </a:p>
        </p:txBody>
      </p:sp>
    </p:spTree>
    <p:extLst>
      <p:ext uri="{BB962C8B-B14F-4D97-AF65-F5344CB8AC3E}">
        <p14:creationId xmlns:p14="http://schemas.microsoft.com/office/powerpoint/2010/main" val="35787239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93963" y="487363"/>
            <a:ext cx="2024062" cy="1519237"/>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8</a:t>
            </a:fld>
            <a:endParaRPr lang="en-US"/>
          </a:p>
        </p:txBody>
      </p:sp>
    </p:spTree>
    <p:extLst>
      <p:ext uri="{BB962C8B-B14F-4D97-AF65-F5344CB8AC3E}">
        <p14:creationId xmlns:p14="http://schemas.microsoft.com/office/powerpoint/2010/main" val="2347980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93963" y="487363"/>
            <a:ext cx="2024062" cy="1519237"/>
          </a:xfrm>
        </p:spPr>
      </p:sp>
      <p:sp>
        <p:nvSpPr>
          <p:cNvPr id="3" name="Notes Placeholder 2"/>
          <p:cNvSpPr>
            <a:spLocks noGrp="1"/>
          </p:cNvSpPr>
          <p:nvPr>
            <p:ph type="body" idx="1"/>
          </p:nvPr>
        </p:nvSpPr>
        <p:spPr/>
        <p:txBody>
          <a:bodyPr/>
          <a:lstStyle/>
          <a:p>
            <a:r>
              <a:rPr lang="en-US" b="1" dirty="0"/>
              <a:t>Pheidippides' Choice of Education Revisited: "Better" Argument v. "Worse" Argument</a:t>
            </a:r>
            <a:endParaRPr lang="en-US" dirty="0"/>
          </a:p>
          <a:p>
            <a:r>
              <a:rPr lang="en-US" dirty="0"/>
              <a:t>Prepare one argument pro-"Better Argument, one argument pro-"Worse Argument." In other words, be prepared to argue either side of the question of whether Pheidippides should study with one or the other. Try to pitch your case to Pheidippides as best you can. Approach this basically as an experiment to see what sorts of arguments best convince. We'll choose a panel of judges to represent Pheidippides' interests. We'll not, however, stipulate winning criteria in advance.</a:t>
            </a:r>
          </a:p>
          <a:p>
            <a:r>
              <a:rPr lang="en-US" i="1" dirty="0"/>
              <a:t>In class</a:t>
            </a:r>
            <a:r>
              <a:rPr lang="en-US" dirty="0"/>
              <a:t> I will form you into three groups</a:t>
            </a:r>
          </a:p>
          <a:p>
            <a:pPr lvl="1"/>
            <a:r>
              <a:rPr lang="en-US" dirty="0"/>
              <a:t>Pro BETTER ARGUMENT</a:t>
            </a:r>
          </a:p>
          <a:p>
            <a:pPr lvl="1"/>
            <a:r>
              <a:rPr lang="en-US" dirty="0"/>
              <a:t>Pro WORSE ARGUMENT</a:t>
            </a:r>
          </a:p>
          <a:p>
            <a:pPr lvl="1"/>
            <a:r>
              <a:rPr lang="en-US" dirty="0"/>
              <a:t>Judges</a:t>
            </a:r>
          </a:p>
          <a:p>
            <a:r>
              <a:rPr lang="en-US" dirty="0"/>
              <a:t>Points awarded for. . .</a:t>
            </a:r>
          </a:p>
          <a:p>
            <a:pPr lvl="1"/>
            <a:r>
              <a:rPr lang="en-US" dirty="0"/>
              <a:t>Ringing phrases appealing to shared values (review </a:t>
            </a:r>
            <a:r>
              <a:rPr lang="en-US" dirty="0">
                <a:hlinkClick r:id="rId3"/>
              </a:rPr>
              <a:t>Gorgias </a:t>
            </a:r>
            <a:r>
              <a:rPr lang="en-US" i="1" dirty="0">
                <a:hlinkClick r:id="rId3"/>
              </a:rPr>
              <a:t>Epitaphios</a:t>
            </a:r>
            <a:r>
              <a:rPr lang="en-US" dirty="0"/>
              <a:t> [Funeral Oration])</a:t>
            </a:r>
          </a:p>
          <a:p>
            <a:pPr lvl="1"/>
            <a:r>
              <a:rPr lang="en-US" dirty="0"/>
              <a:t>Spin well spun (Protagoras, sophists generally)</a:t>
            </a:r>
          </a:p>
          <a:p>
            <a:pPr lvl="2"/>
            <a:r>
              <a:rPr lang="en-US" dirty="0"/>
              <a:t>If you can convincingly spin the "radish" argument (see below) either pro or con, then you'll win the special door prize</a:t>
            </a:r>
          </a:p>
          <a:p>
            <a:pPr lvl="1"/>
            <a:r>
              <a:rPr lang="en-US" dirty="0"/>
              <a:t>Appropriate leveraging of ideas dealt with by Weber, </a:t>
            </a:r>
            <a:r>
              <a:rPr lang="en-US" dirty="0" err="1"/>
              <a:t>Michels</a:t>
            </a:r>
            <a:r>
              <a:rPr lang="en-US" dirty="0"/>
              <a:t>, Finley</a:t>
            </a:r>
          </a:p>
          <a:p>
            <a:pPr lvl="1"/>
            <a:r>
              <a:rPr lang="en-US" dirty="0"/>
              <a:t>Any </a:t>
            </a:r>
            <a:r>
              <a:rPr lang="en-US" i="1" dirty="0"/>
              <a:t>suitably convincing</a:t>
            </a:r>
            <a:r>
              <a:rPr lang="en-US" dirty="0"/>
              <a:t> utilization of concepts operative in our class</a:t>
            </a:r>
          </a:p>
          <a:p>
            <a:r>
              <a:rPr lang="en-US" dirty="0"/>
              <a:t>Points </a:t>
            </a:r>
            <a:r>
              <a:rPr lang="en-US" b="1" i="1" dirty="0"/>
              <a:t>subtracted</a:t>
            </a:r>
            <a:r>
              <a:rPr lang="en-US" dirty="0"/>
              <a:t> for</a:t>
            </a:r>
          </a:p>
          <a:p>
            <a:pPr lvl="1"/>
            <a:r>
              <a:rPr lang="en-US" dirty="0"/>
              <a:t>Offensive language, sentiments, etc. (again, standards have changed)</a:t>
            </a:r>
          </a:p>
          <a:p>
            <a:pPr lvl="1"/>
            <a:r>
              <a:rPr lang="en-US" dirty="0"/>
              <a:t>Mere echoing of the play</a:t>
            </a:r>
          </a:p>
          <a:p>
            <a:pPr lvl="1"/>
            <a:r>
              <a:rPr lang="en-US" dirty="0"/>
              <a:t>Poor prep, incomplete reading, etc.</a:t>
            </a:r>
          </a:p>
          <a:p>
            <a:r>
              <a:rPr lang="en-US" dirty="0"/>
              <a:t>In short, </a:t>
            </a:r>
            <a:r>
              <a:rPr lang="en-US" b="1" i="1" dirty="0"/>
              <a:t>read and meditate on the whole play</a:t>
            </a:r>
            <a:r>
              <a:rPr lang="en-US" i="1" dirty="0"/>
              <a:t>, not just the </a:t>
            </a:r>
            <a:r>
              <a:rPr lang="en-US" dirty="0"/>
              <a:t>agon!</a:t>
            </a:r>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9</a:t>
            </a:fld>
            <a:endParaRPr lang="en-US"/>
          </a:p>
        </p:txBody>
      </p:sp>
    </p:spTree>
    <p:extLst>
      <p:ext uri="{BB962C8B-B14F-4D97-AF65-F5344CB8AC3E}">
        <p14:creationId xmlns:p14="http://schemas.microsoft.com/office/powerpoint/2010/main" val="34210293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191311"/>
            <a:ext cx="8534400" cy="1470025"/>
          </a:xfrm>
          <a:noFill/>
        </p:spPr>
        <p:txBody>
          <a:bodyPr>
            <a:noAutofit/>
          </a:bodyPr>
          <a:lstStyle>
            <a:lvl1pPr algn="ctr">
              <a:defRPr sz="4800" b="0">
                <a:solidFill>
                  <a:schemeClr val="bg1"/>
                </a:solidFill>
                <a:effectLst>
                  <a:outerShdw blurRad="38100" dist="63500" dir="2700000" algn="tl">
                    <a:srgbClr val="000000">
                      <a:alpha val="43137"/>
                    </a:srgbClr>
                  </a:outerShdw>
                </a:effectLst>
                <a:latin typeface="+mj-lt"/>
                <a:cs typeface="Levenim MT" pitchFamily="2" charset="-79"/>
              </a:defRPr>
            </a:lvl1pPr>
          </a:lstStyle>
          <a:p>
            <a:r>
              <a:rPr lang="en-US" smtClean="0"/>
              <a:t>Click to edit Master title style</a:t>
            </a:r>
            <a:endParaRPr lang="en-US" dirty="0"/>
          </a:p>
        </p:txBody>
      </p:sp>
      <p:sp>
        <p:nvSpPr>
          <p:cNvPr id="3" name="Subtitle 2"/>
          <p:cNvSpPr>
            <a:spLocks noGrp="1"/>
          </p:cNvSpPr>
          <p:nvPr>
            <p:ph type="subTitle" idx="1"/>
          </p:nvPr>
        </p:nvSpPr>
        <p:spPr>
          <a:xfrm>
            <a:off x="304800" y="2947086"/>
            <a:ext cx="8534400" cy="1752600"/>
          </a:xfrm>
        </p:spPr>
        <p:txBody>
          <a:bodyPr>
            <a:normAutofit/>
          </a:bodyPr>
          <a:lstStyle>
            <a:lvl1pPr marL="0" indent="0" algn="ctr">
              <a:buNone/>
              <a:defRPr sz="3600" b="1">
                <a:solidFill>
                  <a:schemeClr val="accent1">
                    <a:lumMod val="75000"/>
                  </a:schemeClr>
                </a:solidFill>
                <a:effectLst/>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21-Mar 2017</a:t>
            </a:r>
            <a:endParaRPr lang="en-US"/>
          </a:p>
        </p:txBody>
      </p:sp>
      <p:sp>
        <p:nvSpPr>
          <p:cNvPr id="7" name="Slide Number Placeholder 6"/>
          <p:cNvSpPr>
            <a:spLocks noGrp="1"/>
          </p:cNvSpPr>
          <p:nvPr>
            <p:ph type="sldNum" sz="quarter" idx="12"/>
          </p:nvPr>
        </p:nvSpPr>
        <p:spPr/>
        <p:txBody>
          <a:bodyPr/>
          <a:lstStyle/>
          <a:p>
            <a:fld id="{0E2B0241-DBC4-47FC-A6F0-845E6B9C1C6A}" type="slidenum">
              <a:rPr lang="en-US" smtClean="0"/>
              <a:pPr/>
              <a:t>‹#›</a:t>
            </a:fld>
            <a:endParaRPr lang="en-US"/>
          </a:p>
        </p:txBody>
      </p:sp>
      <p:sp>
        <p:nvSpPr>
          <p:cNvPr id="9"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Aristophanes Clouds</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21-Mar 2017</a:t>
            </a:r>
            <a:endParaRPr lang="en-US"/>
          </a:p>
        </p:txBody>
      </p:sp>
      <p:sp>
        <p:nvSpPr>
          <p:cNvPr id="6" name="Slide Number Placeholder 5"/>
          <p:cNvSpPr>
            <a:spLocks noGrp="1"/>
          </p:cNvSpPr>
          <p:nvPr>
            <p:ph type="sldNum" sz="quarter" idx="12"/>
          </p:nvPr>
        </p:nvSpPr>
        <p:spPr/>
        <p:txBody>
          <a:bodyPr/>
          <a:lstStyle/>
          <a:p>
            <a:fld id="{C94D3E10-C0C1-4D71-A41A-6CB8B8E1C6BB}" type="slidenum">
              <a:rPr lang="en-US" smtClean="0"/>
              <a:pPr/>
              <a:t>‹#›</a:t>
            </a:fld>
            <a:endParaRPr lang="en-US"/>
          </a:p>
        </p:txBody>
      </p:sp>
      <p:sp>
        <p:nvSpPr>
          <p:cNvPr id="8"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Aristophanes Clouds</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21-Mar 2017</a:t>
            </a:r>
            <a:endParaRPr lang="en-US"/>
          </a:p>
        </p:txBody>
      </p:sp>
      <p:sp>
        <p:nvSpPr>
          <p:cNvPr id="6" name="Slide Number Placeholder 5"/>
          <p:cNvSpPr>
            <a:spLocks noGrp="1"/>
          </p:cNvSpPr>
          <p:nvPr>
            <p:ph type="sldNum" sz="quarter" idx="12"/>
          </p:nvPr>
        </p:nvSpPr>
        <p:spPr/>
        <p:txBody>
          <a:bodyPr/>
          <a:lstStyle/>
          <a:p>
            <a:fld id="{F5E7D54D-86BF-4ED5-B0AB-3890F7CE24D8}" type="slidenum">
              <a:rPr lang="en-US" smtClean="0"/>
              <a:pPr/>
              <a:t>‹#›</a:t>
            </a:fld>
            <a:endParaRPr lang="en-US"/>
          </a:p>
        </p:txBody>
      </p:sp>
      <p:sp>
        <p:nvSpPr>
          <p:cNvPr id="9"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Aristophanes Clouds</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600200" y="266700"/>
            <a:ext cx="7315200" cy="14097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600200" y="1752600"/>
            <a:ext cx="35814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334000" y="1752600"/>
            <a:ext cx="3581400" cy="4419600"/>
          </a:xfrm>
        </p:spPr>
        <p:txBody>
          <a:bodyPr/>
          <a:lstStyle/>
          <a:p>
            <a:r>
              <a:rPr lang="en-US" smtClean="0"/>
              <a:t>Click icon to add clip art</a:t>
            </a:r>
            <a:endParaRPr lang="en-US"/>
          </a:p>
        </p:txBody>
      </p:sp>
      <p:sp>
        <p:nvSpPr>
          <p:cNvPr id="5" name="Date Placeholder 4"/>
          <p:cNvSpPr>
            <a:spLocks noGrp="1"/>
          </p:cNvSpPr>
          <p:nvPr>
            <p:ph type="dt" sz="half" idx="10"/>
          </p:nvPr>
        </p:nvSpPr>
        <p:spPr>
          <a:xfrm>
            <a:off x="1688757" y="6248400"/>
            <a:ext cx="1905000" cy="457200"/>
          </a:xfrm>
        </p:spPr>
        <p:txBody>
          <a:bodyPr/>
          <a:lstStyle>
            <a:lvl1pPr>
              <a:defRPr/>
            </a:lvl1pPr>
          </a:lstStyle>
          <a:p>
            <a:r>
              <a:rPr lang="en-US" smtClean="0"/>
              <a:t>21-Mar 2017</a:t>
            </a:r>
            <a:endParaRPr lang="en-US"/>
          </a:p>
        </p:txBody>
      </p:sp>
      <p:sp>
        <p:nvSpPr>
          <p:cNvPr id="7" name="Slide Number Placeholder 6"/>
          <p:cNvSpPr>
            <a:spLocks noGrp="1"/>
          </p:cNvSpPr>
          <p:nvPr>
            <p:ph type="sldNum" sz="quarter" idx="12"/>
          </p:nvPr>
        </p:nvSpPr>
        <p:spPr>
          <a:xfrm>
            <a:off x="6946557" y="6248400"/>
            <a:ext cx="1905000" cy="457200"/>
          </a:xfrm>
        </p:spPr>
        <p:txBody>
          <a:bodyPr/>
          <a:lstStyle>
            <a:lvl1pPr>
              <a:defRPr/>
            </a:lvl1pPr>
          </a:lstStyle>
          <a:p>
            <a:fld id="{DCF7D5BA-2450-4DE4-93DC-4BB79E372CED}" type="slidenum">
              <a:rPr lang="en-US"/>
              <a:pPr/>
              <a:t>‹#›</a:t>
            </a:fld>
            <a:endParaRPr lang="en-US"/>
          </a:p>
        </p:txBody>
      </p:sp>
      <p:sp>
        <p:nvSpPr>
          <p:cNvPr id="9" name="Footer Placeholder 5"/>
          <p:cNvSpPr>
            <a:spLocks noGrp="1"/>
          </p:cNvSpPr>
          <p:nvPr>
            <p:ph type="ftr" sz="quarter" idx="3"/>
          </p:nvPr>
        </p:nvSpPr>
        <p:spPr>
          <a:xfrm>
            <a:off x="3822357" y="6257709"/>
            <a:ext cx="2895600" cy="45720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Aristophanes Clouds</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00200" y="266700"/>
            <a:ext cx="7315200" cy="14097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600200" y="1752600"/>
            <a:ext cx="35814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4000" y="1752600"/>
            <a:ext cx="35814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688757" y="6248400"/>
            <a:ext cx="1905000" cy="457200"/>
          </a:xfrm>
        </p:spPr>
        <p:txBody>
          <a:bodyPr/>
          <a:lstStyle>
            <a:lvl1pPr>
              <a:defRPr/>
            </a:lvl1pPr>
          </a:lstStyle>
          <a:p>
            <a:r>
              <a:rPr lang="en-US" smtClean="0"/>
              <a:t>21-Mar 2017</a:t>
            </a:r>
            <a:endParaRPr lang="en-US"/>
          </a:p>
        </p:txBody>
      </p:sp>
      <p:sp>
        <p:nvSpPr>
          <p:cNvPr id="6" name="Footer Placeholder 5"/>
          <p:cNvSpPr>
            <a:spLocks noGrp="1"/>
          </p:cNvSpPr>
          <p:nvPr>
            <p:ph type="ftr" sz="quarter" idx="11"/>
          </p:nvPr>
        </p:nvSpPr>
        <p:spPr>
          <a:xfrm>
            <a:off x="3822357" y="6248400"/>
            <a:ext cx="2895600" cy="457200"/>
          </a:xfrm>
          <a:prstGeom prst="rect">
            <a:avLst/>
          </a:prstGeom>
        </p:spPr>
        <p:txBody>
          <a:bodyPr anchor="ctr" anchorCtr="0"/>
          <a:lstStyle>
            <a:lvl1pPr>
              <a:defRPr/>
            </a:lvl1pPr>
          </a:lstStyle>
          <a:p>
            <a:r>
              <a:rPr lang="en-US" smtClean="0"/>
              <a:t>Aristophanes Clouds</a:t>
            </a:r>
            <a:endParaRPr lang="en-US" dirty="0"/>
          </a:p>
        </p:txBody>
      </p:sp>
      <p:sp>
        <p:nvSpPr>
          <p:cNvPr id="7" name="Slide Number Placeholder 6"/>
          <p:cNvSpPr>
            <a:spLocks noGrp="1"/>
          </p:cNvSpPr>
          <p:nvPr>
            <p:ph type="sldNum" sz="quarter" idx="12"/>
          </p:nvPr>
        </p:nvSpPr>
        <p:spPr>
          <a:xfrm>
            <a:off x="6946557" y="6248400"/>
            <a:ext cx="1905000" cy="457200"/>
          </a:xfrm>
        </p:spPr>
        <p:txBody>
          <a:bodyPr/>
          <a:lstStyle>
            <a:lvl1pPr>
              <a:defRPr/>
            </a:lvl1pPr>
          </a:lstStyle>
          <a:p>
            <a:fld id="{3CA14644-1A19-4066-9D2B-9C4AE6988583}" type="slidenum">
              <a:rPr lang="en-US"/>
              <a:pPr/>
              <a:t>‹#›</a:t>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0" baseline="0">
                <a:solidFill>
                  <a:srgbClr val="000099"/>
                </a:solidFill>
                <a:effectLst>
                  <a:outerShdw blurRad="50800" dist="25400" dir="2700000" algn="tl" rotWithShape="0">
                    <a:prstClr val="black">
                      <a:alpha val="25000"/>
                    </a:prstClr>
                  </a:outerShdw>
                </a:effectLst>
                <a:latin typeface="+mn-lt"/>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21-Mar 2017</a:t>
            </a:r>
            <a:endParaRPr lang="en-US"/>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
        <p:nvSpPr>
          <p:cNvPr id="7"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i="0" kern="1200" smtClean="0">
                <a:solidFill>
                  <a:schemeClr val="tx1">
                    <a:tint val="75000"/>
                  </a:schemeClr>
                </a:solidFill>
                <a:latin typeface="Arial" charset="0"/>
                <a:ea typeface="+mn-ea"/>
                <a:cs typeface="+mn-cs"/>
              </a:defRPr>
            </a:lvl1pPr>
          </a:lstStyle>
          <a:p>
            <a:r>
              <a:rPr lang="en-US" smtClean="0"/>
              <a:t>Aristophanes Clouds</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0" baseline="0">
                <a:solidFill>
                  <a:srgbClr val="000099"/>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914400" y="1600200"/>
            <a:ext cx="7772400" cy="4525963"/>
          </a:xfrm>
        </p:spPr>
        <p:txBody>
          <a:bodyPr>
            <a:normAutofit/>
          </a:bodyPr>
          <a:lstStyle>
            <a:lvl1pPr marL="0" indent="0">
              <a:buClr>
                <a:srgbClr val="0000FF"/>
              </a:buClr>
              <a:buSzPct val="125000"/>
              <a:buFont typeface="Arial" pitchFamily="34" charset="0"/>
              <a:buNone/>
              <a:defRPr sz="2800"/>
            </a:lvl1pPr>
            <a:lvl2pPr marL="457200" indent="0">
              <a:buClr>
                <a:schemeClr val="accent5"/>
              </a:buClr>
              <a:buSzPct val="125000"/>
              <a:buFont typeface="Arial" pitchFamily="34" charset="0"/>
              <a:buNone/>
              <a:defRPr sz="2400"/>
            </a:lvl2pPr>
            <a:lvl3pPr marL="914400" indent="0">
              <a:buClr>
                <a:schemeClr val="accent3">
                  <a:lumMod val="75000"/>
                </a:schemeClr>
              </a:buClr>
              <a:buSzPct val="125000"/>
              <a:buNone/>
              <a:defRPr sz="2000"/>
            </a:lvl3pPr>
            <a:lvl4pPr marL="1371600" indent="0">
              <a:buClr>
                <a:srgbClr val="00B0F0"/>
              </a:buClr>
              <a:buFont typeface="Arial" pitchFamily="34" charset="0"/>
              <a:buNone/>
              <a:defRPr sz="1800"/>
            </a:lvl4pPr>
            <a:lvl5pPr marL="1828800" indent="0">
              <a:buClr>
                <a:schemeClr val="accent3">
                  <a:lumMod val="75000"/>
                </a:schemeClr>
              </a:buClr>
              <a:buFont typeface="Arial" pitchFamily="34" charset="0"/>
              <a:buNone/>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21-Mar 2017</a:t>
            </a:r>
            <a:endParaRPr lang="en-US"/>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
        <p:nvSpPr>
          <p:cNvPr id="7"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Aristophanes Clouds</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732450"/>
            <a:ext cx="7772400" cy="1362075"/>
          </a:xfrm>
        </p:spPr>
        <p:txBody>
          <a:bodyPr anchor="ctr" anchorCtr="0"/>
          <a:lstStyle>
            <a:lvl1pPr algn="l">
              <a:defRPr sz="4000" b="1" cap="none" baseline="0"/>
            </a:lvl1p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r>
              <a:rPr lang="en-US" smtClean="0"/>
              <a:t>21-Mar 2017</a:t>
            </a:r>
            <a:endParaRPr lang="en-US"/>
          </a:p>
        </p:txBody>
      </p:sp>
      <p:sp>
        <p:nvSpPr>
          <p:cNvPr id="6" name="Slide Number Placeholder 5"/>
          <p:cNvSpPr>
            <a:spLocks noGrp="1"/>
          </p:cNvSpPr>
          <p:nvPr>
            <p:ph type="sldNum" sz="quarter" idx="12"/>
          </p:nvPr>
        </p:nvSpPr>
        <p:spPr/>
        <p:txBody>
          <a:bodyPr/>
          <a:lstStyle/>
          <a:p>
            <a:fld id="{7A164038-FAB3-4423-833D-F11BC734BE08}" type="slidenum">
              <a:rPr lang="en-US" smtClean="0"/>
              <a:pPr/>
              <a:t>‹#›</a:t>
            </a:fld>
            <a:endParaRPr lang="en-US"/>
          </a:p>
        </p:txBody>
      </p:sp>
      <p:sp>
        <p:nvSpPr>
          <p:cNvPr id="5"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mtClean="0"/>
            </a:lvl1pPr>
          </a:lstStyle>
          <a:p>
            <a:r>
              <a:rPr lang="en-US" smtClean="0"/>
              <a:t>Aristophanes Clouds</a:t>
            </a:r>
            <a:endParaRPr lang="en-US" dirty="0"/>
          </a:p>
        </p:txBody>
      </p:sp>
      <p:sp>
        <p:nvSpPr>
          <p:cNvPr id="7" name="Text Placeholder 2"/>
          <p:cNvSpPr>
            <a:spLocks noGrp="1"/>
          </p:cNvSpPr>
          <p:nvPr>
            <p:ph type="body" idx="1"/>
          </p:nvPr>
        </p:nvSpPr>
        <p:spPr>
          <a:xfrm>
            <a:off x="722313" y="4279100"/>
            <a:ext cx="7772400" cy="1500187"/>
          </a:xfrm>
        </p:spPr>
        <p:txBody>
          <a:bodyPr anchor="t" anchorCtr="0">
            <a:normAutofit/>
          </a:bodyPr>
          <a:lstStyle>
            <a:lvl1pPr marL="0" indent="0">
              <a:buNone/>
              <a:defRPr sz="32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9" name="Straight Connector 8"/>
          <p:cNvCxnSpPr/>
          <p:nvPr userDrawn="1"/>
        </p:nvCxnSpPr>
        <p:spPr>
          <a:xfrm rot="5400000">
            <a:off x="2895600" y="3429000"/>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21-Mar 2017</a:t>
            </a:r>
            <a:endParaRPr lang="en-US"/>
          </a:p>
        </p:txBody>
      </p:sp>
      <p:sp>
        <p:nvSpPr>
          <p:cNvPr id="7" name="Slide Number Placeholder 6"/>
          <p:cNvSpPr>
            <a:spLocks noGrp="1"/>
          </p:cNvSpPr>
          <p:nvPr>
            <p:ph type="sldNum" sz="quarter" idx="12"/>
          </p:nvPr>
        </p:nvSpPr>
        <p:spPr/>
        <p:txBody>
          <a:bodyPr/>
          <a:lstStyle/>
          <a:p>
            <a:fld id="{E5A160DF-E29A-4672-A7A8-D5391F57194F}" type="slidenum">
              <a:rPr lang="en-US" smtClean="0"/>
              <a:pPr/>
              <a:t>‹#›</a:t>
            </a:fld>
            <a:endParaRPr lang="en-US"/>
          </a:p>
        </p:txBody>
      </p:sp>
      <p:sp>
        <p:nvSpPr>
          <p:cNvPr id="8"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Aristophanes Clouds</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cxnSp>
        <p:nvCxnSpPr>
          <p:cNvPr id="12" name="Straight Connector 11"/>
          <p:cNvCxnSpPr/>
          <p:nvPr userDrawn="1"/>
        </p:nvCxnSpPr>
        <p:spPr>
          <a:xfrm>
            <a:off x="571500" y="1981200"/>
            <a:ext cx="8001000" cy="0"/>
          </a:xfrm>
          <a:prstGeom prst="line">
            <a:avLst/>
          </a:prstGeom>
          <a:ln w="254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446087"/>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981200"/>
            <a:ext cx="4040188" cy="4144963"/>
          </a:xfrm>
        </p:spPr>
        <p:txBody>
          <a:bodyPr>
            <a:normAutofit/>
          </a:bodyPr>
          <a:lstStyle>
            <a:lvl1pPr>
              <a:defRPr sz="2800"/>
            </a:lvl1pPr>
            <a:lvl2pPr marL="625475" indent="-285750">
              <a:defRPr sz="2400"/>
            </a:lvl2pPr>
            <a:lvl3pPr marL="914400" indent="-287338">
              <a:defRPr sz="2400"/>
            </a:lvl3pPr>
            <a:lvl4pPr marL="1149350" indent="-234950">
              <a:defRPr sz="2000"/>
            </a:lvl4pPr>
            <a:lvl5pPr marL="1371600" indent="-222250">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446087"/>
          </a:xfrm>
        </p:spPr>
        <p:txBody>
          <a:bodyPr anchor="b">
            <a:no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981200"/>
            <a:ext cx="4041775" cy="4144963"/>
          </a:xfrm>
        </p:spPr>
        <p:txBody>
          <a:bodyPr>
            <a:normAutofit/>
          </a:bodyPr>
          <a:lstStyle>
            <a:lvl1pPr>
              <a:defRPr sz="2800"/>
            </a:lvl1pPr>
            <a:lvl2pPr marL="574675" indent="-234950">
              <a:defRPr sz="2400"/>
            </a:lvl2pPr>
            <a:lvl3pPr marL="796925" indent="-222250">
              <a:defRPr sz="2400"/>
            </a:lvl3pPr>
            <a:lvl4pPr marL="1031875" indent="-234950">
              <a:defRPr sz="2000"/>
            </a:lvl4pPr>
            <a:lvl5pPr marL="1254125" indent="-222250">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21-Mar 2017</a:t>
            </a:r>
            <a:endParaRPr lang="en-US"/>
          </a:p>
        </p:txBody>
      </p:sp>
      <p:sp>
        <p:nvSpPr>
          <p:cNvPr id="9" name="Slide Number Placeholder 8"/>
          <p:cNvSpPr>
            <a:spLocks noGrp="1"/>
          </p:cNvSpPr>
          <p:nvPr>
            <p:ph type="sldNum" sz="quarter" idx="12"/>
          </p:nvPr>
        </p:nvSpPr>
        <p:spPr/>
        <p:txBody>
          <a:bodyPr/>
          <a:lstStyle/>
          <a:p>
            <a:fld id="{B1A7D873-BDEC-4D0E-826C-A647DDEC7662}" type="slidenum">
              <a:rPr lang="en-US" smtClean="0"/>
              <a:pPr/>
              <a:t>‹#›</a:t>
            </a:fld>
            <a:endParaRPr lang="en-US"/>
          </a:p>
        </p:txBody>
      </p:sp>
      <p:cxnSp>
        <p:nvCxnSpPr>
          <p:cNvPr id="10" name="Straight Connector 9"/>
          <p:cNvCxnSpPr/>
          <p:nvPr userDrawn="1"/>
        </p:nvCxnSpPr>
        <p:spPr>
          <a:xfrm rot="5400000">
            <a:off x="2895600" y="3429000"/>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
        <p:nvSpPr>
          <p:cNvPr id="11" name="Footer Placeholder 5"/>
          <p:cNvSpPr>
            <a:spLocks noGrp="1"/>
          </p:cNvSpPr>
          <p:nvPr>
            <p:ph type="ftr" sz="quarter" idx="1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Aristophanes Clouds</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pic>
        <p:nvPicPr>
          <p:cNvPr id="6" name="Picture 5" descr="C:\Documents and Settings\Andrew Scholtz\Desktop\index_poster.jpg"/>
          <p:cNvPicPr>
            <a:picLocks noChangeAspect="1" noChangeArrowheads="1"/>
          </p:cNvPicPr>
          <p:nvPr userDrawn="1"/>
        </p:nvPicPr>
        <p:blipFill>
          <a:blip r:embed="rId2" cstate="print"/>
          <a:srcRect l="9170"/>
          <a:stretch>
            <a:fillRect/>
          </a:stretch>
        </p:blipFill>
        <p:spPr bwMode="auto">
          <a:xfrm>
            <a:off x="418071" y="425450"/>
            <a:ext cx="8302625" cy="6003925"/>
          </a:xfrm>
          <a:prstGeom prst="rect">
            <a:avLst/>
          </a:prstGeom>
          <a:noFill/>
        </p:spPr>
      </p:pic>
      <p:sp>
        <p:nvSpPr>
          <p:cNvPr id="2" name="Title 1"/>
          <p:cNvSpPr>
            <a:spLocks noGrp="1"/>
          </p:cNvSpPr>
          <p:nvPr>
            <p:ph type="title"/>
          </p:nvPr>
        </p:nvSpPr>
        <p:spPr>
          <a:noFill/>
        </p:spPr>
        <p:txBody>
          <a:bodyPr/>
          <a:lstStyle>
            <a:lvl1pPr algn="ctr">
              <a:defRPr>
                <a:effectLst>
                  <a:outerShdw blurRad="50800" dist="25400" dir="2700000" algn="tl" rotWithShape="0">
                    <a:prstClr val="black">
                      <a:alpha val="25000"/>
                    </a:prstClr>
                  </a:outerShdw>
                </a:effectLst>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smtClean="0"/>
              <a:t>21-Mar 2017</a:t>
            </a:r>
            <a:endParaRPr lang="en-US"/>
          </a:p>
        </p:txBody>
      </p:sp>
      <p:sp>
        <p:nvSpPr>
          <p:cNvPr id="5" name="Slide Number Placeholder 4"/>
          <p:cNvSpPr>
            <a:spLocks noGrp="1"/>
          </p:cNvSpPr>
          <p:nvPr>
            <p:ph type="sldNum" sz="quarter" idx="12"/>
          </p:nvPr>
        </p:nvSpPr>
        <p:spPr/>
        <p:txBody>
          <a:bodyPr/>
          <a:lstStyle/>
          <a:p>
            <a:fld id="{D8DA791F-B178-4742-A26D-9D2FEF52258B}" type="slidenum">
              <a:rPr lang="en-US" smtClean="0"/>
              <a:pPr/>
              <a:t>‹#›</a:t>
            </a:fld>
            <a:endParaRPr lang="en-US"/>
          </a:p>
        </p:txBody>
      </p:sp>
      <p:sp>
        <p:nvSpPr>
          <p:cNvPr id="8" name="Footer Placeholder 5"/>
          <p:cNvSpPr>
            <a:spLocks noGrp="1"/>
          </p:cNvSpPr>
          <p:nvPr>
            <p:ph type="ftr" sz="quarter" idx="11"/>
          </p:nvPr>
        </p:nvSpPr>
        <p:spPr>
          <a:xfrm>
            <a:off x="3124200" y="6355080"/>
            <a:ext cx="2895600" cy="365760"/>
          </a:xfrm>
          <a:prstGeom prst="rect">
            <a:avLst/>
          </a:prstGeom>
        </p:spPr>
        <p:txBody>
          <a:bodyPr anchor="ctr" anchorCtr="0"/>
          <a:lstStyle>
            <a:lvl1pPr>
              <a:defRPr/>
            </a:lvl1pPr>
          </a:lstStyle>
          <a:p>
            <a:r>
              <a:rPr lang="en-US" smtClean="0"/>
              <a:t>Aristophanes Clouds</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21-Mar 2017</a:t>
            </a:r>
            <a:endParaRPr lang="en-US"/>
          </a:p>
        </p:txBody>
      </p:sp>
      <p:sp>
        <p:nvSpPr>
          <p:cNvPr id="4" name="Slide Number Placeholder 3"/>
          <p:cNvSpPr>
            <a:spLocks noGrp="1"/>
          </p:cNvSpPr>
          <p:nvPr>
            <p:ph type="sldNum" sz="quarter" idx="12"/>
          </p:nvPr>
        </p:nvSpPr>
        <p:spPr/>
        <p:txBody>
          <a:bodyPr/>
          <a:lstStyle/>
          <a:p>
            <a:fld id="{169D0E04-B5B8-47C0-8D55-775807A59E3E}" type="slidenum">
              <a:rPr lang="en-US" smtClean="0"/>
              <a:pPr/>
              <a:t>‹#›</a:t>
            </a:fld>
            <a:endParaRPr lang="en-US"/>
          </a:p>
        </p:txBody>
      </p:sp>
      <p:sp>
        <p:nvSpPr>
          <p:cNvPr id="7" name="Footer Placeholder 5"/>
          <p:cNvSpPr>
            <a:spLocks noGrp="1"/>
          </p:cNvSpPr>
          <p:nvPr>
            <p:ph type="ftr" sz="quarter" idx="11"/>
          </p:nvPr>
        </p:nvSpPr>
        <p:spPr>
          <a:xfrm>
            <a:off x="3124200" y="6355080"/>
            <a:ext cx="2895600" cy="365760"/>
          </a:xfrm>
          <a:prstGeom prst="rect">
            <a:avLst/>
          </a:prstGeom>
        </p:spPr>
        <p:txBody>
          <a:bodyPr anchor="ctr" anchorCtr="0"/>
          <a:lstStyle>
            <a:lvl1pPr>
              <a:defRPr/>
            </a:lvl1pPr>
          </a:lstStyle>
          <a:p>
            <a:r>
              <a:rPr lang="en-US" smtClean="0"/>
              <a:t>Aristophanes Clouds</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effectLst>
                  <a:outerShdw dist="38100" sx="1000" sy="1000" algn="ctr" rotWithShape="0">
                    <a:srgbClr val="000000"/>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21-Mar 2017</a:t>
            </a:r>
            <a:endParaRPr lang="en-US"/>
          </a:p>
        </p:txBody>
      </p:sp>
      <p:sp>
        <p:nvSpPr>
          <p:cNvPr id="7" name="Slide Number Placeholder 6"/>
          <p:cNvSpPr>
            <a:spLocks noGrp="1"/>
          </p:cNvSpPr>
          <p:nvPr>
            <p:ph type="sldNum" sz="quarter" idx="12"/>
          </p:nvPr>
        </p:nvSpPr>
        <p:spPr/>
        <p:txBody>
          <a:bodyPr/>
          <a:lstStyle/>
          <a:p>
            <a:fld id="{8CA028EF-8D2F-4BE3-B1C0-CE3278149C79}" type="slidenum">
              <a:rPr lang="en-US" smtClean="0"/>
              <a:pPr/>
              <a:t>‹#›</a:t>
            </a:fld>
            <a:endParaRPr lang="en-US"/>
          </a:p>
        </p:txBody>
      </p:sp>
      <p:sp>
        <p:nvSpPr>
          <p:cNvPr id="10"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Aristophanes Clouds</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780249" y="0"/>
            <a:ext cx="45720" cy="2743200"/>
          </a:xfrm>
          <a:prstGeom prst="rect">
            <a:avLst/>
          </a:prstGeom>
          <a:gradFill>
            <a:gsLst>
              <a:gs pos="0">
                <a:schemeClr val="bg1">
                  <a:lumMod val="75000"/>
                </a:schemeClr>
              </a:gs>
              <a:gs pos="99000">
                <a:schemeClr val="bg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2" name="Title Placeholder 1"/>
          <p:cNvSpPr>
            <a:spLocks noGrp="1"/>
          </p:cNvSpPr>
          <p:nvPr>
            <p:ph type="title"/>
          </p:nvPr>
        </p:nvSpPr>
        <p:spPr>
          <a:xfrm>
            <a:off x="457200" y="274638"/>
            <a:ext cx="8229600" cy="1143000"/>
          </a:xfrm>
          <a:prstGeom prst="rect">
            <a:avLst/>
          </a:prstGeom>
          <a:gradFill>
            <a:gsLst>
              <a:gs pos="20000">
                <a:schemeClr val="bg1"/>
              </a:gs>
              <a:gs pos="99000">
                <a:schemeClr val="bg1">
                  <a:lumMod val="75000"/>
                </a:schemeClr>
              </a:gs>
            </a:gsLst>
            <a:lin ang="2700000" scaled="0"/>
          </a:grad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21-Mar 2017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05F9F-A147-4999-9337-ABC437A27969}" type="slidenum">
              <a:rPr lang="en-US" smtClean="0"/>
              <a:pPr/>
              <a:t>‹#›</a:t>
            </a:fld>
            <a:endParaRPr lang="en-US"/>
          </a:p>
        </p:txBody>
      </p:sp>
      <p:sp>
        <p:nvSpPr>
          <p:cNvPr id="10" name="Rectangle 9"/>
          <p:cNvSpPr/>
          <p:nvPr/>
        </p:nvSpPr>
        <p:spPr>
          <a:xfrm rot="16200000">
            <a:off x="1348741" y="145656"/>
            <a:ext cx="45720" cy="2743200"/>
          </a:xfrm>
          <a:prstGeom prst="rect">
            <a:avLst/>
          </a:prstGeom>
          <a:gradFill>
            <a:gsLst>
              <a:gs pos="0">
                <a:schemeClr val="bg1">
                  <a:lumMod val="75000"/>
                </a:schemeClr>
              </a:gs>
              <a:gs pos="99000">
                <a:schemeClr val="bg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11" name="Footer Placeholder 5"/>
          <p:cNvSpPr>
            <a:spLocks noGrp="1"/>
          </p:cNvSpPr>
          <p:nvPr>
            <p:ph type="ftr" sz="quarter" idx="3"/>
          </p:nvPr>
        </p:nvSpPr>
        <p:spPr>
          <a:xfrm>
            <a:off x="3124200" y="6355080"/>
            <a:ext cx="2895600" cy="365760"/>
          </a:xfrm>
          <a:prstGeom prst="rect">
            <a:avLst/>
          </a:prstGeom>
        </p:spPr>
        <p:txBody>
          <a:bodyPr anchor="ctr" anchorCtr="0"/>
          <a:lstStyle>
            <a:lvl1pPr>
              <a:defRPr lang="en-US" sz="1200" i="0" kern="1200" dirty="0" smtClean="0">
                <a:solidFill>
                  <a:schemeClr val="tx1">
                    <a:tint val="75000"/>
                  </a:schemeClr>
                </a:solidFill>
                <a:latin typeface="Arial" charset="0"/>
                <a:ea typeface="+mn-ea"/>
                <a:cs typeface="+mn-cs"/>
              </a:defRPr>
            </a:lvl1pPr>
          </a:lstStyle>
          <a:p>
            <a:r>
              <a:rPr lang="en-US" smtClean="0"/>
              <a:t>Aristophanes Clouds</a:t>
            </a:r>
            <a:endParaRPr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76"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hf hdr="0"/>
  <p:txStyles>
    <p:titleStyle>
      <a:lvl1pPr algn="l" defTabSz="914400" rtl="0" eaLnBrk="1" latinLnBrk="0" hangingPunct="1">
        <a:spcBef>
          <a:spcPct val="0"/>
        </a:spcBef>
        <a:buNone/>
        <a:defRPr sz="4400" b="1" kern="1200">
          <a:solidFill>
            <a:srgbClr val="000099"/>
          </a:solidFill>
          <a:effectLst>
            <a:outerShdw blurRad="50800" dist="25400" dir="2700000" algn="ctr" rotWithShape="0">
              <a:srgbClr val="000000">
                <a:alpha val="25000"/>
              </a:srgbClr>
            </a:outerShdw>
          </a:effectLst>
          <a:latin typeface="+mn-lt"/>
          <a:ea typeface="+mj-ea"/>
          <a:cs typeface="+mj-cs"/>
        </a:defRPr>
      </a:lvl1pPr>
    </p:titleStyle>
    <p:bodyStyle>
      <a:lvl1pPr marL="342900" indent="-342900" algn="l" defTabSz="914400" rtl="0" eaLnBrk="1" latinLnBrk="0" hangingPunct="1">
        <a:spcBef>
          <a:spcPct val="20000"/>
        </a:spcBef>
        <a:buClr>
          <a:srgbClr val="0000FF"/>
        </a:buClr>
        <a:buSzPct val="125000"/>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4BACC6"/>
        </a:buClr>
        <a:buSzPct val="125000"/>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77933C"/>
        </a:buClr>
        <a:buSzPct val="125000"/>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00B0F0"/>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77933C"/>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6" name="Picture 6" descr="clouds"/>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5128" name="Rectangle 8"/>
          <p:cNvSpPr>
            <a:spLocks noGrp="1" noChangeArrowheads="1"/>
          </p:cNvSpPr>
          <p:nvPr>
            <p:ph type="ctrTitle"/>
          </p:nvPr>
        </p:nvSpPr>
        <p:spPr>
          <a:xfrm>
            <a:off x="2590800" y="378373"/>
            <a:ext cx="6553200" cy="1846659"/>
          </a:xfrm>
        </p:spPr>
        <p:txBody>
          <a:bodyPr lIns="0" tIns="0" rIns="0" bIns="0">
            <a:spAutoFit/>
          </a:bodyPr>
          <a:lstStyle/>
          <a:p>
            <a:pPr algn="l">
              <a:spcBef>
                <a:spcPct val="20000"/>
              </a:spcBef>
              <a:buClr>
                <a:srgbClr val="0000FF"/>
              </a:buClr>
              <a:buSzPct val="125000"/>
            </a:pPr>
            <a:r>
              <a:rPr lang="en-US" sz="6000" b="1" dirty="0">
                <a:solidFill>
                  <a:schemeClr val="tx2">
                    <a:lumMod val="75000"/>
                  </a:schemeClr>
                </a:solidFill>
                <a:effectLst/>
                <a:latin typeface="+mn-lt"/>
                <a:ea typeface="+mn-ea"/>
                <a:cs typeface="+mn-cs"/>
              </a:rPr>
              <a:t>Aristophanes’ Clouds</a:t>
            </a:r>
          </a:p>
        </p:txBody>
      </p:sp>
      <p:sp>
        <p:nvSpPr>
          <p:cNvPr id="5129" name="Rectangle 9"/>
          <p:cNvSpPr>
            <a:spLocks noGrp="1" noChangeArrowheads="1"/>
          </p:cNvSpPr>
          <p:nvPr>
            <p:ph type="subTitle" idx="1"/>
          </p:nvPr>
        </p:nvSpPr>
        <p:spPr>
          <a:xfrm>
            <a:off x="2590800" y="2356247"/>
            <a:ext cx="5638800" cy="615553"/>
          </a:xfrm>
        </p:spPr>
        <p:txBody>
          <a:bodyPr lIns="0" tIns="0" rIns="0" bIns="0">
            <a:spAutoFit/>
          </a:bodyPr>
          <a:lstStyle/>
          <a:p>
            <a:pPr algn="l"/>
            <a:r>
              <a:rPr lang="en-US" sz="4000" dirty="0"/>
              <a:t>Sophistic Under </a:t>
            </a:r>
            <a:r>
              <a:rPr lang="en-US" sz="4000" dirty="0" smtClean="0"/>
              <a:t>Attack</a:t>
            </a:r>
            <a:endParaRPr lang="en-US" sz="4000" dirty="0"/>
          </a:p>
        </p:txBody>
      </p:sp>
      <p:sp>
        <p:nvSpPr>
          <p:cNvPr id="5130" name="Line 10"/>
          <p:cNvSpPr>
            <a:spLocks noChangeShapeType="1"/>
          </p:cNvSpPr>
          <p:nvPr/>
        </p:nvSpPr>
        <p:spPr bwMode="ltGray">
          <a:xfrm flipV="1">
            <a:off x="2057400" y="381000"/>
            <a:ext cx="76200" cy="381000"/>
          </a:xfrm>
          <a:prstGeom prst="line">
            <a:avLst/>
          </a:prstGeom>
          <a:noFill/>
          <a:ln w="19050">
            <a:solidFill>
              <a:schemeClr val="bg1"/>
            </a:solidFill>
            <a:round/>
            <a:headEnd/>
            <a:tailEnd/>
          </a:ln>
          <a:effectLst/>
        </p:spPr>
        <p:txBody>
          <a:bodyPr anchor="ctr">
            <a:spAutoFit/>
          </a:bodyPr>
          <a:lstStyle/>
          <a:p>
            <a:endParaRPr lang="en-US"/>
          </a:p>
        </p:txBody>
      </p:sp>
      <p:sp>
        <p:nvSpPr>
          <p:cNvPr id="5131" name="Line 11"/>
          <p:cNvSpPr>
            <a:spLocks noChangeShapeType="1"/>
          </p:cNvSpPr>
          <p:nvPr/>
        </p:nvSpPr>
        <p:spPr bwMode="ltGray">
          <a:xfrm flipV="1">
            <a:off x="2133600" y="609600"/>
            <a:ext cx="228600" cy="304800"/>
          </a:xfrm>
          <a:prstGeom prst="line">
            <a:avLst/>
          </a:prstGeom>
          <a:noFill/>
          <a:ln w="19050">
            <a:solidFill>
              <a:schemeClr val="bg1"/>
            </a:solidFill>
            <a:round/>
            <a:headEnd/>
            <a:tailEnd/>
          </a:ln>
          <a:effectLst/>
        </p:spPr>
        <p:txBody>
          <a:bodyPr anchor="ctr">
            <a:spAutoFit/>
          </a:bodyPr>
          <a:lstStyle/>
          <a:p>
            <a:endParaRPr lang="en-US"/>
          </a:p>
        </p:txBody>
      </p:sp>
      <p:sp>
        <p:nvSpPr>
          <p:cNvPr id="5132" name="Line 12"/>
          <p:cNvSpPr>
            <a:spLocks noChangeShapeType="1"/>
          </p:cNvSpPr>
          <p:nvPr/>
        </p:nvSpPr>
        <p:spPr bwMode="ltGray">
          <a:xfrm>
            <a:off x="2057400" y="1066800"/>
            <a:ext cx="152400" cy="304800"/>
          </a:xfrm>
          <a:prstGeom prst="line">
            <a:avLst/>
          </a:prstGeom>
          <a:noFill/>
          <a:ln w="19050">
            <a:solidFill>
              <a:schemeClr val="bg1"/>
            </a:solidFill>
            <a:round/>
            <a:headEnd/>
            <a:tailEnd/>
          </a:ln>
          <a:effectLst/>
        </p:spPr>
        <p:txBody>
          <a:bodyPr anchor="ctr">
            <a:spAutoFit/>
          </a:bodyPr>
          <a:lstStyle/>
          <a:p>
            <a:endParaRPr lang="en-US"/>
          </a:p>
        </p:txBody>
      </p:sp>
      <p:sp>
        <p:nvSpPr>
          <p:cNvPr id="5133" name="Line 13"/>
          <p:cNvSpPr>
            <a:spLocks noChangeShapeType="1"/>
          </p:cNvSpPr>
          <p:nvPr/>
        </p:nvSpPr>
        <p:spPr bwMode="ltGray">
          <a:xfrm>
            <a:off x="2209800" y="990600"/>
            <a:ext cx="152400" cy="228600"/>
          </a:xfrm>
          <a:prstGeom prst="line">
            <a:avLst/>
          </a:prstGeom>
          <a:noFill/>
          <a:ln w="19050">
            <a:solidFill>
              <a:schemeClr val="bg1"/>
            </a:solidFill>
            <a:round/>
            <a:headEnd/>
            <a:tailEnd/>
          </a:ln>
          <a:effectLst/>
        </p:spPr>
        <p:txBody>
          <a:bodyPr anchor="ctr">
            <a:spAutoFit/>
          </a:bodyPr>
          <a:lstStyle/>
          <a:p>
            <a:endParaRPr lang="en-US"/>
          </a:p>
        </p:txBody>
      </p:sp>
      <p:sp>
        <p:nvSpPr>
          <p:cNvPr id="5134" name="Line 14"/>
          <p:cNvSpPr>
            <a:spLocks noChangeShapeType="1"/>
          </p:cNvSpPr>
          <p:nvPr/>
        </p:nvSpPr>
        <p:spPr bwMode="ltGray">
          <a:xfrm flipV="1">
            <a:off x="2057400" y="381000"/>
            <a:ext cx="228600" cy="457200"/>
          </a:xfrm>
          <a:prstGeom prst="line">
            <a:avLst/>
          </a:prstGeom>
          <a:noFill/>
          <a:ln w="19050">
            <a:solidFill>
              <a:schemeClr val="bg1"/>
            </a:solidFill>
            <a:round/>
            <a:headEnd/>
            <a:tailEnd/>
          </a:ln>
          <a:effectLst/>
        </p:spPr>
        <p:txBody>
          <a:bodyPr anchor="ctr">
            <a:spAutoFit/>
          </a:bodyPr>
          <a:lstStyle/>
          <a:p>
            <a:endParaRPr lang="en-US"/>
          </a:p>
        </p:txBody>
      </p:sp>
    </p:spTree>
    <p:extLst>
      <p:ext uri="{BB962C8B-B14F-4D97-AF65-F5344CB8AC3E}">
        <p14:creationId xmlns:p14="http://schemas.microsoft.com/office/powerpoint/2010/main" val="37258834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Content Placeholder 3"/>
          <p:cNvSpPr>
            <a:spLocks noGrp="1"/>
          </p:cNvSpPr>
          <p:nvPr>
            <p:ph idx="1"/>
          </p:nvPr>
        </p:nvSpPr>
        <p:spPr/>
        <p:txBody>
          <a:bodyPr/>
          <a:lstStyle/>
          <a:p>
            <a:pPr lvl="0"/>
            <a:r>
              <a:rPr lang="en-US" dirty="0" smtClean="0"/>
              <a:t>Epideixis</a:t>
            </a:r>
          </a:p>
          <a:p>
            <a:pPr lvl="1"/>
            <a:r>
              <a:rPr lang="en-US" i="1" dirty="0" smtClean="0"/>
              <a:t>Topoi</a:t>
            </a:r>
            <a:r>
              <a:rPr lang="en-US" dirty="0" smtClean="0"/>
              <a:t>, Figures, Argumentation</a:t>
            </a:r>
          </a:p>
          <a:p>
            <a:pPr lvl="0"/>
            <a:r>
              <a:rPr lang="en-US" dirty="0" smtClean="0"/>
              <a:t>Oral Report</a:t>
            </a:r>
          </a:p>
          <a:p>
            <a:pPr lvl="1"/>
            <a:r>
              <a:rPr lang="en-US" dirty="0" smtClean="0"/>
              <a:t>Aristophanes’ </a:t>
            </a:r>
            <a:r>
              <a:rPr lang="en-US" i="1" dirty="0" smtClean="0"/>
              <a:t>Clouds</a:t>
            </a:r>
          </a:p>
          <a:p>
            <a:pPr lvl="0"/>
            <a:r>
              <a:rPr lang="en-US" dirty="0" smtClean="0"/>
              <a:t>In-Class Debate (+ Epideictic Exhibition)</a:t>
            </a:r>
          </a:p>
          <a:p>
            <a:pPr lvl="1"/>
            <a:r>
              <a:rPr lang="en-US" dirty="0" smtClean="0"/>
              <a:t>Better Argument versus Worse Argument</a:t>
            </a:r>
            <a:endParaRPr lang="en-US" dirty="0"/>
          </a:p>
        </p:txBody>
      </p:sp>
      <p:sp>
        <p:nvSpPr>
          <p:cNvPr id="7" name="Date Placeholder 6"/>
          <p:cNvSpPr>
            <a:spLocks noGrp="1"/>
          </p:cNvSpPr>
          <p:nvPr>
            <p:ph type="dt" sz="half" idx="10"/>
          </p:nvPr>
        </p:nvSpPr>
        <p:spPr/>
        <p:txBody>
          <a:bodyPr/>
          <a:lstStyle/>
          <a:p>
            <a:r>
              <a:rPr lang="en-US" smtClean="0"/>
              <a:t>21-Mar 2017</a:t>
            </a:r>
            <a:endParaRPr lang="en-US"/>
          </a:p>
        </p:txBody>
      </p:sp>
      <p:sp>
        <p:nvSpPr>
          <p:cNvPr id="8" name="Footer Placeholder 7"/>
          <p:cNvSpPr>
            <a:spLocks noGrp="1"/>
          </p:cNvSpPr>
          <p:nvPr>
            <p:ph type="ftr" sz="quarter" idx="3"/>
          </p:nvPr>
        </p:nvSpPr>
        <p:spPr/>
        <p:txBody>
          <a:bodyPr/>
          <a:lstStyle/>
          <a:p>
            <a:r>
              <a:rPr lang="en-US" smtClean="0"/>
              <a:t>Aristophanes Clouds</a:t>
            </a:r>
            <a:endParaRPr lang="en-US" dirty="0"/>
          </a:p>
        </p:txBody>
      </p:sp>
      <p:sp>
        <p:nvSpPr>
          <p:cNvPr id="9" name="Slide Number Placeholder 8"/>
          <p:cNvSpPr>
            <a:spLocks noGrp="1"/>
          </p:cNvSpPr>
          <p:nvPr>
            <p:ph type="sldNum" sz="quarter" idx="12"/>
          </p:nvPr>
        </p:nvSpPr>
        <p:spPr/>
        <p:txBody>
          <a:bodyPr/>
          <a:lstStyle/>
          <a:p>
            <a:fld id="{C84949BF-B90B-4E25-9A47-07E9FB3241D4}" type="slidenum">
              <a:rPr lang="en-US" smtClean="0"/>
              <a:pPr/>
              <a:t>2</a:t>
            </a:fld>
            <a:endParaRPr lang="en-US"/>
          </a:p>
        </p:txBody>
      </p:sp>
    </p:spTree>
    <p:extLst>
      <p:ext uri="{BB962C8B-B14F-4D97-AF65-F5344CB8AC3E}">
        <p14:creationId xmlns:p14="http://schemas.microsoft.com/office/powerpoint/2010/main" val="40824566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dissolve">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dissolve">
                                      <p:cBhvr>
                                        <p:cTn id="15" dur="500"/>
                                        <p:tgtEl>
                                          <p:spTgt spid="4">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dissolve">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dissolve">
                                      <p:cBhvr>
                                        <p:cTn id="23" dur="500"/>
                                        <p:tgtEl>
                                          <p:spTgt spid="4">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dissolve">
                                      <p:cBhvr>
                                        <p:cTn id="26"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Epideixis</a:t>
            </a:r>
            <a:endParaRPr lang="en-US" dirty="0"/>
          </a:p>
        </p:txBody>
      </p:sp>
      <p:sp>
        <p:nvSpPr>
          <p:cNvPr id="6" name="Text Placeholder 5"/>
          <p:cNvSpPr>
            <a:spLocks noGrp="1"/>
          </p:cNvSpPr>
          <p:nvPr>
            <p:ph type="body" idx="1"/>
          </p:nvPr>
        </p:nvSpPr>
        <p:spPr/>
        <p:txBody>
          <a:bodyPr/>
          <a:lstStyle/>
          <a:p>
            <a:r>
              <a:rPr lang="en-US" i="1" dirty="0" smtClean="0"/>
              <a:t>Topoi</a:t>
            </a:r>
            <a:r>
              <a:rPr lang="en-US" dirty="0" smtClean="0"/>
              <a:t>, Figures, Argumentation</a:t>
            </a:r>
            <a:endParaRPr lang="en-US" i="1" dirty="0"/>
          </a:p>
        </p:txBody>
      </p:sp>
      <p:sp>
        <p:nvSpPr>
          <p:cNvPr id="7" name="Date Placeholder 6"/>
          <p:cNvSpPr>
            <a:spLocks noGrp="1"/>
          </p:cNvSpPr>
          <p:nvPr>
            <p:ph type="dt" sz="half" idx="10"/>
          </p:nvPr>
        </p:nvSpPr>
        <p:spPr/>
        <p:txBody>
          <a:bodyPr/>
          <a:lstStyle/>
          <a:p>
            <a:r>
              <a:rPr lang="en-US" smtClean="0"/>
              <a:t>21-Mar 2017</a:t>
            </a:r>
            <a:endParaRPr lang="en-US"/>
          </a:p>
        </p:txBody>
      </p:sp>
      <p:sp>
        <p:nvSpPr>
          <p:cNvPr id="8" name="Footer Placeholder 7"/>
          <p:cNvSpPr>
            <a:spLocks noGrp="1"/>
          </p:cNvSpPr>
          <p:nvPr>
            <p:ph type="ftr" sz="quarter" idx="3"/>
          </p:nvPr>
        </p:nvSpPr>
        <p:spPr/>
        <p:txBody>
          <a:bodyPr/>
          <a:lstStyle/>
          <a:p>
            <a:r>
              <a:rPr lang="en-US" smtClean="0"/>
              <a:t>Aristophanes Clouds</a:t>
            </a:r>
            <a:endParaRPr lang="en-US" dirty="0"/>
          </a:p>
        </p:txBody>
      </p:sp>
      <p:sp>
        <p:nvSpPr>
          <p:cNvPr id="9" name="Slide Number Placeholder 8"/>
          <p:cNvSpPr>
            <a:spLocks noGrp="1"/>
          </p:cNvSpPr>
          <p:nvPr>
            <p:ph type="sldNum" sz="quarter" idx="12"/>
          </p:nvPr>
        </p:nvSpPr>
        <p:spPr/>
        <p:txBody>
          <a:bodyPr/>
          <a:lstStyle/>
          <a:p>
            <a:fld id="{7A164038-FAB3-4423-833D-F11BC734BE08}" type="slidenum">
              <a:rPr lang="en-US" smtClean="0"/>
              <a:pPr/>
              <a:t>3</a:t>
            </a:fld>
            <a:endParaRPr lang="en-US"/>
          </a:p>
        </p:txBody>
      </p:sp>
    </p:spTree>
    <p:extLst>
      <p:ext uri="{BB962C8B-B14F-4D97-AF65-F5344CB8AC3E}">
        <p14:creationId xmlns:p14="http://schemas.microsoft.com/office/powerpoint/2010/main" val="62427061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Epitaphic </a:t>
            </a:r>
            <a:r>
              <a:rPr lang="en-US" i="1" dirty="0" smtClean="0"/>
              <a:t>topoi:</a:t>
            </a:r>
            <a:r>
              <a:rPr lang="en-US" dirty="0" smtClean="0"/>
              <a:t> Gorgias, Periclean FO</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speaker’s challenge</a:t>
            </a:r>
          </a:p>
          <a:p>
            <a:pPr lvl="1"/>
            <a:r>
              <a:rPr lang="en-US" dirty="0" smtClean="0"/>
              <a:t>“May I find the power to say what I wish! May I find the wish to say what I must!”</a:t>
            </a:r>
          </a:p>
          <a:p>
            <a:pPr lvl="2"/>
            <a:r>
              <a:rPr lang="en-US" dirty="0" smtClean="0"/>
              <a:t>Cf. “For </a:t>
            </a:r>
            <a:r>
              <a:rPr lang="en-US" dirty="0"/>
              <a:t>it is hard to speak properly upon a subject where it is even difficult to convince your hearers that you are speaking the </a:t>
            </a:r>
            <a:r>
              <a:rPr lang="en-US" dirty="0" smtClean="0"/>
              <a:t>truth” (Thuc. 2.35.1, Perseus)</a:t>
            </a:r>
          </a:p>
          <a:p>
            <a:r>
              <a:rPr lang="en-US" dirty="0" smtClean="0"/>
              <a:t>Sense of loss</a:t>
            </a:r>
          </a:p>
          <a:p>
            <a:pPr lvl="1"/>
            <a:r>
              <a:rPr lang="en-US" dirty="0" smtClean="0"/>
              <a:t>“. . . though they have died, the loss we feel has not.”</a:t>
            </a:r>
          </a:p>
          <a:p>
            <a:pPr lvl="2"/>
            <a:r>
              <a:rPr lang="en-US" dirty="0" smtClean="0"/>
              <a:t>Cf. “Pericles in his funeral oration [for the fallen at Samos] said that </a:t>
            </a:r>
            <a:r>
              <a:rPr lang="en-US" i="1" dirty="0" smtClean="0"/>
              <a:t>the loss to the city of its young men was as if someone had taken spring from the year</a:t>
            </a:r>
            <a:r>
              <a:rPr lang="en-US" dirty="0" smtClean="0"/>
              <a:t>” (Aristotle </a:t>
            </a:r>
            <a:r>
              <a:rPr lang="en-US" i="1" dirty="0" smtClean="0"/>
              <a:t>Rhetoric</a:t>
            </a:r>
            <a:r>
              <a:rPr lang="en-US" dirty="0" smtClean="0"/>
              <a:t> 1365a31-33)</a:t>
            </a:r>
          </a:p>
          <a:p>
            <a:r>
              <a:rPr lang="en-US" dirty="0" smtClean="0"/>
              <a:t>The good death</a:t>
            </a:r>
            <a:endParaRPr lang="en-US" i="1" dirty="0" smtClean="0"/>
          </a:p>
          <a:p>
            <a:pPr lvl="1"/>
            <a:r>
              <a:rPr lang="en-US" dirty="0" smtClean="0"/>
              <a:t>“their trophy of triumph, their gift to the god — the sacrifice of themselves.”</a:t>
            </a:r>
          </a:p>
          <a:p>
            <a:pPr lvl="2"/>
            <a:r>
              <a:rPr lang="en-US" dirty="0" smtClean="0"/>
              <a:t>cf</a:t>
            </a:r>
            <a:r>
              <a:rPr lang="en-US" dirty="0"/>
              <a:t>. </a:t>
            </a:r>
            <a:r>
              <a:rPr lang="en-US" dirty="0" smtClean="0"/>
              <a:t>“They </a:t>
            </a:r>
            <a:r>
              <a:rPr lang="en-US" dirty="0"/>
              <a:t>laid </a:t>
            </a:r>
            <a:r>
              <a:rPr lang="en-US" dirty="0" smtClean="0"/>
              <a:t>[their valor] </a:t>
            </a:r>
            <a:r>
              <a:rPr lang="en-US" dirty="0"/>
              <a:t>at her feet as the most glorious contribution that they could </a:t>
            </a:r>
            <a:r>
              <a:rPr lang="en-US" dirty="0" smtClean="0"/>
              <a:t>offer” (Thuc. 2.43.1, Perseus)</a:t>
            </a:r>
            <a:endParaRPr lang="en-US" dirty="0"/>
          </a:p>
        </p:txBody>
      </p:sp>
      <p:sp>
        <p:nvSpPr>
          <p:cNvPr id="4" name="Date Placeholder 3"/>
          <p:cNvSpPr>
            <a:spLocks noGrp="1"/>
          </p:cNvSpPr>
          <p:nvPr>
            <p:ph type="dt" sz="half" idx="10"/>
          </p:nvPr>
        </p:nvSpPr>
        <p:spPr/>
        <p:txBody>
          <a:bodyPr/>
          <a:lstStyle/>
          <a:p>
            <a:r>
              <a:rPr lang="en-US" smtClean="0"/>
              <a:t>21-Mar 2017</a:t>
            </a:r>
            <a:endParaRPr lang="en-US"/>
          </a:p>
        </p:txBody>
      </p:sp>
      <p:sp>
        <p:nvSpPr>
          <p:cNvPr id="5" name="Footer Placeholder 4"/>
          <p:cNvSpPr>
            <a:spLocks noGrp="1"/>
          </p:cNvSpPr>
          <p:nvPr>
            <p:ph type="ftr" sz="quarter" idx="3"/>
          </p:nvPr>
        </p:nvSpPr>
        <p:spPr/>
        <p:txBody>
          <a:bodyPr/>
          <a:lstStyle/>
          <a:p>
            <a:r>
              <a:rPr lang="en-US" smtClean="0"/>
              <a:t>Aristophanes Clouds</a:t>
            </a:r>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4</a:t>
            </a:fld>
            <a:endParaRPr lang="en-US"/>
          </a:p>
        </p:txBody>
      </p:sp>
    </p:spTree>
    <p:extLst>
      <p:ext uri="{BB962C8B-B14F-4D97-AF65-F5344CB8AC3E}">
        <p14:creationId xmlns:p14="http://schemas.microsoft.com/office/powerpoint/2010/main" val="31193553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dissolve">
                                      <p:cBhvr>
                                        <p:cTn id="21" dur="500"/>
                                        <p:tgtEl>
                                          <p:spTgt spid="3">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dissolv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dissolve">
                                      <p:cBhvr>
                                        <p:cTn id="29" dur="500"/>
                                        <p:tgtEl>
                                          <p:spTgt spid="3">
                                            <p:txEl>
                                              <p:pRg st="6" end="6"/>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dissolve">
                                      <p:cBhvr>
                                        <p:cTn id="32" dur="500"/>
                                        <p:tgtEl>
                                          <p:spTgt spid="3">
                                            <p:txEl>
                                              <p:pRg st="7" end="7"/>
                                            </p:txEl>
                                          </p:spTgt>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dissolve">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Fragmentum</a:t>
            </a:r>
            <a:r>
              <a:rPr lang="en-US" i="1" dirty="0" smtClean="0"/>
              <a:t> </a:t>
            </a:r>
            <a:r>
              <a:rPr lang="en-US" i="1" dirty="0" err="1" smtClean="0"/>
              <a:t>epideicticum</a:t>
            </a:r>
            <a:endParaRPr lang="en-US" i="1" dirty="0"/>
          </a:p>
        </p:txBody>
      </p:sp>
      <p:sp>
        <p:nvSpPr>
          <p:cNvPr id="3" name="Content Placeholder 2"/>
          <p:cNvSpPr>
            <a:spLocks noGrp="1"/>
          </p:cNvSpPr>
          <p:nvPr>
            <p:ph idx="1"/>
          </p:nvPr>
        </p:nvSpPr>
        <p:spPr/>
        <p:txBody>
          <a:bodyPr>
            <a:normAutofit fontScale="92500" lnSpcReduction="20000"/>
          </a:bodyPr>
          <a:lstStyle/>
          <a:p>
            <a:pPr marL="457200" indent="-457200">
              <a:buNone/>
            </a:pPr>
            <a:r>
              <a:rPr lang="en-US" dirty="0" smtClean="0"/>
              <a:t>	“What </a:t>
            </a:r>
            <a:r>
              <a:rPr lang="en-US" dirty="0"/>
              <a:t>better example than for a young man to come home and see the work of his father? What better example than for a young man to come home and see the sacrifice of his </a:t>
            </a:r>
            <a:r>
              <a:rPr lang="en-US" dirty="0" smtClean="0"/>
              <a:t>father —  his father, </a:t>
            </a:r>
            <a:r>
              <a:rPr lang="en-US" dirty="0"/>
              <a:t>who, together with his fellow workers, formed the backbone of this city</a:t>
            </a:r>
            <a:r>
              <a:rPr lang="en-US" dirty="0" smtClean="0"/>
              <a:t>. </a:t>
            </a:r>
            <a:r>
              <a:rPr lang="en-US" dirty="0"/>
              <a:t>The foundation of the city was built through hard work and dedication like that of his father. And yet what worse example than for a young man to come home and see his father as merely one who </a:t>
            </a:r>
            <a:r>
              <a:rPr lang="en-US" dirty="0" smtClean="0"/>
              <a:t>takes, as </a:t>
            </a:r>
            <a:r>
              <a:rPr lang="en-US" dirty="0"/>
              <a:t>one who does not provide</a:t>
            </a:r>
            <a:r>
              <a:rPr lang="en-US" dirty="0" smtClean="0"/>
              <a:t>.”</a:t>
            </a:r>
            <a:endParaRPr lang="en-US" dirty="0"/>
          </a:p>
        </p:txBody>
      </p:sp>
      <p:grpSp>
        <p:nvGrpSpPr>
          <p:cNvPr id="12" name="Group 11"/>
          <p:cNvGrpSpPr/>
          <p:nvPr/>
        </p:nvGrpSpPr>
        <p:grpSpPr>
          <a:xfrm>
            <a:off x="82222" y="1600200"/>
            <a:ext cx="8375978" cy="1447800"/>
            <a:chOff x="82222" y="1600200"/>
            <a:chExt cx="8375978" cy="1447800"/>
          </a:xfrm>
        </p:grpSpPr>
        <p:sp>
          <p:nvSpPr>
            <p:cNvPr id="4" name="Oval 3"/>
            <p:cNvSpPr/>
            <p:nvPr/>
          </p:nvSpPr>
          <p:spPr>
            <a:xfrm>
              <a:off x="990600" y="1600200"/>
              <a:ext cx="7467600" cy="1447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82222" y="1676400"/>
              <a:ext cx="1359555" cy="461665"/>
            </a:xfrm>
            <a:prstGeom prst="rect">
              <a:avLst/>
            </a:prstGeom>
            <a:noFill/>
          </p:spPr>
          <p:txBody>
            <a:bodyPr wrap="square" rtlCol="0">
              <a:spAutoFit/>
            </a:bodyPr>
            <a:lstStyle/>
            <a:p>
              <a:pPr algn="just"/>
              <a:r>
                <a:rPr lang="en-US" sz="1200" dirty="0" err="1" smtClean="0">
                  <a:solidFill>
                    <a:srgbClr val="FF0000"/>
                  </a:solidFill>
                </a:rPr>
                <a:t>epanaphora</a:t>
              </a:r>
              <a:r>
                <a:rPr lang="en-US" sz="1200" dirty="0" smtClean="0">
                  <a:solidFill>
                    <a:srgbClr val="FF0000"/>
                  </a:solidFill>
                </a:rPr>
                <a:t>, epanastrophe</a:t>
              </a:r>
              <a:endParaRPr lang="en-US" sz="1200" dirty="0">
                <a:solidFill>
                  <a:srgbClr val="FF0000"/>
                </a:solidFill>
              </a:endParaRPr>
            </a:p>
          </p:txBody>
        </p:sp>
      </p:grpSp>
      <p:grpSp>
        <p:nvGrpSpPr>
          <p:cNvPr id="13" name="Group 12"/>
          <p:cNvGrpSpPr/>
          <p:nvPr/>
        </p:nvGrpSpPr>
        <p:grpSpPr>
          <a:xfrm>
            <a:off x="152400" y="4114800"/>
            <a:ext cx="8991600" cy="2011363"/>
            <a:chOff x="152400" y="4114800"/>
            <a:chExt cx="8991600" cy="2011363"/>
          </a:xfrm>
        </p:grpSpPr>
        <p:sp>
          <p:nvSpPr>
            <p:cNvPr id="10" name="Oval 9"/>
            <p:cNvSpPr/>
            <p:nvPr/>
          </p:nvSpPr>
          <p:spPr>
            <a:xfrm>
              <a:off x="685800" y="4114800"/>
              <a:ext cx="8458200" cy="1447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2400" y="5664498"/>
              <a:ext cx="1359555" cy="461665"/>
            </a:xfrm>
            <a:prstGeom prst="rect">
              <a:avLst/>
            </a:prstGeom>
            <a:noFill/>
          </p:spPr>
          <p:txBody>
            <a:bodyPr wrap="square" rtlCol="0">
              <a:spAutoFit/>
            </a:bodyPr>
            <a:lstStyle/>
            <a:p>
              <a:pPr algn="r"/>
              <a:r>
                <a:rPr lang="en-US" sz="1200" dirty="0" smtClean="0">
                  <a:solidFill>
                    <a:srgbClr val="FF0000"/>
                  </a:solidFill>
                </a:rPr>
                <a:t>antithesis with preceding</a:t>
              </a:r>
              <a:endParaRPr lang="en-US" sz="1200" dirty="0">
                <a:solidFill>
                  <a:srgbClr val="FF0000"/>
                </a:solidFill>
              </a:endParaRPr>
            </a:p>
          </p:txBody>
        </p:sp>
      </p:grpSp>
      <p:sp>
        <p:nvSpPr>
          <p:cNvPr id="14" name="Date Placeholder 13"/>
          <p:cNvSpPr>
            <a:spLocks noGrp="1"/>
          </p:cNvSpPr>
          <p:nvPr>
            <p:ph type="dt" sz="half" idx="10"/>
          </p:nvPr>
        </p:nvSpPr>
        <p:spPr/>
        <p:txBody>
          <a:bodyPr/>
          <a:lstStyle/>
          <a:p>
            <a:r>
              <a:rPr lang="en-US" smtClean="0"/>
              <a:t>21-Mar 2017</a:t>
            </a:r>
            <a:endParaRPr lang="en-US"/>
          </a:p>
        </p:txBody>
      </p:sp>
      <p:sp>
        <p:nvSpPr>
          <p:cNvPr id="15" name="Footer Placeholder 14"/>
          <p:cNvSpPr>
            <a:spLocks noGrp="1"/>
          </p:cNvSpPr>
          <p:nvPr>
            <p:ph type="ftr" sz="quarter" idx="3"/>
          </p:nvPr>
        </p:nvSpPr>
        <p:spPr/>
        <p:txBody>
          <a:bodyPr/>
          <a:lstStyle/>
          <a:p>
            <a:r>
              <a:rPr lang="en-US" smtClean="0"/>
              <a:t>Aristophanes Clouds</a:t>
            </a:r>
            <a:endParaRPr lang="en-US" dirty="0"/>
          </a:p>
        </p:txBody>
      </p:sp>
      <p:sp>
        <p:nvSpPr>
          <p:cNvPr id="16" name="Slide Number Placeholder 15"/>
          <p:cNvSpPr>
            <a:spLocks noGrp="1"/>
          </p:cNvSpPr>
          <p:nvPr>
            <p:ph type="sldNum" sz="quarter" idx="12"/>
          </p:nvPr>
        </p:nvSpPr>
        <p:spPr/>
        <p:txBody>
          <a:bodyPr/>
          <a:lstStyle/>
          <a:p>
            <a:fld id="{C84949BF-B90B-4E25-9A47-07E9FB3241D4}" type="slidenum">
              <a:rPr lang="en-US" smtClean="0"/>
              <a:pPr/>
              <a:t>5</a:t>
            </a:fld>
            <a:endParaRPr lang="en-US"/>
          </a:p>
        </p:txBody>
      </p:sp>
    </p:spTree>
    <p:extLst>
      <p:ext uri="{BB962C8B-B14F-4D97-AF65-F5344CB8AC3E}">
        <p14:creationId xmlns:p14="http://schemas.microsoft.com/office/powerpoint/2010/main" val="797515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smtClean="0"/>
              <a:t>Play </a:t>
            </a:r>
            <a:r>
              <a:rPr lang="en-US" dirty="0"/>
              <a:t>Facts</a:t>
            </a:r>
          </a:p>
        </p:txBody>
      </p:sp>
      <p:sp>
        <p:nvSpPr>
          <p:cNvPr id="9219" name="Rectangle 3"/>
          <p:cNvSpPr>
            <a:spLocks noGrp="1" noChangeArrowheads="1"/>
          </p:cNvSpPr>
          <p:nvPr>
            <p:ph type="body" idx="1"/>
          </p:nvPr>
        </p:nvSpPr>
        <p:spPr/>
        <p:txBody>
          <a:bodyPr/>
          <a:lstStyle/>
          <a:p>
            <a:r>
              <a:rPr lang="en-US" dirty="0" smtClean="0"/>
              <a:t>Produced 423</a:t>
            </a:r>
          </a:p>
          <a:p>
            <a:r>
              <a:rPr lang="en-US" dirty="0" smtClean="0"/>
              <a:t>2</a:t>
            </a:r>
            <a:r>
              <a:rPr lang="en-US" baseline="30000" dirty="0" smtClean="0"/>
              <a:t>nd</a:t>
            </a:r>
            <a:r>
              <a:rPr lang="en-US" dirty="0" smtClean="0"/>
              <a:t> </a:t>
            </a:r>
            <a:r>
              <a:rPr lang="en-US" dirty="0"/>
              <a:t>ed. </a:t>
            </a:r>
            <a:r>
              <a:rPr lang="en-US" i="1" dirty="0"/>
              <a:t>ca.</a:t>
            </a:r>
            <a:r>
              <a:rPr lang="en-US" dirty="0"/>
              <a:t> </a:t>
            </a:r>
            <a:r>
              <a:rPr lang="en-US" dirty="0" smtClean="0"/>
              <a:t>419-16 </a:t>
            </a:r>
            <a:r>
              <a:rPr lang="en-US" dirty="0"/>
              <a:t>BCE</a:t>
            </a:r>
          </a:p>
          <a:p>
            <a:r>
              <a:rPr lang="en-US" dirty="0"/>
              <a:t>Characters</a:t>
            </a:r>
          </a:p>
          <a:p>
            <a:pPr lvl="1"/>
            <a:r>
              <a:rPr lang="en-US" dirty="0"/>
              <a:t>Strepsiades (“Twister”)</a:t>
            </a:r>
          </a:p>
          <a:p>
            <a:pPr lvl="1"/>
            <a:r>
              <a:rPr lang="en-US" dirty="0"/>
              <a:t>Pheidippides (“Horse-thrifty”)</a:t>
            </a:r>
          </a:p>
          <a:p>
            <a:pPr lvl="1"/>
            <a:r>
              <a:rPr lang="en-US" dirty="0"/>
              <a:t>Chorus of Clouds</a:t>
            </a:r>
          </a:p>
          <a:p>
            <a:pPr lvl="1"/>
            <a:r>
              <a:rPr lang="en-US" dirty="0"/>
              <a:t>and…</a:t>
            </a:r>
          </a:p>
        </p:txBody>
      </p:sp>
      <p:sp>
        <p:nvSpPr>
          <p:cNvPr id="3" name="Date Placeholder 2"/>
          <p:cNvSpPr>
            <a:spLocks noGrp="1"/>
          </p:cNvSpPr>
          <p:nvPr>
            <p:ph type="dt" sz="half" idx="10"/>
          </p:nvPr>
        </p:nvSpPr>
        <p:spPr/>
        <p:txBody>
          <a:bodyPr/>
          <a:lstStyle/>
          <a:p>
            <a:r>
              <a:rPr lang="en-US" smtClean="0"/>
              <a:t>21-Mar 2017</a:t>
            </a:r>
            <a:endParaRPr lang="en-US"/>
          </a:p>
        </p:txBody>
      </p:sp>
      <p:sp>
        <p:nvSpPr>
          <p:cNvPr id="5" name="Footer Placeholder 4"/>
          <p:cNvSpPr>
            <a:spLocks noGrp="1"/>
          </p:cNvSpPr>
          <p:nvPr>
            <p:ph type="ftr" sz="quarter" idx="3"/>
          </p:nvPr>
        </p:nvSpPr>
        <p:spPr/>
        <p:txBody>
          <a:bodyPr/>
          <a:lstStyle/>
          <a:p>
            <a:r>
              <a:rPr lang="en-US" smtClean="0"/>
              <a:t>Aristophanes Clouds</a:t>
            </a:r>
            <a:endParaRPr lang="en-US" dirty="0"/>
          </a:p>
        </p:txBody>
      </p:sp>
      <p:sp>
        <p:nvSpPr>
          <p:cNvPr id="7" name="Slide Number Placeholder 6"/>
          <p:cNvSpPr>
            <a:spLocks noGrp="1"/>
          </p:cNvSpPr>
          <p:nvPr>
            <p:ph type="sldNum" sz="quarter" idx="12"/>
          </p:nvPr>
        </p:nvSpPr>
        <p:spPr/>
        <p:txBody>
          <a:bodyPr/>
          <a:lstStyle/>
          <a:p>
            <a:fld id="{C84949BF-B90B-4E25-9A47-07E9FB3241D4}" type="slidenum">
              <a:rPr lang="en-US" smtClean="0"/>
              <a:pPr/>
              <a:t>6</a:t>
            </a:fld>
            <a:endParaRPr lang="en-US"/>
          </a:p>
        </p:txBody>
      </p:sp>
    </p:spTree>
    <p:extLst>
      <p:ext uri="{BB962C8B-B14F-4D97-AF65-F5344CB8AC3E}">
        <p14:creationId xmlns:p14="http://schemas.microsoft.com/office/powerpoint/2010/main" val="1928026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8722" name="Rectangle 2"/>
          <p:cNvSpPr>
            <a:spLocks noGrp="1" noChangeArrowheads="1"/>
          </p:cNvSpPr>
          <p:nvPr>
            <p:ph type="title"/>
          </p:nvPr>
        </p:nvSpPr>
        <p:spPr/>
        <p:txBody>
          <a:bodyPr/>
          <a:lstStyle/>
          <a:p>
            <a:r>
              <a:rPr lang="en-US"/>
              <a:t>Analysis</a:t>
            </a:r>
          </a:p>
        </p:txBody>
      </p:sp>
      <p:sp>
        <p:nvSpPr>
          <p:cNvPr id="1438723" name="Rectangle 3"/>
          <p:cNvSpPr>
            <a:spLocks noGrp="1" noChangeArrowheads="1"/>
          </p:cNvSpPr>
          <p:nvPr>
            <p:ph type="body" sz="half" idx="1"/>
          </p:nvPr>
        </p:nvSpPr>
        <p:spPr>
          <a:xfrm>
            <a:off x="496888" y="1616075"/>
            <a:ext cx="4000500" cy="4632326"/>
          </a:xfrm>
        </p:spPr>
        <p:txBody>
          <a:bodyPr>
            <a:normAutofit lnSpcReduction="10000"/>
          </a:bodyPr>
          <a:lstStyle/>
          <a:p>
            <a:pPr marL="0" indent="0">
              <a:buFontTx/>
              <a:buNone/>
            </a:pPr>
            <a:r>
              <a:rPr lang="en-US" sz="2400" dirty="0"/>
              <a:t>prologue </a:t>
            </a:r>
            <a:r>
              <a:rPr lang="en-US" sz="1800" dirty="0"/>
              <a:t>(pp. </a:t>
            </a:r>
            <a:r>
              <a:rPr lang="en-US" sz="1800" dirty="0" smtClean="0"/>
              <a:t>159 </a:t>
            </a:r>
            <a:r>
              <a:rPr lang="en-US" sz="1800" dirty="0"/>
              <a:t>ff.)</a:t>
            </a:r>
          </a:p>
          <a:p>
            <a:pPr marL="463550" lvl="1" indent="-238125"/>
            <a:r>
              <a:rPr lang="en-US" sz="2000" dirty="0" err="1"/>
              <a:t>Str</a:t>
            </a:r>
            <a:r>
              <a:rPr lang="en-US" sz="2000" dirty="0"/>
              <a:t>, </a:t>
            </a:r>
            <a:r>
              <a:rPr lang="en-US" sz="2000" dirty="0" err="1"/>
              <a:t>Pheid</a:t>
            </a:r>
            <a:r>
              <a:rPr lang="en-US" sz="2000" dirty="0"/>
              <a:t>, Xanthias (slave)</a:t>
            </a:r>
          </a:p>
          <a:p>
            <a:pPr marL="463550" lvl="1" indent="-238125"/>
            <a:r>
              <a:rPr lang="en-US" sz="2000" dirty="0" err="1"/>
              <a:t>Str</a:t>
            </a:r>
            <a:r>
              <a:rPr lang="en-US" sz="2000" dirty="0"/>
              <a:t>, students</a:t>
            </a:r>
          </a:p>
          <a:p>
            <a:pPr marL="463550" lvl="1" indent="-238125"/>
            <a:r>
              <a:rPr lang="en-US" sz="2000" dirty="0" err="1"/>
              <a:t>Str</a:t>
            </a:r>
            <a:r>
              <a:rPr lang="en-US" sz="2000" dirty="0"/>
              <a:t>, </a:t>
            </a:r>
            <a:r>
              <a:rPr lang="en-US" sz="2000" dirty="0" err="1" smtClean="0"/>
              <a:t>Socr</a:t>
            </a:r>
            <a:endParaRPr lang="en-US" sz="2000" dirty="0"/>
          </a:p>
          <a:p>
            <a:pPr marL="0" indent="0">
              <a:buFontTx/>
              <a:buNone/>
            </a:pPr>
            <a:r>
              <a:rPr lang="en-US" sz="2400" dirty="0"/>
              <a:t>parodos </a:t>
            </a:r>
            <a:r>
              <a:rPr lang="en-US" sz="1800" dirty="0" smtClean="0"/>
              <a:t>(172 ff.)</a:t>
            </a:r>
            <a:endParaRPr lang="en-US" sz="1800" dirty="0"/>
          </a:p>
          <a:p>
            <a:pPr marL="463550" lvl="1" indent="-238125"/>
            <a:r>
              <a:rPr lang="en-US" sz="2000" dirty="0"/>
              <a:t>Chorus, </a:t>
            </a:r>
            <a:r>
              <a:rPr lang="en-US" sz="2000" dirty="0" err="1" smtClean="0"/>
              <a:t>Socr</a:t>
            </a:r>
            <a:r>
              <a:rPr lang="en-US" sz="2000" dirty="0" smtClean="0"/>
              <a:t>, </a:t>
            </a:r>
            <a:r>
              <a:rPr lang="en-US" sz="2000" dirty="0" err="1"/>
              <a:t>Str</a:t>
            </a:r>
            <a:endParaRPr lang="en-US" sz="2000" dirty="0"/>
          </a:p>
          <a:p>
            <a:pPr marL="0" indent="0">
              <a:buFontTx/>
              <a:buNone/>
            </a:pPr>
            <a:r>
              <a:rPr lang="en-US" sz="2400" dirty="0"/>
              <a:t>scenes </a:t>
            </a:r>
            <a:r>
              <a:rPr lang="en-US" sz="1800" dirty="0" smtClean="0"/>
              <a:t>(174 </a:t>
            </a:r>
            <a:r>
              <a:rPr lang="en-US" sz="1800" dirty="0"/>
              <a:t>ff.)</a:t>
            </a:r>
          </a:p>
          <a:p>
            <a:pPr marL="463550" lvl="1" indent="-238125"/>
            <a:r>
              <a:rPr lang="en-US" sz="2000" dirty="0" err="1"/>
              <a:t>Str</a:t>
            </a:r>
            <a:r>
              <a:rPr lang="en-US" sz="2000" dirty="0"/>
              <a:t>, </a:t>
            </a:r>
            <a:r>
              <a:rPr lang="en-US" sz="2000" dirty="0" err="1" smtClean="0"/>
              <a:t>Socr</a:t>
            </a:r>
            <a:r>
              <a:rPr lang="en-US" sz="2000" dirty="0" smtClean="0"/>
              <a:t> </a:t>
            </a:r>
            <a:r>
              <a:rPr lang="en-US" sz="2000" dirty="0"/>
              <a:t>(application)</a:t>
            </a:r>
          </a:p>
          <a:p>
            <a:pPr marL="0" indent="0">
              <a:buFontTx/>
              <a:buNone/>
            </a:pPr>
            <a:r>
              <a:rPr lang="en-US" sz="2400" dirty="0"/>
              <a:t>1st parabasis </a:t>
            </a:r>
            <a:r>
              <a:rPr lang="en-US" sz="1800" dirty="0" smtClean="0"/>
              <a:t>(185 </a:t>
            </a:r>
            <a:r>
              <a:rPr lang="en-US" sz="1800" dirty="0"/>
              <a:t>ff.)</a:t>
            </a:r>
          </a:p>
          <a:p>
            <a:pPr marL="0" indent="0">
              <a:buFontTx/>
              <a:buNone/>
            </a:pPr>
            <a:r>
              <a:rPr lang="en-US" sz="2400" dirty="0"/>
              <a:t>scenes </a:t>
            </a:r>
            <a:r>
              <a:rPr lang="en-US" sz="1800" dirty="0" smtClean="0"/>
              <a:t>(190 </a:t>
            </a:r>
            <a:r>
              <a:rPr lang="en-US" sz="1800" dirty="0"/>
              <a:t>ff.)</a:t>
            </a:r>
          </a:p>
          <a:p>
            <a:pPr marL="463550" lvl="1" indent="-238125"/>
            <a:r>
              <a:rPr lang="en-US" sz="2000" dirty="0" err="1" smtClean="0"/>
              <a:t>Socr</a:t>
            </a:r>
            <a:r>
              <a:rPr lang="en-US" sz="2000" dirty="0" smtClean="0"/>
              <a:t>, </a:t>
            </a:r>
            <a:r>
              <a:rPr lang="en-US" sz="2000" dirty="0" err="1"/>
              <a:t>Str</a:t>
            </a:r>
            <a:r>
              <a:rPr lang="en-US" sz="2000" dirty="0"/>
              <a:t> (lesson)</a:t>
            </a:r>
          </a:p>
          <a:p>
            <a:pPr marL="463550" lvl="1" indent="-238125"/>
            <a:r>
              <a:rPr lang="en-US" sz="2000" dirty="0" err="1"/>
              <a:t>Str</a:t>
            </a:r>
            <a:r>
              <a:rPr lang="en-US" sz="2000" dirty="0"/>
              <a:t>, </a:t>
            </a:r>
            <a:r>
              <a:rPr lang="en-US" sz="2000" dirty="0" err="1"/>
              <a:t>Pheid</a:t>
            </a:r>
            <a:r>
              <a:rPr lang="en-US" sz="2000" dirty="0"/>
              <a:t> (demonstration)</a:t>
            </a:r>
          </a:p>
        </p:txBody>
      </p:sp>
      <p:sp>
        <p:nvSpPr>
          <p:cNvPr id="1438724" name="Rectangle 4"/>
          <p:cNvSpPr>
            <a:spLocks noGrp="1" noChangeArrowheads="1"/>
          </p:cNvSpPr>
          <p:nvPr>
            <p:ph type="body" sz="half" idx="2"/>
          </p:nvPr>
        </p:nvSpPr>
        <p:spPr>
          <a:xfrm>
            <a:off x="4649788" y="1616075"/>
            <a:ext cx="4000500" cy="4632326"/>
          </a:xfrm>
        </p:spPr>
        <p:txBody>
          <a:bodyPr/>
          <a:lstStyle/>
          <a:p>
            <a:pPr marL="463550" lvl="1" indent="-230188"/>
            <a:r>
              <a:rPr lang="en-US" sz="2000" dirty="0"/>
              <a:t>intro + </a:t>
            </a:r>
            <a:r>
              <a:rPr lang="en-US" sz="2000" i="1" dirty="0"/>
              <a:t>agon</a:t>
            </a:r>
            <a:r>
              <a:rPr lang="en-US" sz="2000" dirty="0"/>
              <a:t> of the 2 logics </a:t>
            </a:r>
            <a:r>
              <a:rPr lang="en-US" sz="2000" dirty="0" smtClean="0"/>
              <a:t>(203 </a:t>
            </a:r>
            <a:r>
              <a:rPr lang="en-US" sz="2000" dirty="0"/>
              <a:t>ff.)</a:t>
            </a:r>
          </a:p>
          <a:p>
            <a:pPr marL="119063" indent="-119063">
              <a:buFontTx/>
              <a:buNone/>
            </a:pPr>
            <a:r>
              <a:rPr lang="en-US" sz="2400" dirty="0"/>
              <a:t>2nd parabasis </a:t>
            </a:r>
            <a:r>
              <a:rPr lang="en-US" sz="1800" dirty="0" smtClean="0"/>
              <a:t>(215 </a:t>
            </a:r>
            <a:r>
              <a:rPr lang="en-US" sz="1800" dirty="0"/>
              <a:t>f.)</a:t>
            </a:r>
          </a:p>
          <a:p>
            <a:pPr marL="119063" indent="-119063">
              <a:buFontTx/>
              <a:buNone/>
            </a:pPr>
            <a:r>
              <a:rPr lang="en-US" sz="2400" dirty="0"/>
              <a:t>scenes </a:t>
            </a:r>
            <a:r>
              <a:rPr lang="en-US" sz="1800" dirty="0"/>
              <a:t>(dinner interrupted, </a:t>
            </a:r>
            <a:r>
              <a:rPr lang="en-US" sz="1800" dirty="0" smtClean="0"/>
              <a:t>217 </a:t>
            </a:r>
            <a:r>
              <a:rPr lang="en-US" sz="1800" dirty="0"/>
              <a:t>ff.)</a:t>
            </a:r>
          </a:p>
          <a:p>
            <a:pPr marL="463550" lvl="1" indent="-230188"/>
            <a:r>
              <a:rPr lang="en-US" sz="2000" dirty="0" err="1"/>
              <a:t>Str</a:t>
            </a:r>
            <a:r>
              <a:rPr lang="en-US" sz="2000" dirty="0"/>
              <a:t>, </a:t>
            </a:r>
            <a:r>
              <a:rPr lang="en-US" sz="2000" dirty="0" err="1" smtClean="0"/>
              <a:t>Socr</a:t>
            </a:r>
            <a:endParaRPr lang="en-US" sz="2000" dirty="0"/>
          </a:p>
          <a:p>
            <a:pPr marL="463550" lvl="1" indent="-230188"/>
            <a:r>
              <a:rPr lang="en-US" sz="2000" dirty="0" err="1"/>
              <a:t>Str</a:t>
            </a:r>
            <a:r>
              <a:rPr lang="en-US" sz="2000" dirty="0"/>
              <a:t>, </a:t>
            </a:r>
            <a:r>
              <a:rPr lang="en-US" sz="2000" dirty="0" err="1"/>
              <a:t>Pheid</a:t>
            </a:r>
            <a:r>
              <a:rPr lang="en-US" sz="2000" dirty="0"/>
              <a:t> (demonstration)</a:t>
            </a:r>
          </a:p>
          <a:p>
            <a:pPr marL="463550" lvl="1" indent="-230188"/>
            <a:r>
              <a:rPr lang="en-US" sz="2000" dirty="0" err="1"/>
              <a:t>Str</a:t>
            </a:r>
            <a:r>
              <a:rPr lang="en-US" sz="2000" dirty="0"/>
              <a:t>, creditors (drubbing)</a:t>
            </a:r>
          </a:p>
          <a:p>
            <a:pPr marL="463550" lvl="1" indent="-230188"/>
            <a:r>
              <a:rPr lang="en-US" sz="2000" dirty="0" err="1"/>
              <a:t>Str</a:t>
            </a:r>
            <a:r>
              <a:rPr lang="en-US" sz="2000" dirty="0"/>
              <a:t>, </a:t>
            </a:r>
            <a:r>
              <a:rPr lang="en-US" sz="2000" dirty="0" err="1"/>
              <a:t>Pheid</a:t>
            </a:r>
            <a:r>
              <a:rPr lang="en-US" sz="2000" dirty="0"/>
              <a:t> (</a:t>
            </a:r>
            <a:r>
              <a:rPr lang="en-US" sz="2000" i="1" dirty="0"/>
              <a:t>agon</a:t>
            </a:r>
            <a:r>
              <a:rPr lang="en-US" sz="2000" dirty="0"/>
              <a:t>, drubbing)</a:t>
            </a:r>
          </a:p>
          <a:p>
            <a:pPr marL="119063" indent="-119063">
              <a:buFontTx/>
              <a:buNone/>
            </a:pPr>
            <a:r>
              <a:rPr lang="en-US" sz="2400" dirty="0"/>
              <a:t>exodos </a:t>
            </a:r>
            <a:r>
              <a:rPr lang="en-US" sz="1800" dirty="0"/>
              <a:t>(140 ff.)</a:t>
            </a:r>
          </a:p>
          <a:p>
            <a:pPr marL="463550" lvl="1" indent="-230188"/>
            <a:r>
              <a:rPr lang="en-US" sz="2000" dirty="0"/>
              <a:t>All (arson, drubbing, mayhem)</a:t>
            </a:r>
          </a:p>
        </p:txBody>
      </p:sp>
      <p:sp>
        <p:nvSpPr>
          <p:cNvPr id="5" name="Date Placeholder 4"/>
          <p:cNvSpPr>
            <a:spLocks noGrp="1"/>
          </p:cNvSpPr>
          <p:nvPr>
            <p:ph type="dt" sz="half" idx="10"/>
          </p:nvPr>
        </p:nvSpPr>
        <p:spPr/>
        <p:txBody>
          <a:bodyPr/>
          <a:lstStyle/>
          <a:p>
            <a:r>
              <a:rPr lang="en-US" smtClean="0"/>
              <a:t>21-Mar 2017</a:t>
            </a:r>
            <a:endParaRPr lang="en-US"/>
          </a:p>
        </p:txBody>
      </p:sp>
      <p:sp>
        <p:nvSpPr>
          <p:cNvPr id="6" name="Footer Placeholder 5"/>
          <p:cNvSpPr>
            <a:spLocks noGrp="1"/>
          </p:cNvSpPr>
          <p:nvPr>
            <p:ph type="ftr" sz="quarter" idx="3"/>
          </p:nvPr>
        </p:nvSpPr>
        <p:spPr/>
        <p:txBody>
          <a:bodyPr/>
          <a:lstStyle/>
          <a:p>
            <a:r>
              <a:rPr lang="en-US" smtClean="0"/>
              <a:t>Aristophanes Clouds</a:t>
            </a:r>
            <a:endParaRPr lang="en-US" dirty="0"/>
          </a:p>
        </p:txBody>
      </p:sp>
      <p:sp>
        <p:nvSpPr>
          <p:cNvPr id="7" name="Slide Number Placeholder 6"/>
          <p:cNvSpPr>
            <a:spLocks noGrp="1"/>
          </p:cNvSpPr>
          <p:nvPr>
            <p:ph type="sldNum" sz="quarter" idx="12"/>
          </p:nvPr>
        </p:nvSpPr>
        <p:spPr/>
        <p:txBody>
          <a:bodyPr/>
          <a:lstStyle/>
          <a:p>
            <a:fld id="{E5A160DF-E29A-4672-A7A8-D5391F57194F}" type="slidenum">
              <a:rPr lang="en-US" smtClean="0"/>
              <a:pPr/>
              <a:t>7</a:t>
            </a:fld>
            <a:endParaRPr lang="en-US"/>
          </a:p>
        </p:txBody>
      </p:sp>
    </p:spTree>
    <p:extLst>
      <p:ext uri="{BB962C8B-B14F-4D97-AF65-F5344CB8AC3E}">
        <p14:creationId xmlns:p14="http://schemas.microsoft.com/office/powerpoint/2010/main" val="25453828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Oral Report</a:t>
            </a:r>
            <a:endParaRPr lang="en-US" dirty="0"/>
          </a:p>
        </p:txBody>
      </p:sp>
      <p:sp>
        <p:nvSpPr>
          <p:cNvPr id="10" name="Subtitle 9"/>
          <p:cNvSpPr>
            <a:spLocks noGrp="1"/>
          </p:cNvSpPr>
          <p:nvPr>
            <p:ph type="body" idx="1"/>
          </p:nvPr>
        </p:nvSpPr>
        <p:spPr/>
        <p:txBody>
          <a:bodyPr/>
          <a:lstStyle/>
          <a:p>
            <a:r>
              <a:rPr lang="en-US" dirty="0" smtClean="0"/>
              <a:t>Aristophanes’ </a:t>
            </a:r>
            <a:r>
              <a:rPr lang="en-US" i="1" dirty="0" smtClean="0"/>
              <a:t>Clouds</a:t>
            </a:r>
            <a:endParaRPr lang="en-US" dirty="0"/>
          </a:p>
        </p:txBody>
      </p:sp>
      <p:sp>
        <p:nvSpPr>
          <p:cNvPr id="5" name="Date Placeholder 4"/>
          <p:cNvSpPr>
            <a:spLocks noGrp="1"/>
          </p:cNvSpPr>
          <p:nvPr>
            <p:ph type="dt" sz="half" idx="10"/>
          </p:nvPr>
        </p:nvSpPr>
        <p:spPr/>
        <p:txBody>
          <a:bodyPr/>
          <a:lstStyle/>
          <a:p>
            <a:r>
              <a:rPr lang="en-US" smtClean="0"/>
              <a:t>21-Mar 2017</a:t>
            </a:r>
            <a:endParaRPr lang="en-US"/>
          </a:p>
        </p:txBody>
      </p:sp>
      <p:sp>
        <p:nvSpPr>
          <p:cNvPr id="6" name="Footer Placeholder 5"/>
          <p:cNvSpPr>
            <a:spLocks noGrp="1"/>
          </p:cNvSpPr>
          <p:nvPr>
            <p:ph type="ftr" sz="quarter" idx="3"/>
          </p:nvPr>
        </p:nvSpPr>
        <p:spPr/>
        <p:txBody>
          <a:bodyPr/>
          <a:lstStyle/>
          <a:p>
            <a:r>
              <a:rPr lang="en-US" smtClean="0"/>
              <a:t>Aristophanes Clouds</a:t>
            </a:r>
            <a:endParaRPr lang="en-US" dirty="0"/>
          </a:p>
        </p:txBody>
      </p:sp>
      <p:sp>
        <p:nvSpPr>
          <p:cNvPr id="7" name="Slide Number Placeholder 6"/>
          <p:cNvSpPr>
            <a:spLocks noGrp="1"/>
          </p:cNvSpPr>
          <p:nvPr>
            <p:ph type="sldNum" sz="quarter" idx="12"/>
          </p:nvPr>
        </p:nvSpPr>
        <p:spPr/>
        <p:txBody>
          <a:bodyPr/>
          <a:lstStyle/>
          <a:p>
            <a:fld id="{7A164038-FAB3-4423-833D-F11BC734BE08}" type="slidenum">
              <a:rPr lang="en-US" smtClean="0"/>
              <a:pPr/>
              <a:t>8</a:t>
            </a:fld>
            <a:endParaRPr lang="en-US"/>
          </a:p>
        </p:txBody>
      </p:sp>
    </p:spTree>
    <p:extLst>
      <p:ext uri="{BB962C8B-B14F-4D97-AF65-F5344CB8AC3E}">
        <p14:creationId xmlns:p14="http://schemas.microsoft.com/office/powerpoint/2010/main" val="20424574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In-Class Debate (+ Epideictic Exhibition)</a:t>
            </a:r>
            <a:endParaRPr lang="en-US" dirty="0"/>
          </a:p>
        </p:txBody>
      </p:sp>
      <p:sp>
        <p:nvSpPr>
          <p:cNvPr id="6" name="Subtitle 5"/>
          <p:cNvSpPr>
            <a:spLocks noGrp="1"/>
          </p:cNvSpPr>
          <p:nvPr>
            <p:ph type="body" idx="1"/>
          </p:nvPr>
        </p:nvSpPr>
        <p:spPr/>
        <p:txBody>
          <a:bodyPr/>
          <a:lstStyle/>
          <a:p>
            <a:r>
              <a:rPr lang="en-US" dirty="0" smtClean="0"/>
              <a:t>Better </a:t>
            </a:r>
            <a:r>
              <a:rPr lang="en-US" dirty="0" smtClean="0"/>
              <a:t>Argument versus Worse Argument</a:t>
            </a:r>
            <a:endParaRPr lang="en-US" dirty="0"/>
          </a:p>
        </p:txBody>
      </p:sp>
      <p:sp>
        <p:nvSpPr>
          <p:cNvPr id="7" name="Date Placeholder 6"/>
          <p:cNvSpPr>
            <a:spLocks noGrp="1"/>
          </p:cNvSpPr>
          <p:nvPr>
            <p:ph type="dt" sz="half" idx="10"/>
          </p:nvPr>
        </p:nvSpPr>
        <p:spPr/>
        <p:txBody>
          <a:bodyPr/>
          <a:lstStyle/>
          <a:p>
            <a:r>
              <a:rPr lang="en-US" smtClean="0"/>
              <a:t>21-Mar 2017</a:t>
            </a:r>
            <a:endParaRPr lang="en-US"/>
          </a:p>
        </p:txBody>
      </p:sp>
      <p:sp>
        <p:nvSpPr>
          <p:cNvPr id="8" name="Footer Placeholder 7"/>
          <p:cNvSpPr>
            <a:spLocks noGrp="1"/>
          </p:cNvSpPr>
          <p:nvPr>
            <p:ph type="ftr" sz="quarter" idx="3"/>
          </p:nvPr>
        </p:nvSpPr>
        <p:spPr/>
        <p:txBody>
          <a:bodyPr/>
          <a:lstStyle/>
          <a:p>
            <a:r>
              <a:rPr lang="en-US" smtClean="0"/>
              <a:t>Aristophanes Clouds</a:t>
            </a:r>
            <a:endParaRPr lang="en-US" dirty="0"/>
          </a:p>
        </p:txBody>
      </p:sp>
      <p:sp>
        <p:nvSpPr>
          <p:cNvPr id="9" name="Slide Number Placeholder 8"/>
          <p:cNvSpPr>
            <a:spLocks noGrp="1"/>
          </p:cNvSpPr>
          <p:nvPr>
            <p:ph type="sldNum" sz="quarter" idx="12"/>
          </p:nvPr>
        </p:nvSpPr>
        <p:spPr/>
        <p:txBody>
          <a:bodyPr/>
          <a:lstStyle/>
          <a:p>
            <a:fld id="{7A164038-FAB3-4423-833D-F11BC734BE08}" type="slidenum">
              <a:rPr lang="en-US" smtClean="0"/>
              <a:pPr/>
              <a:t>9</a:t>
            </a:fld>
            <a:endParaRPr lang="en-US"/>
          </a:p>
        </p:txBody>
      </p:sp>
    </p:spTree>
    <p:extLst>
      <p:ext uri="{BB962C8B-B14F-4D97-AF65-F5344CB8AC3E}">
        <p14:creationId xmlns:p14="http://schemas.microsoft.com/office/powerpoint/2010/main" val="23703689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peith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itho">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peitho</Template>
  <TotalTime>494</TotalTime>
  <Words>892</Words>
  <Application>Microsoft Office PowerPoint</Application>
  <PresentationFormat>On-screen Show (4:3)</PresentationFormat>
  <Paragraphs>162</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Century Gothic</vt:lpstr>
      <vt:lpstr>Levenim MT</vt:lpstr>
      <vt:lpstr>Tahoma</vt:lpstr>
      <vt:lpstr>Times New Roman</vt:lpstr>
      <vt:lpstr>peitho</vt:lpstr>
      <vt:lpstr>Aristophanes’ Clouds</vt:lpstr>
      <vt:lpstr>Agenda</vt:lpstr>
      <vt:lpstr>Epideixis</vt:lpstr>
      <vt:lpstr>Epitaphic topoi: Gorgias, Periclean FO</vt:lpstr>
      <vt:lpstr>Fragmentum epideicticum</vt:lpstr>
      <vt:lpstr>Play Facts</vt:lpstr>
      <vt:lpstr>Analysis</vt:lpstr>
      <vt:lpstr>Oral Report</vt:lpstr>
      <vt:lpstr>In-Class Debate (+ Epideictic Exhibition)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Sophists</dc:title>
  <dc:creator>Andrew Scholtz</dc:creator>
  <cp:lastModifiedBy>Scholtz, Andrew</cp:lastModifiedBy>
  <cp:revision>65</cp:revision>
  <cp:lastPrinted>2012-11-01T21:47:05Z</cp:lastPrinted>
  <dcterms:created xsi:type="dcterms:W3CDTF">2009-10-22T00:32:29Z</dcterms:created>
  <dcterms:modified xsi:type="dcterms:W3CDTF">2017-03-21T19:51:57Z</dcterms:modified>
</cp:coreProperties>
</file>