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2" r:id="rId1"/>
  </p:sldMasterIdLst>
  <p:notesMasterIdLst>
    <p:notesMasterId r:id="rId22"/>
  </p:notesMasterIdLst>
  <p:handoutMasterIdLst>
    <p:handoutMasterId r:id="rId23"/>
  </p:handoutMasterIdLst>
  <p:sldIdLst>
    <p:sldId id="286" r:id="rId2"/>
    <p:sldId id="257" r:id="rId3"/>
    <p:sldId id="284" r:id="rId4"/>
    <p:sldId id="281" r:id="rId5"/>
    <p:sldId id="259" r:id="rId6"/>
    <p:sldId id="273" r:id="rId7"/>
    <p:sldId id="260" r:id="rId8"/>
    <p:sldId id="261" r:id="rId9"/>
    <p:sldId id="276" r:id="rId10"/>
    <p:sldId id="264" r:id="rId11"/>
    <p:sldId id="280" r:id="rId12"/>
    <p:sldId id="275" r:id="rId13"/>
    <p:sldId id="265" r:id="rId14"/>
    <p:sldId id="283" r:id="rId15"/>
    <p:sldId id="268" r:id="rId16"/>
    <p:sldId id="277" r:id="rId17"/>
    <p:sldId id="282" r:id="rId18"/>
    <p:sldId id="285" r:id="rId19"/>
    <p:sldId id="279" r:id="rId20"/>
    <p:sldId id="269" r:id="rId21"/>
  </p:sldIdLst>
  <p:sldSz cx="9144000" cy="6858000" type="screen4x3"/>
  <p:notesSz cx="7010400" cy="9296400"/>
  <p:defaultTextStyle>
    <a:defPPr>
      <a:defRPr lang="en-US"/>
    </a:defPPr>
    <a:lvl1pPr algn="ctr" rtl="0" fontAlgn="base">
      <a:spcBef>
        <a:spcPct val="0"/>
      </a:spcBef>
      <a:spcAft>
        <a:spcPct val="0"/>
      </a:spcAft>
      <a:defRPr sz="2400" kern="1200">
        <a:solidFill>
          <a:schemeClr val="tx1"/>
        </a:solidFill>
        <a:latin typeface="Arial" charset="0"/>
        <a:ea typeface="+mn-ea"/>
        <a:cs typeface="+mn-cs"/>
      </a:defRPr>
    </a:lvl1pPr>
    <a:lvl2pPr marL="457200" algn="ctr" rtl="0" fontAlgn="base">
      <a:spcBef>
        <a:spcPct val="0"/>
      </a:spcBef>
      <a:spcAft>
        <a:spcPct val="0"/>
      </a:spcAft>
      <a:defRPr sz="2400" kern="1200">
        <a:solidFill>
          <a:schemeClr val="tx1"/>
        </a:solidFill>
        <a:latin typeface="Arial" charset="0"/>
        <a:ea typeface="+mn-ea"/>
        <a:cs typeface="+mn-cs"/>
      </a:defRPr>
    </a:lvl2pPr>
    <a:lvl3pPr marL="914400" algn="ctr" rtl="0" fontAlgn="base">
      <a:spcBef>
        <a:spcPct val="0"/>
      </a:spcBef>
      <a:spcAft>
        <a:spcPct val="0"/>
      </a:spcAft>
      <a:defRPr sz="2400" kern="1200">
        <a:solidFill>
          <a:schemeClr val="tx1"/>
        </a:solidFill>
        <a:latin typeface="Arial" charset="0"/>
        <a:ea typeface="+mn-ea"/>
        <a:cs typeface="+mn-cs"/>
      </a:defRPr>
    </a:lvl3pPr>
    <a:lvl4pPr marL="1371600" algn="ctr" rtl="0" fontAlgn="base">
      <a:spcBef>
        <a:spcPct val="0"/>
      </a:spcBef>
      <a:spcAft>
        <a:spcPct val="0"/>
      </a:spcAft>
      <a:defRPr sz="2400" kern="1200">
        <a:solidFill>
          <a:schemeClr val="tx1"/>
        </a:solidFill>
        <a:latin typeface="Arial" charset="0"/>
        <a:ea typeface="+mn-ea"/>
        <a:cs typeface="+mn-cs"/>
      </a:defRPr>
    </a:lvl4pPr>
    <a:lvl5pPr marL="1828800" algn="ctr"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59">
          <p15:clr>
            <a:srgbClr val="A4A3A4"/>
          </p15:clr>
        </p15:guide>
        <p15:guide id="2" pos="2882">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E6E6"/>
    <a:srgbClr val="CFCFCF"/>
    <a:srgbClr val="FFFFFF"/>
    <a:srgbClr val="000099"/>
    <a:srgbClr val="0000FF"/>
    <a:srgbClr val="0000CC"/>
    <a:srgbClr val="0000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61" autoAdjust="0"/>
    <p:restoredTop sz="94249" autoAdjust="0"/>
  </p:normalViewPr>
  <p:slideViewPr>
    <p:cSldViewPr snapToGrid="0" showGuides="1">
      <p:cViewPr varScale="1">
        <p:scale>
          <a:sx n="71" d="100"/>
          <a:sy n="71" d="100"/>
        </p:scale>
        <p:origin x="1338" y="60"/>
      </p:cViewPr>
      <p:guideLst>
        <p:guide orient="horz" pos="2159"/>
        <p:guide pos="2882"/>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77" d="100"/>
        <a:sy n="77" d="100"/>
      </p:scale>
      <p:origin x="0" y="0"/>
    </p:cViewPr>
  </p:sorterViewPr>
  <p:notesViewPr>
    <p:cSldViewPr snapToGrid="0" showGuides="1">
      <p:cViewPr varScale="1">
        <p:scale>
          <a:sx n="86" d="100"/>
          <a:sy n="86" d="100"/>
        </p:scale>
        <p:origin x="2886" y="66"/>
      </p:cViewPr>
      <p:guideLst>
        <p:guide orient="horz" pos="2928"/>
        <p:guide pos="2208"/>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_rels/viewProps.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l">
              <a:defRPr sz="1200"/>
            </a:lvl1pPr>
          </a:lstStyle>
          <a:p>
            <a:r>
              <a:rPr lang="en-US" smtClean="0"/>
              <a:t>persuasion anc. greece</a:t>
            </a:r>
            <a:endParaRPr lang="en-US"/>
          </a:p>
        </p:txBody>
      </p:sp>
      <p:sp>
        <p:nvSpPr>
          <p:cNvPr id="79875" name="Rectangle 3"/>
          <p:cNvSpPr>
            <a:spLocks noGrp="1" noChangeArrowheads="1"/>
          </p:cNvSpPr>
          <p:nvPr>
            <p:ph type="dt" sz="quarter" idx="1"/>
          </p:nvPr>
        </p:nvSpPr>
        <p:spPr bwMode="auto">
          <a:xfrm>
            <a:off x="397256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r">
              <a:defRPr sz="1200"/>
            </a:lvl1pPr>
          </a:lstStyle>
          <a:p>
            <a:endParaRPr lang="en-US"/>
          </a:p>
        </p:txBody>
      </p:sp>
      <p:sp>
        <p:nvSpPr>
          <p:cNvPr id="79876" name="Rectangle 4"/>
          <p:cNvSpPr>
            <a:spLocks noGrp="1" noChangeArrowheads="1"/>
          </p:cNvSpPr>
          <p:nvPr>
            <p:ph type="ftr" sz="quarter" idx="2"/>
          </p:nvPr>
        </p:nvSpPr>
        <p:spPr bwMode="auto">
          <a:xfrm>
            <a:off x="0"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l">
              <a:defRPr sz="1200"/>
            </a:lvl1pPr>
          </a:lstStyle>
          <a:p>
            <a:r>
              <a:rPr lang="en-US" smtClean="0"/>
              <a:t>eumenides</a:t>
            </a:r>
            <a:endParaRPr lang="en-US"/>
          </a:p>
        </p:txBody>
      </p:sp>
      <p:sp>
        <p:nvSpPr>
          <p:cNvPr id="79877" name="Rectangle 5"/>
          <p:cNvSpPr>
            <a:spLocks noGrp="1" noChangeArrowheads="1"/>
          </p:cNvSpPr>
          <p:nvPr>
            <p:ph type="sldNum" sz="quarter" idx="3"/>
          </p:nvPr>
        </p:nvSpPr>
        <p:spPr bwMode="auto">
          <a:xfrm>
            <a:off x="3972560"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r">
              <a:defRPr sz="1200"/>
            </a:lvl1pPr>
          </a:lstStyle>
          <a:p>
            <a:fld id="{C988350B-9EA6-43EC-87D2-08E326D3343C}" type="slidenum">
              <a:rPr lang="en-US"/>
              <a:pPr/>
              <a:t>‹#›</a:t>
            </a:fld>
            <a:endParaRPr lang="en-US"/>
          </a:p>
        </p:txBody>
      </p:sp>
    </p:spTree>
    <p:extLst>
      <p:ext uri="{BB962C8B-B14F-4D97-AF65-F5344CB8AC3E}">
        <p14:creationId xmlns:p14="http://schemas.microsoft.com/office/powerpoint/2010/main" val="3906489249"/>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l">
              <a:defRPr sz="1200" b="1">
                <a:solidFill>
                  <a:srgbClr val="000099"/>
                </a:solidFill>
                <a:latin typeface="Times New Roman" charset="0"/>
              </a:defRPr>
            </a:lvl1pPr>
          </a:lstStyle>
          <a:p>
            <a:r>
              <a:rPr lang="en-US" smtClean="0"/>
              <a:t>persuasion anc. greece</a:t>
            </a:r>
            <a:endParaRPr lang="en-US"/>
          </a:p>
        </p:txBody>
      </p:sp>
      <p:sp>
        <p:nvSpPr>
          <p:cNvPr id="19459" name="Rectangle 3"/>
          <p:cNvSpPr>
            <a:spLocks noGrp="1" noChangeArrowheads="1"/>
          </p:cNvSpPr>
          <p:nvPr>
            <p:ph type="dt" idx="1"/>
          </p:nvPr>
        </p:nvSpPr>
        <p:spPr bwMode="auto">
          <a:xfrm>
            <a:off x="397256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r">
              <a:defRPr sz="1200" b="1">
                <a:solidFill>
                  <a:srgbClr val="000099"/>
                </a:solidFill>
                <a:latin typeface="Times New Roman" charset="0"/>
              </a:defRPr>
            </a:lvl1pPr>
          </a:lstStyle>
          <a:p>
            <a:endParaRPr lang="en-US"/>
          </a:p>
        </p:txBody>
      </p:sp>
      <p:sp>
        <p:nvSpPr>
          <p:cNvPr id="19460" name="Rectangle 4"/>
          <p:cNvSpPr>
            <a:spLocks noGrp="1" noRot="1" noChangeAspect="1" noChangeArrowheads="1" noTextEdit="1"/>
          </p:cNvSpPr>
          <p:nvPr>
            <p:ph type="sldImg" idx="2"/>
          </p:nvPr>
        </p:nvSpPr>
        <p:spPr bwMode="auto">
          <a:xfrm>
            <a:off x="2117725" y="482600"/>
            <a:ext cx="2776538" cy="2082800"/>
          </a:xfrm>
          <a:prstGeom prst="rect">
            <a:avLst/>
          </a:prstGeom>
          <a:noFill/>
          <a:ln w="9525">
            <a:solidFill>
              <a:srgbClr val="000000"/>
            </a:solidFill>
            <a:miter lim="800000"/>
            <a:headEnd/>
            <a:tailEnd/>
          </a:ln>
          <a:effectLst/>
        </p:spPr>
      </p:sp>
      <p:sp>
        <p:nvSpPr>
          <p:cNvPr id="19461" name="Rectangle 5"/>
          <p:cNvSpPr>
            <a:spLocks noGrp="1" noChangeArrowheads="1"/>
          </p:cNvSpPr>
          <p:nvPr>
            <p:ph type="body" sz="quarter" idx="3"/>
          </p:nvPr>
        </p:nvSpPr>
        <p:spPr bwMode="auto">
          <a:xfrm>
            <a:off x="545253" y="2703686"/>
            <a:ext cx="5919894" cy="5895930"/>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9462" name="Rectangle 6"/>
          <p:cNvSpPr>
            <a:spLocks noGrp="1" noChangeArrowheads="1"/>
          </p:cNvSpPr>
          <p:nvPr>
            <p:ph type="ftr" sz="quarter" idx="4"/>
          </p:nvPr>
        </p:nvSpPr>
        <p:spPr bwMode="auto">
          <a:xfrm>
            <a:off x="11373"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l">
              <a:defRPr sz="1200" b="1">
                <a:solidFill>
                  <a:srgbClr val="000099"/>
                </a:solidFill>
                <a:latin typeface="Times New Roman" charset="0"/>
              </a:defRPr>
            </a:lvl1pPr>
          </a:lstStyle>
          <a:p>
            <a:r>
              <a:rPr lang="en-US" smtClean="0"/>
              <a:t>eumenides</a:t>
            </a:r>
            <a:endParaRPr lang="en-US"/>
          </a:p>
        </p:txBody>
      </p:sp>
      <p:sp>
        <p:nvSpPr>
          <p:cNvPr id="19463" name="Rectangle 7"/>
          <p:cNvSpPr>
            <a:spLocks noGrp="1" noChangeArrowheads="1"/>
          </p:cNvSpPr>
          <p:nvPr>
            <p:ph type="sldNum" sz="quarter" idx="5"/>
          </p:nvPr>
        </p:nvSpPr>
        <p:spPr bwMode="auto">
          <a:xfrm>
            <a:off x="3972560"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r">
              <a:defRPr sz="1200" b="1">
                <a:solidFill>
                  <a:srgbClr val="000099"/>
                </a:solidFill>
                <a:latin typeface="Times New Roman" charset="0"/>
              </a:defRPr>
            </a:lvl1pPr>
          </a:lstStyle>
          <a:p>
            <a:fld id="{5721D7F7-CBDC-4618-B4D1-D6BF1CF121FB}" type="slidenum">
              <a:rPr lang="en-US"/>
              <a:pPr/>
              <a:t>‹#›</a:t>
            </a:fld>
            <a:endParaRPr lang="en-US"/>
          </a:p>
        </p:txBody>
      </p:sp>
    </p:spTree>
    <p:extLst>
      <p:ext uri="{BB962C8B-B14F-4D97-AF65-F5344CB8AC3E}">
        <p14:creationId xmlns:p14="http://schemas.microsoft.com/office/powerpoint/2010/main" val="2109169465"/>
      </p:ext>
    </p:extLst>
  </p:cSld>
  <p:clrMap bg1="lt1" tx1="dk1" bg2="lt2" tx2="dk2" accent1="accent1" accent2="accent2" accent3="accent3" accent4="accent4" accent5="accent5" accent6="accent6" hlink="hlink" folHlink="folHlink"/>
  <p:hf/>
  <p:notesStyle>
    <a:lvl1pPr algn="l" rtl="0" fontAlgn="base">
      <a:spcBef>
        <a:spcPct val="30000"/>
      </a:spcBef>
      <a:spcAft>
        <a:spcPct val="0"/>
      </a:spcAft>
      <a:defRPr sz="1100" kern="1200">
        <a:solidFill>
          <a:schemeClr val="tx1"/>
        </a:solidFill>
        <a:latin typeface="+mn-lt"/>
        <a:ea typeface="+mn-ea"/>
        <a:cs typeface="+mn-cs"/>
      </a:defRPr>
    </a:lvl1pPr>
    <a:lvl2pPr marL="457200" algn="l" rtl="0" fontAlgn="base">
      <a:spcBef>
        <a:spcPct val="30000"/>
      </a:spcBef>
      <a:spcAft>
        <a:spcPct val="0"/>
      </a:spcAft>
      <a:defRPr sz="1100" kern="1200">
        <a:solidFill>
          <a:schemeClr val="tx1"/>
        </a:solidFill>
        <a:latin typeface="+mn-lt"/>
        <a:ea typeface="+mn-ea"/>
        <a:cs typeface="+mn-cs"/>
      </a:defRPr>
    </a:lvl2pPr>
    <a:lvl3pPr marL="914400" algn="l" rtl="0" fontAlgn="base">
      <a:spcBef>
        <a:spcPct val="30000"/>
      </a:spcBef>
      <a:spcAft>
        <a:spcPct val="0"/>
      </a:spcAft>
      <a:defRPr sz="1100" kern="1200">
        <a:solidFill>
          <a:schemeClr val="tx1"/>
        </a:solidFill>
        <a:latin typeface="+mn-lt"/>
        <a:ea typeface="+mn-ea"/>
        <a:cs typeface="+mn-cs"/>
      </a:defRPr>
    </a:lvl3pPr>
    <a:lvl4pPr marL="1371600" algn="l" rtl="0" fontAlgn="base">
      <a:spcBef>
        <a:spcPct val="30000"/>
      </a:spcBef>
      <a:spcAft>
        <a:spcPct val="0"/>
      </a:spcAft>
      <a:defRPr sz="1100" kern="1200">
        <a:solidFill>
          <a:schemeClr val="tx1"/>
        </a:solidFill>
        <a:latin typeface="+mn-lt"/>
        <a:ea typeface="+mn-ea"/>
        <a:cs typeface="+mn-cs"/>
      </a:defRPr>
    </a:lvl4pPr>
    <a:lvl5pPr marL="1828800" algn="l" rtl="0" fontAlgn="base">
      <a:spcBef>
        <a:spcPct val="30000"/>
      </a:spcBef>
      <a:spcAft>
        <a:spcPct val="0"/>
      </a:spcAft>
      <a:defRPr sz="11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dt" idx="1"/>
          </p:nvPr>
        </p:nvSpPr>
        <p:spPr/>
        <p:txBody>
          <a:bodyPr/>
          <a:lstStyle/>
          <a:p>
            <a:fld id="{D11C2630-0850-4621-9F9A-A674A2443A40}" type="datetime1">
              <a:rPr lang="en-US" smtClean="0"/>
              <a:t>2/9/2017</a:t>
            </a:fld>
            <a:endParaRPr lang="en-US"/>
          </a:p>
        </p:txBody>
      </p:sp>
      <p:sp>
        <p:nvSpPr>
          <p:cNvPr id="5" name="Rectangle 6"/>
          <p:cNvSpPr>
            <a:spLocks noGrp="1" noChangeArrowheads="1"/>
          </p:cNvSpPr>
          <p:nvPr>
            <p:ph type="ftr" sz="quarter" idx="4"/>
          </p:nvPr>
        </p:nvSpPr>
        <p:spPr/>
        <p:txBody>
          <a:bodyPr/>
          <a:lstStyle/>
          <a:p>
            <a:r>
              <a:rPr lang="en-US" smtClean="0"/>
              <a:t>CLA77, Andrew Scholtz</a:t>
            </a:r>
            <a:endParaRPr lang="en-US"/>
          </a:p>
        </p:txBody>
      </p:sp>
      <p:sp>
        <p:nvSpPr>
          <p:cNvPr id="6" name="Rectangle 7"/>
          <p:cNvSpPr>
            <a:spLocks noGrp="1" noChangeArrowheads="1"/>
          </p:cNvSpPr>
          <p:nvPr>
            <p:ph type="sldNum" sz="quarter" idx="5"/>
          </p:nvPr>
        </p:nvSpPr>
        <p:spPr/>
        <p:txBody>
          <a:bodyPr/>
          <a:lstStyle/>
          <a:p>
            <a:fld id="{CF4F1B3F-E840-4E2A-AA5A-9361ED5F5AE3}" type="slidenum">
              <a:rPr lang="en-US" smtClean="0"/>
              <a:pPr/>
              <a:t>1</a:t>
            </a:fld>
            <a:endParaRPr lang="en-US"/>
          </a:p>
        </p:txBody>
      </p:sp>
      <p:sp>
        <p:nvSpPr>
          <p:cNvPr id="10" name="Slide Image Placeholder 9"/>
          <p:cNvSpPr>
            <a:spLocks noGrp="1" noRot="1" noChangeAspect="1"/>
          </p:cNvSpPr>
          <p:nvPr>
            <p:ph type="sldImg"/>
          </p:nvPr>
        </p:nvSpPr>
        <p:spPr/>
      </p:sp>
      <p:sp>
        <p:nvSpPr>
          <p:cNvPr id="2" name="Notes Placeholder 1"/>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1885398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eumenides</a:t>
            </a:r>
            <a:endParaRPr lang="en-US"/>
          </a:p>
        </p:txBody>
      </p:sp>
      <p:sp>
        <p:nvSpPr>
          <p:cNvPr id="6" name="Slide Number Placeholder 5"/>
          <p:cNvSpPr>
            <a:spLocks noGrp="1"/>
          </p:cNvSpPr>
          <p:nvPr>
            <p:ph type="sldNum" sz="quarter" idx="12"/>
          </p:nvPr>
        </p:nvSpPr>
        <p:spPr/>
        <p:txBody>
          <a:bodyPr/>
          <a:lstStyle/>
          <a:p>
            <a:fld id="{5721D7F7-CBDC-4618-B4D1-D6BF1CF121FB}" type="slidenum">
              <a:rPr lang="en-US" smtClean="0"/>
              <a:pPr/>
              <a:t>10</a:t>
            </a:fld>
            <a:endParaRPr lang="en-US"/>
          </a:p>
        </p:txBody>
      </p:sp>
      <p:sp>
        <p:nvSpPr>
          <p:cNvPr id="8" name="Header Placeholder 7"/>
          <p:cNvSpPr>
            <a:spLocks noGrp="1"/>
          </p:cNvSpPr>
          <p:nvPr>
            <p:ph type="hdr" sz="quarter" idx="13"/>
          </p:nvPr>
        </p:nvSpPr>
        <p:spPr/>
        <p:txBody>
          <a:bodyPr/>
          <a:lstStyle/>
          <a:p>
            <a:r>
              <a:rPr lang="en-US" smtClean="0"/>
              <a:t>persuasion anc. greece</a:t>
            </a:r>
            <a:endParaRPr lang="en-US"/>
          </a:p>
        </p:txBody>
      </p:sp>
    </p:spTree>
    <p:extLst>
      <p:ext uri="{BB962C8B-B14F-4D97-AF65-F5344CB8AC3E}">
        <p14:creationId xmlns:p14="http://schemas.microsoft.com/office/powerpoint/2010/main" val="42590041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procedural justice = an organized sort of third-party justice, like arbitration.</a:t>
            </a:r>
          </a:p>
          <a:p>
            <a:r>
              <a:rPr lang="en-US" dirty="0"/>
              <a:t>in </a:t>
            </a:r>
            <a:r>
              <a:rPr lang="en-US" i="1" dirty="0" err="1"/>
              <a:t>eum</a:t>
            </a:r>
            <a:r>
              <a:rPr lang="en-US" dirty="0"/>
              <a:t>, what Athena ultimately seeks is to establish procedural justice as a non-zero-sum game, a win-win (in the longer term) for all who buy in. but is it self-interested or group-value-based? it’s necessarily both: the group identity forged by the goddess (furies now as sharing in the city’s judicial fabric) won’t work without creating a sense for the furies that their interests are still being served, that they retain their ancient prerogatives over punishing the guilty.</a:t>
            </a:r>
            <a:endParaRPr lang="en-US" i="0" u="none" dirty="0"/>
          </a:p>
        </p:txBody>
      </p:sp>
      <p:sp>
        <p:nvSpPr>
          <p:cNvPr id="9" name="Date Placeholder 8"/>
          <p:cNvSpPr>
            <a:spLocks noGrp="1"/>
          </p:cNvSpPr>
          <p:nvPr>
            <p:ph type="dt" idx="10"/>
          </p:nvPr>
        </p:nvSpPr>
        <p:spPr/>
        <p:txBody>
          <a:bodyPr/>
          <a:lstStyle/>
          <a:p>
            <a:endParaRPr lang="en-US"/>
          </a:p>
        </p:txBody>
      </p:sp>
      <p:sp>
        <p:nvSpPr>
          <p:cNvPr id="10" name="Footer Placeholder 9"/>
          <p:cNvSpPr>
            <a:spLocks noGrp="1"/>
          </p:cNvSpPr>
          <p:nvPr>
            <p:ph type="ftr" sz="quarter" idx="11"/>
          </p:nvPr>
        </p:nvSpPr>
        <p:spPr/>
        <p:txBody>
          <a:bodyPr/>
          <a:lstStyle/>
          <a:p>
            <a:r>
              <a:rPr lang="en-US" smtClean="0"/>
              <a:t>eumenides</a:t>
            </a:r>
            <a:endParaRPr lang="en-US"/>
          </a:p>
        </p:txBody>
      </p:sp>
      <p:sp>
        <p:nvSpPr>
          <p:cNvPr id="11" name="Slide Number Placeholder 10"/>
          <p:cNvSpPr>
            <a:spLocks noGrp="1"/>
          </p:cNvSpPr>
          <p:nvPr>
            <p:ph type="sldNum" sz="quarter" idx="12"/>
          </p:nvPr>
        </p:nvSpPr>
        <p:spPr/>
        <p:txBody>
          <a:bodyPr/>
          <a:lstStyle/>
          <a:p>
            <a:fld id="{5721D7F7-CBDC-4618-B4D1-D6BF1CF121FB}" type="slidenum">
              <a:rPr lang="en-US" smtClean="0"/>
              <a:pPr/>
              <a:t>11</a:t>
            </a:fld>
            <a:endParaRPr lang="en-US"/>
          </a:p>
        </p:txBody>
      </p:sp>
      <p:sp>
        <p:nvSpPr>
          <p:cNvPr id="12" name="Header Placeholder 11"/>
          <p:cNvSpPr>
            <a:spLocks noGrp="1"/>
          </p:cNvSpPr>
          <p:nvPr>
            <p:ph type="hdr" sz="quarter" idx="13"/>
          </p:nvPr>
        </p:nvSpPr>
        <p:spPr/>
        <p:txBody>
          <a:bodyPr/>
          <a:lstStyle/>
          <a:p>
            <a:r>
              <a:rPr lang="en-US" smtClean="0"/>
              <a:t>persuasion anc. greece</a:t>
            </a:r>
            <a:endParaRPr lang="en-US"/>
          </a:p>
        </p:txBody>
      </p:sp>
    </p:spTree>
    <p:extLst>
      <p:ext uri="{BB962C8B-B14F-4D97-AF65-F5344CB8AC3E}">
        <p14:creationId xmlns:p14="http://schemas.microsoft.com/office/powerpoint/2010/main" val="14693899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Athena p. 262 (political resonance along with judicial):</a:t>
            </a:r>
          </a:p>
          <a:p>
            <a:r>
              <a:rPr lang="en-US" dirty="0" smtClean="0"/>
              <a:t>Never pollute </a:t>
            </a:r>
          </a:p>
          <a:p>
            <a:r>
              <a:rPr lang="en-US" dirty="0" smtClean="0"/>
              <a:t>our law with innovations. No, my citizens, </a:t>
            </a:r>
          </a:p>
          <a:p>
            <a:r>
              <a:rPr lang="en-US" dirty="0" smtClean="0"/>
              <a:t>foul a clear well and you will suffer thirst. Neither anarchy nor tyranny, my people. </a:t>
            </a:r>
          </a:p>
          <a:p>
            <a:r>
              <a:rPr lang="en-US" dirty="0" smtClean="0"/>
              <a:t>Worship the Mean, I urge you, </a:t>
            </a:r>
          </a:p>
          <a:p>
            <a:r>
              <a:rPr lang="en-US" dirty="0" smtClean="0"/>
              <a:t>shore it up with reverence and never </a:t>
            </a:r>
          </a:p>
          <a:p>
            <a:r>
              <a:rPr lang="en-US" dirty="0" smtClean="0"/>
              <a:t>banish terror from the gates, not outright.</a:t>
            </a:r>
            <a:endParaRPr lang="en-US" dirty="0"/>
          </a:p>
        </p:txBody>
      </p:sp>
      <p:sp>
        <p:nvSpPr>
          <p:cNvPr id="4" name="Date Placeholder 3"/>
          <p:cNvSpPr>
            <a:spLocks noGrp="1"/>
          </p:cNvSpPr>
          <p:nvPr>
            <p:ph type="dt"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eumenides</a:t>
            </a:r>
            <a:endParaRPr lang="en-US"/>
          </a:p>
        </p:txBody>
      </p:sp>
      <p:sp>
        <p:nvSpPr>
          <p:cNvPr id="6" name="Slide Number Placeholder 5"/>
          <p:cNvSpPr>
            <a:spLocks noGrp="1"/>
          </p:cNvSpPr>
          <p:nvPr>
            <p:ph type="sldNum" sz="quarter" idx="12"/>
          </p:nvPr>
        </p:nvSpPr>
        <p:spPr/>
        <p:txBody>
          <a:bodyPr/>
          <a:lstStyle/>
          <a:p>
            <a:fld id="{5721D7F7-CBDC-4618-B4D1-D6BF1CF121FB}" type="slidenum">
              <a:rPr lang="en-US" smtClean="0"/>
              <a:pPr/>
              <a:t>12</a:t>
            </a:fld>
            <a:endParaRPr lang="en-US"/>
          </a:p>
        </p:txBody>
      </p:sp>
      <p:sp>
        <p:nvSpPr>
          <p:cNvPr id="7" name="Header Placeholder 6"/>
          <p:cNvSpPr>
            <a:spLocks noGrp="1"/>
          </p:cNvSpPr>
          <p:nvPr>
            <p:ph type="hdr" sz="quarter" idx="13"/>
          </p:nvPr>
        </p:nvSpPr>
        <p:spPr/>
        <p:txBody>
          <a:bodyPr/>
          <a:lstStyle/>
          <a:p>
            <a:r>
              <a:rPr lang="en-US" smtClean="0"/>
              <a:t>persuasion anc. greece</a:t>
            </a:r>
            <a:endParaRPr lang="en-US"/>
          </a:p>
        </p:txBody>
      </p:sp>
    </p:spTree>
    <p:extLst>
      <p:ext uri="{BB962C8B-B14F-4D97-AF65-F5344CB8AC3E}">
        <p14:creationId xmlns:p14="http://schemas.microsoft.com/office/powerpoint/2010/main" val="21969924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xfrm>
            <a:off x="934720" y="4415790"/>
            <a:ext cx="5140960" cy="4570730"/>
          </a:xfrm>
        </p:spPr>
        <p:txBody>
          <a:bodyPr/>
          <a:lstStyle/>
          <a:p>
            <a:r>
              <a:rPr lang="en-US" dirty="0" smtClean="0"/>
              <a:t>pre-461</a:t>
            </a:r>
          </a:p>
          <a:p>
            <a:pPr lvl="1"/>
            <a:r>
              <a:rPr lang="en-US" dirty="0" smtClean="0"/>
              <a:t>Staffing</a:t>
            </a:r>
          </a:p>
          <a:p>
            <a:pPr lvl="2"/>
            <a:r>
              <a:rPr lang="en-US" dirty="0" smtClean="0"/>
              <a:t>ex-archons</a:t>
            </a:r>
          </a:p>
          <a:p>
            <a:pPr lvl="2"/>
            <a:r>
              <a:rPr lang="en-US" dirty="0" smtClean="0"/>
              <a:t>aristocratic</a:t>
            </a:r>
          </a:p>
          <a:p>
            <a:pPr lvl="1"/>
            <a:r>
              <a:rPr lang="en-US" dirty="0" smtClean="0"/>
              <a:t>Functions</a:t>
            </a:r>
          </a:p>
          <a:p>
            <a:pPr lvl="2"/>
            <a:r>
              <a:rPr lang="en-US" dirty="0" smtClean="0"/>
              <a:t>legislative veto (?). had duty to “protect the laws”</a:t>
            </a:r>
          </a:p>
          <a:p>
            <a:pPr lvl="2"/>
            <a:r>
              <a:rPr lang="en-US" dirty="0" smtClean="0"/>
              <a:t>judicial. . .</a:t>
            </a:r>
          </a:p>
          <a:p>
            <a:pPr lvl="3"/>
            <a:r>
              <a:rPr lang="en-US" dirty="0" smtClean="0"/>
              <a:t>impeachment</a:t>
            </a:r>
          </a:p>
          <a:p>
            <a:pPr lvl="3"/>
            <a:r>
              <a:rPr lang="en-US" dirty="0" smtClean="0"/>
              <a:t>murder</a:t>
            </a:r>
          </a:p>
          <a:p>
            <a:pPr lvl="3"/>
            <a:r>
              <a:rPr lang="en-US" dirty="0" smtClean="0"/>
              <a:t>sacred olives</a:t>
            </a:r>
            <a:endParaRPr lang="en-US" dirty="0"/>
          </a:p>
          <a:p>
            <a:pPr lvl="2"/>
            <a:r>
              <a:rPr lang="en-US" dirty="0" smtClean="0"/>
              <a:t>agenda </a:t>
            </a:r>
            <a:r>
              <a:rPr lang="en-US" dirty="0"/>
              <a:t>(removed very early - by Solon</a:t>
            </a:r>
          </a:p>
          <a:p>
            <a:r>
              <a:rPr lang="en-US" dirty="0"/>
              <a:t>other shifts</a:t>
            </a:r>
          </a:p>
          <a:p>
            <a:pPr lvl="1"/>
            <a:r>
              <a:rPr lang="en-US" dirty="0"/>
              <a:t>lessening of oligarch </a:t>
            </a:r>
            <a:r>
              <a:rPr lang="en-US" dirty="0" err="1"/>
              <a:t>cimon’s</a:t>
            </a:r>
            <a:r>
              <a:rPr lang="en-US" dirty="0"/>
              <a:t> influence</a:t>
            </a:r>
          </a:p>
          <a:p>
            <a:pPr lvl="1"/>
            <a:r>
              <a:rPr lang="en-US" dirty="0"/>
              <a:t>shift from friendship with </a:t>
            </a:r>
            <a:r>
              <a:rPr lang="en-US" dirty="0" err="1"/>
              <a:t>sparta</a:t>
            </a:r>
            <a:endParaRPr lang="en-US" dirty="0"/>
          </a:p>
          <a:p>
            <a:pPr lvl="1"/>
            <a:r>
              <a:rPr lang="en-US" dirty="0"/>
              <a:t>reduction of </a:t>
            </a:r>
            <a:r>
              <a:rPr lang="en-US" dirty="0" err="1"/>
              <a:t>areopagus</a:t>
            </a:r>
            <a:r>
              <a:rPr lang="en-US" dirty="0"/>
              <a:t>’ powers = almost unlimited legislative power in hands of people (demos)</a:t>
            </a:r>
          </a:p>
          <a:p>
            <a:pPr lvl="1"/>
            <a:r>
              <a:rPr lang="en-US" dirty="0"/>
              <a:t>murder of </a:t>
            </a:r>
            <a:r>
              <a:rPr lang="en-US" dirty="0" err="1"/>
              <a:t>ephilates</a:t>
            </a:r>
            <a:r>
              <a:rPr lang="en-US" dirty="0"/>
              <a:t> met not with no retribution from Pericles</a:t>
            </a:r>
          </a:p>
          <a:p>
            <a:pPr lvl="2"/>
            <a:r>
              <a:rPr lang="en-US" dirty="0"/>
              <a:t>further democratization</a:t>
            </a:r>
          </a:p>
          <a:p>
            <a:pPr lvl="3"/>
            <a:r>
              <a:rPr lang="en-US" dirty="0"/>
              <a:t>pay for boule</a:t>
            </a:r>
          </a:p>
          <a:p>
            <a:pPr lvl="3"/>
            <a:r>
              <a:rPr lang="en-US" dirty="0"/>
              <a:t>pay for dicasts</a:t>
            </a:r>
          </a:p>
          <a:p>
            <a:pPr lvl="3"/>
            <a:r>
              <a:rPr lang="en-US" dirty="0"/>
              <a:t>archon property qualifications substantially lowered</a:t>
            </a:r>
          </a:p>
          <a:p>
            <a:r>
              <a:rPr lang="en-US" dirty="0"/>
              <a:t>458/7 peril at home: Athenian oligarchs encourage Thebes to take to the field versus Athenian democracy (Battle of Tanagra) - danger of stasis</a:t>
            </a:r>
          </a:p>
        </p:txBody>
      </p:sp>
      <p:sp>
        <p:nvSpPr>
          <p:cNvPr id="4" name="Date Placeholder 3"/>
          <p:cNvSpPr>
            <a:spLocks noGrp="1"/>
          </p:cNvSpPr>
          <p:nvPr>
            <p:ph type="dt"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eumenides</a:t>
            </a:r>
            <a:endParaRPr lang="en-US"/>
          </a:p>
        </p:txBody>
      </p:sp>
      <p:sp>
        <p:nvSpPr>
          <p:cNvPr id="6" name="Slide Number Placeholder 5"/>
          <p:cNvSpPr>
            <a:spLocks noGrp="1"/>
          </p:cNvSpPr>
          <p:nvPr>
            <p:ph type="sldNum" sz="quarter" idx="12"/>
          </p:nvPr>
        </p:nvSpPr>
        <p:spPr/>
        <p:txBody>
          <a:bodyPr/>
          <a:lstStyle/>
          <a:p>
            <a:fld id="{5721D7F7-CBDC-4618-B4D1-D6BF1CF121FB}" type="slidenum">
              <a:rPr lang="en-US" smtClean="0"/>
              <a:pPr/>
              <a:t>13</a:t>
            </a:fld>
            <a:endParaRPr lang="en-US"/>
          </a:p>
        </p:txBody>
      </p:sp>
      <p:sp>
        <p:nvSpPr>
          <p:cNvPr id="8" name="Header Placeholder 7"/>
          <p:cNvSpPr>
            <a:spLocks noGrp="1"/>
          </p:cNvSpPr>
          <p:nvPr>
            <p:ph type="hdr" sz="quarter" idx="13"/>
          </p:nvPr>
        </p:nvSpPr>
        <p:spPr/>
        <p:txBody>
          <a:bodyPr/>
          <a:lstStyle/>
          <a:p>
            <a:r>
              <a:rPr lang="en-US" smtClean="0"/>
              <a:t>persuasion anc. greece</a:t>
            </a:r>
            <a:endParaRPr lang="en-US"/>
          </a:p>
        </p:txBody>
      </p:sp>
    </p:spTree>
    <p:extLst>
      <p:ext uri="{BB962C8B-B14F-4D97-AF65-F5344CB8AC3E}">
        <p14:creationId xmlns:p14="http://schemas.microsoft.com/office/powerpoint/2010/main" val="27730004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Image Placeholder 9"/>
          <p:cNvSpPr>
            <a:spLocks noGrp="1" noRot="1" noChangeAspect="1"/>
          </p:cNvSpPr>
          <p:nvPr>
            <p:ph type="sldImg"/>
          </p:nvPr>
        </p:nvSpPr>
        <p:spPr>
          <a:xfrm>
            <a:off x="2395538" y="474663"/>
            <a:ext cx="2185987" cy="1639887"/>
          </a:xfrm>
        </p:spPr>
      </p:sp>
      <p:sp>
        <p:nvSpPr>
          <p:cNvPr id="3" name="Date Placeholder 2"/>
          <p:cNvSpPr>
            <a:spLocks noGrp="1"/>
          </p:cNvSpPr>
          <p:nvPr>
            <p:ph type="dt" idx="10"/>
          </p:nvPr>
        </p:nvSpPr>
        <p:spPr/>
        <p:txBody>
          <a:bodyPr/>
          <a:lstStyle/>
          <a:p>
            <a:endParaRPr lang="en-US"/>
          </a:p>
        </p:txBody>
      </p:sp>
      <p:sp>
        <p:nvSpPr>
          <p:cNvPr id="7" name="Footer Placeholder 6"/>
          <p:cNvSpPr>
            <a:spLocks noGrp="1"/>
          </p:cNvSpPr>
          <p:nvPr>
            <p:ph type="ftr" sz="quarter" idx="11"/>
          </p:nvPr>
        </p:nvSpPr>
        <p:spPr/>
        <p:txBody>
          <a:bodyPr/>
          <a:lstStyle/>
          <a:p>
            <a:r>
              <a:rPr lang="en-US" smtClean="0"/>
              <a:t>eumenides</a:t>
            </a:r>
            <a:endParaRPr lang="en-US"/>
          </a:p>
        </p:txBody>
      </p:sp>
      <p:sp>
        <p:nvSpPr>
          <p:cNvPr id="8" name="Slide Number Placeholder 7"/>
          <p:cNvSpPr>
            <a:spLocks noGrp="1"/>
          </p:cNvSpPr>
          <p:nvPr>
            <p:ph type="sldNum" sz="quarter" idx="12"/>
          </p:nvPr>
        </p:nvSpPr>
        <p:spPr/>
        <p:txBody>
          <a:bodyPr/>
          <a:lstStyle/>
          <a:p>
            <a:fld id="{5721D7F7-CBDC-4618-B4D1-D6BF1CF121FB}" type="slidenum">
              <a:rPr lang="en-US" smtClean="0"/>
              <a:pPr/>
              <a:t>14</a:t>
            </a:fld>
            <a:endParaRPr lang="en-US"/>
          </a:p>
        </p:txBody>
      </p:sp>
      <p:sp>
        <p:nvSpPr>
          <p:cNvPr id="9" name="Header Placeholder 8"/>
          <p:cNvSpPr>
            <a:spLocks noGrp="1"/>
          </p:cNvSpPr>
          <p:nvPr>
            <p:ph type="hdr" sz="quarter" idx="13"/>
          </p:nvPr>
        </p:nvSpPr>
        <p:spPr/>
        <p:txBody>
          <a:bodyPr/>
          <a:lstStyle/>
          <a:p>
            <a:r>
              <a:rPr lang="en-US" smtClean="0"/>
              <a:t>persuasion anc. greece</a:t>
            </a:r>
            <a:endParaRPr lang="en-US"/>
          </a:p>
        </p:txBody>
      </p:sp>
    </p:spTree>
    <p:extLst>
      <p:ext uri="{BB962C8B-B14F-4D97-AF65-F5344CB8AC3E}">
        <p14:creationId xmlns:p14="http://schemas.microsoft.com/office/powerpoint/2010/main" val="8047785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Delphic spin </a:t>
            </a:r>
            <a:r>
              <a:rPr lang="en-US" sz="2000" dirty="0"/>
              <a:t>(opening)</a:t>
            </a:r>
            <a:endParaRPr lang="en-US" dirty="0" smtClean="0"/>
          </a:p>
          <a:p>
            <a:pPr lvl="1"/>
            <a:r>
              <a:rPr lang="en-US" sz="2000" dirty="0"/>
              <a:t>matriarchy → patriarchy</a:t>
            </a:r>
          </a:p>
          <a:p>
            <a:r>
              <a:rPr lang="en-US" dirty="0" smtClean="0"/>
              <a:t>Apollo’s </a:t>
            </a:r>
            <a:r>
              <a:rPr lang="en-US" i="1" dirty="0" smtClean="0"/>
              <a:t>peithō</a:t>
            </a:r>
            <a:r>
              <a:rPr lang="en-US" dirty="0" smtClean="0"/>
              <a:t> </a:t>
            </a:r>
            <a:r>
              <a:rPr lang="en-US" sz="2000" dirty="0"/>
              <a:t>(234)</a:t>
            </a:r>
            <a:endParaRPr lang="en-US" dirty="0" smtClean="0"/>
          </a:p>
          <a:p>
            <a:pPr lvl="1"/>
            <a:r>
              <a:rPr lang="en-US" sz="2000" dirty="0"/>
              <a:t>“with judges of your case, with a magic spell – / with words”</a:t>
            </a:r>
          </a:p>
          <a:p>
            <a:pPr lvl="1"/>
            <a:r>
              <a:rPr lang="en-US" sz="2000" dirty="0"/>
              <a:t>“I persuaded you. . .”</a:t>
            </a:r>
          </a:p>
          <a:p>
            <a:r>
              <a:rPr lang="en-US" dirty="0" smtClean="0"/>
              <a:t>Binding song </a:t>
            </a:r>
            <a:r>
              <a:rPr lang="en-US" sz="2000" dirty="0"/>
              <a:t>(245 ff.)</a:t>
            </a:r>
            <a:endParaRPr lang="en-US" dirty="0" smtClean="0"/>
          </a:p>
          <a:p>
            <a:pPr lvl="1"/>
            <a:r>
              <a:rPr lang="en-US" sz="2000" dirty="0"/>
              <a:t>“this chant this frenzy striking frenzy”</a:t>
            </a:r>
          </a:p>
          <a:p>
            <a:r>
              <a:rPr lang="en-US" i="1" dirty="0" err="1" smtClean="0"/>
              <a:t>Pistis</a:t>
            </a:r>
            <a:r>
              <a:rPr lang="en-US" i="1" dirty="0" smtClean="0"/>
              <a:t> </a:t>
            </a:r>
            <a:r>
              <a:rPr lang="en-US" i="1" dirty="0" err="1" smtClean="0"/>
              <a:t>entekhnos</a:t>
            </a:r>
            <a:r>
              <a:rPr lang="en-US" dirty="0" smtClean="0"/>
              <a:t> </a:t>
            </a:r>
            <a:r>
              <a:rPr lang="en-US" sz="2000" dirty="0"/>
              <a:t>(258 ff.)</a:t>
            </a:r>
            <a:endParaRPr lang="en-US" dirty="0" smtClean="0"/>
          </a:p>
          <a:p>
            <a:pPr lvl="1"/>
            <a:r>
              <a:rPr lang="en-US" sz="2000" dirty="0"/>
              <a:t>Apollo warns furies to ignore oath (p. 259 “bend to the will of </a:t>
            </a:r>
            <a:r>
              <a:rPr lang="en-US" sz="2000" dirty="0" err="1"/>
              <a:t>zeus</a:t>
            </a:r>
            <a:r>
              <a:rPr lang="en-US" sz="2000" dirty="0"/>
              <a:t>. no oath can match the power of the father” – that’s a threat)</a:t>
            </a:r>
          </a:p>
          <a:p>
            <a:pPr lvl="1"/>
            <a:r>
              <a:rPr lang="en-US" sz="2000" dirty="0"/>
              <a:t>plays the “</a:t>
            </a:r>
            <a:r>
              <a:rPr lang="en-US" sz="2000" dirty="0" err="1"/>
              <a:t>parternity</a:t>
            </a:r>
            <a:r>
              <a:rPr lang="en-US" sz="2000" dirty="0"/>
              <a:t> card”</a:t>
            </a:r>
          </a:p>
          <a:p>
            <a:pPr lvl="1"/>
            <a:r>
              <a:rPr lang="en-US" sz="2000" dirty="0"/>
              <a:t>offers to bribe Athena with offer of </a:t>
            </a:r>
            <a:r>
              <a:rPr lang="en-US" sz="2000" dirty="0" err="1"/>
              <a:t>argos</a:t>
            </a:r>
            <a:r>
              <a:rPr lang="en-US" sz="2000" dirty="0"/>
              <a:t> (ruled by Orestes) as a firm ally</a:t>
            </a:r>
          </a:p>
          <a:p>
            <a:r>
              <a:rPr lang="en-US" dirty="0" smtClean="0"/>
              <a:t>2</a:t>
            </a:r>
            <a:r>
              <a:rPr lang="en-US" baseline="30000" dirty="0" smtClean="0"/>
              <a:t>nd</a:t>
            </a:r>
            <a:r>
              <a:rPr lang="en-US" dirty="0" smtClean="0"/>
              <a:t> </a:t>
            </a:r>
            <a:r>
              <a:rPr lang="en-US" i="1" dirty="0" smtClean="0"/>
              <a:t>agōn</a:t>
            </a:r>
            <a:r>
              <a:rPr lang="en-US" dirty="0" smtClean="0"/>
              <a:t>: Athena’s</a:t>
            </a:r>
          </a:p>
          <a:p>
            <a:pPr lvl="1"/>
            <a:r>
              <a:rPr lang="en-US" sz="2000" dirty="0"/>
              <a:t>“I am the only god who knows the </a:t>
            </a:r>
            <a:r>
              <a:rPr lang="en-US" sz="2000" dirty="0" err="1"/>
              <a:t>armoury</a:t>
            </a:r>
            <a:r>
              <a:rPr lang="en-US" sz="2000" dirty="0"/>
              <a:t> where [Zeus’] lightening bolt is sealed”</a:t>
            </a:r>
          </a:p>
          <a:p>
            <a:pPr lvl="1"/>
            <a:r>
              <a:rPr lang="en-US" sz="2000" dirty="0"/>
              <a:t>“let me persuade you” (</a:t>
            </a:r>
            <a:r>
              <a:rPr lang="en-US" sz="2000" i="1" dirty="0" err="1"/>
              <a:t>su</a:t>
            </a:r>
            <a:r>
              <a:rPr lang="en-US" sz="2000" i="1" dirty="0"/>
              <a:t> d’ </a:t>
            </a:r>
            <a:r>
              <a:rPr lang="en-US" sz="2000" i="1" dirty="0" err="1"/>
              <a:t>eupeitheis</a:t>
            </a:r>
            <a:r>
              <a:rPr lang="en-US" sz="2000" i="1" dirty="0"/>
              <a:t> </a:t>
            </a:r>
            <a:r>
              <a:rPr lang="en-US" sz="2000" i="1" dirty="0" err="1"/>
              <a:t>emoi</a:t>
            </a:r>
            <a:r>
              <a:rPr lang="en-US" sz="2000" dirty="0"/>
              <a:t>)</a:t>
            </a:r>
          </a:p>
          <a:p>
            <a:pPr lvl="1"/>
            <a:r>
              <a:rPr lang="en-US" sz="2000" dirty="0"/>
              <a:t>“If you have any reverence for Persuasion”</a:t>
            </a:r>
          </a:p>
          <a:p>
            <a:pPr lvl="1"/>
            <a:r>
              <a:rPr lang="en-US" sz="2000" dirty="0"/>
              <a:t>“Yes, I love Persuasion!”</a:t>
            </a:r>
          </a:p>
          <a:p>
            <a:endParaRPr lang="en-US" dirty="0"/>
          </a:p>
        </p:txBody>
      </p:sp>
      <p:sp>
        <p:nvSpPr>
          <p:cNvPr id="9" name="Date Placeholder 8"/>
          <p:cNvSpPr>
            <a:spLocks noGrp="1"/>
          </p:cNvSpPr>
          <p:nvPr>
            <p:ph type="dt" idx="10"/>
          </p:nvPr>
        </p:nvSpPr>
        <p:spPr/>
        <p:txBody>
          <a:bodyPr/>
          <a:lstStyle/>
          <a:p>
            <a:endParaRPr lang="en-US"/>
          </a:p>
        </p:txBody>
      </p:sp>
      <p:sp>
        <p:nvSpPr>
          <p:cNvPr id="10" name="Footer Placeholder 9"/>
          <p:cNvSpPr>
            <a:spLocks noGrp="1"/>
          </p:cNvSpPr>
          <p:nvPr>
            <p:ph type="ftr" sz="quarter" idx="11"/>
          </p:nvPr>
        </p:nvSpPr>
        <p:spPr/>
        <p:txBody>
          <a:bodyPr/>
          <a:lstStyle/>
          <a:p>
            <a:r>
              <a:rPr lang="en-US" smtClean="0"/>
              <a:t>eumenides</a:t>
            </a:r>
            <a:endParaRPr lang="en-US"/>
          </a:p>
        </p:txBody>
      </p:sp>
      <p:sp>
        <p:nvSpPr>
          <p:cNvPr id="11" name="Slide Number Placeholder 10"/>
          <p:cNvSpPr>
            <a:spLocks noGrp="1"/>
          </p:cNvSpPr>
          <p:nvPr>
            <p:ph type="sldNum" sz="quarter" idx="12"/>
          </p:nvPr>
        </p:nvSpPr>
        <p:spPr/>
        <p:txBody>
          <a:bodyPr/>
          <a:lstStyle/>
          <a:p>
            <a:fld id="{5721D7F7-CBDC-4618-B4D1-D6BF1CF121FB}" type="slidenum">
              <a:rPr lang="en-US" smtClean="0"/>
              <a:pPr/>
              <a:t>15</a:t>
            </a:fld>
            <a:endParaRPr lang="en-US"/>
          </a:p>
        </p:txBody>
      </p:sp>
      <p:sp>
        <p:nvSpPr>
          <p:cNvPr id="12" name="Header Placeholder 11"/>
          <p:cNvSpPr>
            <a:spLocks noGrp="1"/>
          </p:cNvSpPr>
          <p:nvPr>
            <p:ph type="hdr" sz="quarter" idx="13"/>
          </p:nvPr>
        </p:nvSpPr>
        <p:spPr/>
        <p:txBody>
          <a:bodyPr/>
          <a:lstStyle/>
          <a:p>
            <a:r>
              <a:rPr lang="en-US" smtClean="0"/>
              <a:t>persuasion anc. greece</a:t>
            </a:r>
            <a:endParaRPr lang="en-US"/>
          </a:p>
        </p:txBody>
      </p:sp>
    </p:spTree>
    <p:extLst>
      <p:ext uri="{BB962C8B-B14F-4D97-AF65-F5344CB8AC3E}">
        <p14:creationId xmlns:p14="http://schemas.microsoft.com/office/powerpoint/2010/main" val="11019832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9" name="Date Placeholder 8"/>
          <p:cNvSpPr>
            <a:spLocks noGrp="1"/>
          </p:cNvSpPr>
          <p:nvPr>
            <p:ph type="dt" idx="10"/>
          </p:nvPr>
        </p:nvSpPr>
        <p:spPr/>
        <p:txBody>
          <a:bodyPr/>
          <a:lstStyle/>
          <a:p>
            <a:endParaRPr lang="en-US"/>
          </a:p>
        </p:txBody>
      </p:sp>
      <p:sp>
        <p:nvSpPr>
          <p:cNvPr id="10" name="Footer Placeholder 9"/>
          <p:cNvSpPr>
            <a:spLocks noGrp="1"/>
          </p:cNvSpPr>
          <p:nvPr>
            <p:ph type="ftr" sz="quarter" idx="11"/>
          </p:nvPr>
        </p:nvSpPr>
        <p:spPr/>
        <p:txBody>
          <a:bodyPr/>
          <a:lstStyle/>
          <a:p>
            <a:r>
              <a:rPr lang="en-US" smtClean="0"/>
              <a:t>eumenides</a:t>
            </a:r>
            <a:endParaRPr lang="en-US"/>
          </a:p>
        </p:txBody>
      </p:sp>
      <p:sp>
        <p:nvSpPr>
          <p:cNvPr id="11" name="Slide Number Placeholder 10"/>
          <p:cNvSpPr>
            <a:spLocks noGrp="1"/>
          </p:cNvSpPr>
          <p:nvPr>
            <p:ph type="sldNum" sz="quarter" idx="12"/>
          </p:nvPr>
        </p:nvSpPr>
        <p:spPr/>
        <p:txBody>
          <a:bodyPr/>
          <a:lstStyle/>
          <a:p>
            <a:fld id="{5721D7F7-CBDC-4618-B4D1-D6BF1CF121FB}" type="slidenum">
              <a:rPr lang="en-US" smtClean="0"/>
              <a:pPr/>
              <a:t>16</a:t>
            </a:fld>
            <a:endParaRPr lang="en-US"/>
          </a:p>
        </p:txBody>
      </p:sp>
      <p:sp>
        <p:nvSpPr>
          <p:cNvPr id="12" name="Header Placeholder 11"/>
          <p:cNvSpPr>
            <a:spLocks noGrp="1"/>
          </p:cNvSpPr>
          <p:nvPr>
            <p:ph type="hdr" sz="quarter" idx="13"/>
          </p:nvPr>
        </p:nvSpPr>
        <p:spPr/>
        <p:txBody>
          <a:bodyPr/>
          <a:lstStyle/>
          <a:p>
            <a:r>
              <a:rPr lang="en-US" smtClean="0"/>
              <a:t>persuasion anc. greece</a:t>
            </a:r>
            <a:endParaRPr lang="en-US"/>
          </a:p>
        </p:txBody>
      </p:sp>
    </p:spTree>
    <p:extLst>
      <p:ext uri="{BB962C8B-B14F-4D97-AF65-F5344CB8AC3E}">
        <p14:creationId xmlns:p14="http://schemas.microsoft.com/office/powerpoint/2010/main" val="42378516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95538" y="474663"/>
            <a:ext cx="2185987" cy="1639887"/>
          </a:xfrm>
        </p:spPr>
      </p:sp>
      <p:sp>
        <p:nvSpPr>
          <p:cNvPr id="3" name="Notes Placeholder 2"/>
          <p:cNvSpPr>
            <a:spLocks noGrp="1"/>
          </p:cNvSpPr>
          <p:nvPr>
            <p:ph type="body" idx="1"/>
          </p:nvPr>
        </p:nvSpPr>
        <p:spPr/>
        <p:txBody>
          <a:bodyPr/>
          <a:lstStyle/>
          <a:p>
            <a:r>
              <a:rPr lang="en-US" dirty="0"/>
              <a:t>260. "Here is the truth, I tell you" — as the commentator </a:t>
            </a:r>
            <a:r>
              <a:rPr lang="en-US" dirty="0" err="1"/>
              <a:t>Sommerstein</a:t>
            </a:r>
            <a:r>
              <a:rPr lang="en-US" dirty="0"/>
              <a:t> points out, the audience for the play would have found Apollo's claim doubtful that mothers are not, properly speaking, parents or blood relations.</a:t>
            </a:r>
          </a:p>
          <a:p>
            <a:r>
              <a:rPr lang="en-US" dirty="0"/>
              <a:t>Though there were intellectuals who seem to have claimed such things, Athenian audiences — and Athenian juries especially — often mistrusted that kind of intellectualizing.</a:t>
            </a:r>
          </a:p>
          <a:p>
            <a:r>
              <a:rPr lang="en-US" dirty="0"/>
              <a:t>Apollo's argument ignores the Furies' line of argument. The Furies aren't claiming that Orestes sprang from his mother's genetic material (her blood) but were nourished by her blood in the womb — not so far from scientific fact as we now know it!</a:t>
            </a:r>
          </a:p>
          <a:p>
            <a:r>
              <a:rPr lang="en-US" dirty="0"/>
              <a:t>Athenians held the unbreakable bond between mother and child as extremely special — more special than that between father and child. (The bond between father and child was breakable through adoption.)</a:t>
            </a:r>
          </a:p>
          <a:p>
            <a:r>
              <a:rPr lang="en-US" dirty="0"/>
              <a:t>Athena really wasn't, as Apollo claims by way of example, without a mother; her mother is usually given as Metis, "wisdom." Zeus ate pregnant Metis (absorbed Wisdom) and then gave birth to Athena from his head.</a:t>
            </a:r>
          </a:p>
          <a:p>
            <a:r>
              <a:rPr lang="en-US" dirty="0"/>
              <a:t>Note how the jury will split down the middle: some clearly aren't convinced by the case Apollo makes.</a:t>
            </a:r>
          </a:p>
        </p:txBody>
      </p:sp>
      <p:sp>
        <p:nvSpPr>
          <p:cNvPr id="9" name="Date Placeholder 8"/>
          <p:cNvSpPr>
            <a:spLocks noGrp="1"/>
          </p:cNvSpPr>
          <p:nvPr>
            <p:ph type="dt" idx="10"/>
          </p:nvPr>
        </p:nvSpPr>
        <p:spPr/>
        <p:txBody>
          <a:bodyPr/>
          <a:lstStyle/>
          <a:p>
            <a:endParaRPr lang="en-US"/>
          </a:p>
        </p:txBody>
      </p:sp>
      <p:sp>
        <p:nvSpPr>
          <p:cNvPr id="10" name="Footer Placeholder 9"/>
          <p:cNvSpPr>
            <a:spLocks noGrp="1"/>
          </p:cNvSpPr>
          <p:nvPr>
            <p:ph type="ftr" sz="quarter" idx="11"/>
          </p:nvPr>
        </p:nvSpPr>
        <p:spPr/>
        <p:txBody>
          <a:bodyPr/>
          <a:lstStyle/>
          <a:p>
            <a:r>
              <a:rPr lang="en-US" smtClean="0"/>
              <a:t>eumenides</a:t>
            </a:r>
            <a:endParaRPr lang="en-US"/>
          </a:p>
        </p:txBody>
      </p:sp>
      <p:sp>
        <p:nvSpPr>
          <p:cNvPr id="11" name="Slide Number Placeholder 10"/>
          <p:cNvSpPr>
            <a:spLocks noGrp="1"/>
          </p:cNvSpPr>
          <p:nvPr>
            <p:ph type="sldNum" sz="quarter" idx="12"/>
          </p:nvPr>
        </p:nvSpPr>
        <p:spPr/>
        <p:txBody>
          <a:bodyPr/>
          <a:lstStyle/>
          <a:p>
            <a:fld id="{5721D7F7-CBDC-4618-B4D1-D6BF1CF121FB}" type="slidenum">
              <a:rPr lang="en-US" smtClean="0"/>
              <a:pPr/>
              <a:t>17</a:t>
            </a:fld>
            <a:endParaRPr lang="en-US"/>
          </a:p>
        </p:txBody>
      </p:sp>
      <p:sp>
        <p:nvSpPr>
          <p:cNvPr id="12" name="Header Placeholder 11"/>
          <p:cNvSpPr>
            <a:spLocks noGrp="1"/>
          </p:cNvSpPr>
          <p:nvPr>
            <p:ph type="hdr" sz="quarter" idx="13"/>
          </p:nvPr>
        </p:nvSpPr>
        <p:spPr/>
        <p:txBody>
          <a:bodyPr/>
          <a:lstStyle/>
          <a:p>
            <a:r>
              <a:rPr lang="en-US" smtClean="0"/>
              <a:t>persuasion anc. greece</a:t>
            </a:r>
            <a:endParaRPr lang="en-US"/>
          </a:p>
        </p:txBody>
      </p:sp>
    </p:spTree>
    <p:extLst>
      <p:ext uri="{BB962C8B-B14F-4D97-AF65-F5344CB8AC3E}">
        <p14:creationId xmlns:p14="http://schemas.microsoft.com/office/powerpoint/2010/main" val="19844875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2467" name="Rectangle 3"/>
          <p:cNvSpPr>
            <a:spLocks noGrp="1" noChangeArrowheads="1"/>
          </p:cNvSpPr>
          <p:nvPr>
            <p:ph type="body" idx="1"/>
          </p:nvPr>
        </p:nvSpPr>
        <p:spPr/>
        <p:txBody>
          <a:bodyPr/>
          <a:lstStyle/>
          <a:p>
            <a:r>
              <a:rPr lang="en-US" altLang="en-US" smtClean="0"/>
              <a:t>the thing about this “binding song”: that the furies have accepted that it will go to trial. this song is then not so much rhetoric itself as much as it is a speech act to disable the speech act of of judicial adversaries in the court, Orestes and Apollo.</a:t>
            </a:r>
          </a:p>
          <a:p>
            <a:r>
              <a:rPr lang="en-US" altLang="en-US" smtClean="0"/>
              <a:t>epi de tōi tethumenōi</a:t>
            </a:r>
          </a:p>
          <a:p>
            <a:r>
              <a:rPr lang="en-US" altLang="en-US" smtClean="0"/>
              <a:t>tode melos, parakopā,</a:t>
            </a:r>
          </a:p>
          <a:p>
            <a:r>
              <a:rPr lang="en-US" altLang="en-US" smtClean="0"/>
              <a:t>paraphorā phrenodalēs,</a:t>
            </a:r>
          </a:p>
          <a:p>
            <a:r>
              <a:rPr lang="en-US" altLang="en-US" smtClean="0"/>
              <a:t>humnos ex Erinuōn</a:t>
            </a:r>
          </a:p>
          <a:p>
            <a:r>
              <a:rPr lang="en-US" altLang="en-US" smtClean="0"/>
              <a:t>desmios phrenōn, aphor-</a:t>
            </a:r>
          </a:p>
          <a:p>
            <a:r>
              <a:rPr lang="en-US" altLang="en-US" smtClean="0"/>
              <a:t>miktos, auona brotois.</a:t>
            </a:r>
          </a:p>
          <a:p>
            <a:endParaRPr lang="en-US" altLang="en-US" smtClean="0"/>
          </a:p>
          <a:p>
            <a:r>
              <a:rPr lang="en-US" altLang="en-US" smtClean="0"/>
              <a:t>a song of their timeless prerogatives:</a:t>
            </a:r>
          </a:p>
          <a:p>
            <a:pPr lvl="1"/>
            <a:r>
              <a:rPr lang="en-US" altLang="en-US" smtClean="0"/>
              <a:t>in this frenzied, violent song, Furies affirm a function:</a:t>
            </a:r>
          </a:p>
          <a:p>
            <a:pPr lvl="1"/>
            <a:r>
              <a:rPr lang="en-US" altLang="en-US" smtClean="0"/>
              <a:t>“we are the just and upright (euthudikaioi). we maintain”</a:t>
            </a:r>
          </a:p>
          <a:p>
            <a:pPr lvl="1"/>
            <a:r>
              <a:rPr lang="en-US" altLang="en-US" smtClean="0"/>
              <a:t>their chant ŗaw and harsh, produces the effect of ate -ruinous delusion - through which the furies - the erinyes - immobilize their victims in preparation for their destruction</a:t>
            </a:r>
          </a:p>
          <a:p>
            <a:pPr lvl="1"/>
            <a:r>
              <a:rPr lang="en-US" altLang="en-US" smtClean="0"/>
              <a:t>but this can also be viewed as a judicial curse, and attempt to rob orestes of the power of speech at his trial</a:t>
            </a:r>
          </a:p>
          <a:p>
            <a:pPr lvl="2"/>
            <a:r>
              <a:rPr lang="en-US" altLang="en-US" smtClean="0"/>
              <a:t>is the spell successful? does orestes actually turn out as inarticulate, or at lest, ineloquent, as the furies hope?</a:t>
            </a:r>
          </a:p>
          <a:p>
            <a:pPr lvl="2"/>
            <a:r>
              <a:rPr lang="en-US" altLang="en-US" smtClean="0"/>
              <a:t>how powerful is the furies power of speech, especially in relation to athena’s? how in fact does athena overcome the furies’ power of speech?</a:t>
            </a:r>
            <a:endParaRPr lang="en-US" altLang="en-US" dirty="0"/>
          </a:p>
        </p:txBody>
      </p:sp>
      <p:sp>
        <p:nvSpPr>
          <p:cNvPr id="11" name="Date Placeholder 10"/>
          <p:cNvSpPr>
            <a:spLocks noGrp="1"/>
          </p:cNvSpPr>
          <p:nvPr>
            <p:ph type="dt" idx="10"/>
          </p:nvPr>
        </p:nvSpPr>
        <p:spPr>
          <a:xfrm>
            <a:off x="3783928" y="2"/>
            <a:ext cx="3037840" cy="465063"/>
          </a:xfrm>
        </p:spPr>
        <p:txBody>
          <a:bodyPr/>
          <a:lstStyle/>
          <a:p>
            <a:endParaRPr lang="en-US"/>
          </a:p>
        </p:txBody>
      </p:sp>
      <p:sp>
        <p:nvSpPr>
          <p:cNvPr id="12" name="Footer Placeholder 11"/>
          <p:cNvSpPr>
            <a:spLocks noGrp="1"/>
          </p:cNvSpPr>
          <p:nvPr>
            <p:ph type="ftr" sz="quarter" idx="11"/>
          </p:nvPr>
        </p:nvSpPr>
        <p:spPr>
          <a:xfrm>
            <a:off x="11373" y="8598392"/>
            <a:ext cx="3037840" cy="465063"/>
          </a:xfrm>
        </p:spPr>
        <p:txBody>
          <a:bodyPr/>
          <a:lstStyle/>
          <a:p>
            <a:r>
              <a:rPr lang="en-US" dirty="0" err="1" smtClean="0"/>
              <a:t>eumenides</a:t>
            </a:r>
            <a:endParaRPr lang="en-US" dirty="0"/>
          </a:p>
        </p:txBody>
      </p:sp>
      <p:sp>
        <p:nvSpPr>
          <p:cNvPr id="13" name="Slide Number Placeholder 12"/>
          <p:cNvSpPr>
            <a:spLocks noGrp="1"/>
          </p:cNvSpPr>
          <p:nvPr>
            <p:ph type="sldNum" sz="quarter" idx="12"/>
          </p:nvPr>
        </p:nvSpPr>
        <p:spPr>
          <a:xfrm>
            <a:off x="3783928" y="8598392"/>
            <a:ext cx="3037840" cy="465063"/>
          </a:xfrm>
        </p:spPr>
        <p:txBody>
          <a:bodyPr/>
          <a:lstStyle/>
          <a:p>
            <a:fld id="{5721D7F7-CBDC-4618-B4D1-D6BF1CF121FB}" type="slidenum">
              <a:rPr lang="en-US" smtClean="0"/>
              <a:pPr/>
              <a:t>18</a:t>
            </a:fld>
            <a:endParaRPr lang="en-US" dirty="0"/>
          </a:p>
        </p:txBody>
      </p:sp>
      <p:sp>
        <p:nvSpPr>
          <p:cNvPr id="14" name="Header Placeholder 13"/>
          <p:cNvSpPr>
            <a:spLocks noGrp="1"/>
          </p:cNvSpPr>
          <p:nvPr>
            <p:ph type="hdr" sz="quarter" idx="13"/>
          </p:nvPr>
        </p:nvSpPr>
        <p:spPr/>
        <p:txBody>
          <a:bodyPr/>
          <a:lstStyle/>
          <a:p>
            <a:r>
              <a:rPr lang="en-US" dirty="0" smtClean="0"/>
              <a:t>persuasion anc. </a:t>
            </a:r>
            <a:r>
              <a:rPr lang="en-US" dirty="0" err="1" smtClean="0"/>
              <a:t>greece</a:t>
            </a:r>
            <a:endParaRPr lang="en-US" dirty="0"/>
          </a:p>
        </p:txBody>
      </p:sp>
      <p:sp>
        <p:nvSpPr>
          <p:cNvPr id="26" name="Slide Image Placeholder 25"/>
          <p:cNvSpPr>
            <a:spLocks noGrp="1" noRot="1" noChangeAspect="1"/>
          </p:cNvSpPr>
          <p:nvPr>
            <p:ph type="sldImg"/>
          </p:nvPr>
        </p:nvSpPr>
        <p:spPr/>
      </p:sp>
    </p:spTree>
    <p:extLst>
      <p:ext uri="{BB962C8B-B14F-4D97-AF65-F5344CB8AC3E}">
        <p14:creationId xmlns:p14="http://schemas.microsoft.com/office/powerpoint/2010/main" val="37984638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ATHENA: No, I will never tire </a:t>
            </a:r>
          </a:p>
          <a:p>
            <a:r>
              <a:rPr lang="en-US" dirty="0" smtClean="0"/>
              <a:t>of telling you your gifts. So that you, </a:t>
            </a:r>
          </a:p>
          <a:p>
            <a:r>
              <a:rPr lang="en-US" dirty="0" smtClean="0"/>
              <a:t>the older gods, can never say that I, </a:t>
            </a:r>
          </a:p>
          <a:p>
            <a:r>
              <a:rPr lang="en-US" dirty="0" smtClean="0"/>
              <a:t>a young god and the mortals of my city</a:t>
            </a:r>
          </a:p>
          <a:p>
            <a:r>
              <a:rPr lang="en-US" dirty="0" smtClean="0"/>
              <a:t>drove you outcast, outlawed from the land. But if you have any reverence for Persuasion, </a:t>
            </a:r>
          </a:p>
          <a:p>
            <a:r>
              <a:rPr lang="en-US" dirty="0" smtClean="0"/>
              <a:t>the majesty of Persuasion, </a:t>
            </a:r>
          </a:p>
          <a:p>
            <a:r>
              <a:rPr lang="en-US" dirty="0" smtClean="0"/>
              <a:t>the spell of my voice that would appease your fury - </a:t>
            </a:r>
          </a:p>
          <a:p>
            <a:r>
              <a:rPr lang="en-US" dirty="0" smtClean="0"/>
              <a:t>Oh please stay . . . </a:t>
            </a:r>
          </a:p>
          <a:p>
            <a:r>
              <a:rPr lang="en-US" dirty="0" smtClean="0"/>
              <a:t>and if you refuse to stay, </a:t>
            </a:r>
          </a:p>
          <a:p>
            <a:r>
              <a:rPr lang="en-US" dirty="0" smtClean="0"/>
              <a:t>it would be wrong, unjust to afflict this city </a:t>
            </a:r>
          </a:p>
          <a:p>
            <a:r>
              <a:rPr lang="en-US" dirty="0" smtClean="0"/>
              <a:t>with wrath, hatred, populations routed. Look, </a:t>
            </a:r>
          </a:p>
          <a:p>
            <a:r>
              <a:rPr lang="en-US" dirty="0" smtClean="0"/>
              <a:t>it is all yours, a royal share of our land - </a:t>
            </a:r>
          </a:p>
          <a:p>
            <a:r>
              <a:rPr lang="en-US" dirty="0" smtClean="0"/>
              <a:t>justly entitled, glorified for ever.</a:t>
            </a:r>
          </a:p>
          <a:p>
            <a:endParaRPr lang="en-US" dirty="0" smtClean="0"/>
          </a:p>
          <a:p>
            <a:r>
              <a:rPr lang="en-US" dirty="0" smtClean="0"/>
              <a:t>LEADER: Queen Athena, </a:t>
            </a:r>
          </a:p>
          <a:p>
            <a:r>
              <a:rPr lang="en-US" dirty="0" smtClean="0"/>
              <a:t>where is the home you say is mine to hold? (p. 270)</a:t>
            </a:r>
          </a:p>
          <a:p>
            <a:endParaRPr lang="en-US" dirty="0" smtClean="0"/>
          </a:p>
          <a:p>
            <a:r>
              <a:rPr lang="en-US" dirty="0" smtClean="0"/>
              <a:t>LEADER: Your magic is working . . . I can feel the hate, </a:t>
            </a:r>
          </a:p>
          <a:p>
            <a:r>
              <a:rPr lang="en-US" dirty="0" smtClean="0"/>
              <a:t>the fury slip away. (p. 271)</a:t>
            </a:r>
            <a:endParaRPr lang="en-US" dirty="0"/>
          </a:p>
        </p:txBody>
      </p:sp>
      <p:sp>
        <p:nvSpPr>
          <p:cNvPr id="4" name="Date Placeholder 3"/>
          <p:cNvSpPr>
            <a:spLocks noGrp="1"/>
          </p:cNvSpPr>
          <p:nvPr>
            <p:ph type="dt"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eumenides</a:t>
            </a:r>
            <a:endParaRPr lang="en-US"/>
          </a:p>
        </p:txBody>
      </p:sp>
      <p:sp>
        <p:nvSpPr>
          <p:cNvPr id="6" name="Slide Number Placeholder 5"/>
          <p:cNvSpPr>
            <a:spLocks noGrp="1"/>
          </p:cNvSpPr>
          <p:nvPr>
            <p:ph type="sldNum" sz="quarter" idx="12"/>
          </p:nvPr>
        </p:nvSpPr>
        <p:spPr/>
        <p:txBody>
          <a:bodyPr/>
          <a:lstStyle/>
          <a:p>
            <a:fld id="{5721D7F7-CBDC-4618-B4D1-D6BF1CF121FB}" type="slidenum">
              <a:rPr lang="en-US" smtClean="0"/>
              <a:pPr/>
              <a:t>19</a:t>
            </a:fld>
            <a:endParaRPr lang="en-US"/>
          </a:p>
        </p:txBody>
      </p:sp>
      <p:sp>
        <p:nvSpPr>
          <p:cNvPr id="7" name="Header Placeholder 6"/>
          <p:cNvSpPr>
            <a:spLocks noGrp="1"/>
          </p:cNvSpPr>
          <p:nvPr>
            <p:ph type="hdr" sz="quarter" idx="13"/>
          </p:nvPr>
        </p:nvSpPr>
        <p:spPr/>
        <p:txBody>
          <a:bodyPr/>
          <a:lstStyle/>
          <a:p>
            <a:r>
              <a:rPr lang="en-US" smtClean="0"/>
              <a:t>persuasion anc. greece</a:t>
            </a:r>
            <a:endParaRPr lang="en-US"/>
          </a:p>
        </p:txBody>
      </p:sp>
    </p:spTree>
    <p:extLst>
      <p:ext uri="{BB962C8B-B14F-4D97-AF65-F5344CB8AC3E}">
        <p14:creationId xmlns:p14="http://schemas.microsoft.com/office/powerpoint/2010/main" val="3723331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0418" name="Rectangle 2"/>
          <p:cNvSpPr>
            <a:spLocks noGrp="1" noRot="1" noChangeAspect="1" noChangeArrowheads="1" noTextEdit="1"/>
          </p:cNvSpPr>
          <p:nvPr>
            <p:ph type="sldImg"/>
          </p:nvPr>
        </p:nvSpPr>
        <p:spPr>
          <a:xfrm>
            <a:off x="1181100" y="696913"/>
            <a:ext cx="4649788" cy="3487737"/>
          </a:xfrm>
          <a:ln/>
        </p:spPr>
      </p:sp>
      <p:sp>
        <p:nvSpPr>
          <p:cNvPr id="700419" name="Rectangle 3"/>
          <p:cNvSpPr>
            <a:spLocks noGrp="1" noChangeArrowheads="1"/>
          </p:cNvSpPr>
          <p:nvPr>
            <p:ph type="body" idx="1"/>
          </p:nvPr>
        </p:nvSpPr>
        <p:spPr>
          <a:xfrm>
            <a:off x="934720" y="3817731"/>
            <a:ext cx="5140960" cy="4781886"/>
          </a:xfrm>
        </p:spPr>
        <p:txBody>
          <a:bodyPr/>
          <a:lstStyle/>
          <a:p>
            <a:r>
              <a:rPr lang="en-US" dirty="0" smtClean="0"/>
              <a:t>Curiously, the play opens with the Pythia, the priestess of Apollo’s oracle (place of prophecy) providing us with a run down past and current proprietors of the place [read passage].</a:t>
            </a:r>
          </a:p>
          <a:p>
            <a:r>
              <a:rPr lang="en-US" dirty="0" smtClean="0"/>
              <a:t>Is that, though, how it really happened?</a:t>
            </a:r>
          </a:p>
        </p:txBody>
      </p:sp>
      <p:sp>
        <p:nvSpPr>
          <p:cNvPr id="3" name="Date Placeholder 2"/>
          <p:cNvSpPr>
            <a:spLocks noGrp="1"/>
          </p:cNvSpPr>
          <p:nvPr>
            <p:ph type="dt" idx="10"/>
          </p:nvPr>
        </p:nvSpPr>
        <p:spPr/>
        <p:txBody>
          <a:bodyPr/>
          <a:lstStyle/>
          <a:p>
            <a:endParaRPr lang="en-US"/>
          </a:p>
        </p:txBody>
      </p:sp>
      <p:sp>
        <p:nvSpPr>
          <p:cNvPr id="7" name="Footer Placeholder 6"/>
          <p:cNvSpPr>
            <a:spLocks noGrp="1"/>
          </p:cNvSpPr>
          <p:nvPr>
            <p:ph type="ftr" sz="quarter" idx="11"/>
          </p:nvPr>
        </p:nvSpPr>
        <p:spPr/>
        <p:txBody>
          <a:bodyPr/>
          <a:lstStyle/>
          <a:p>
            <a:r>
              <a:rPr lang="en-US" smtClean="0"/>
              <a:t>eumenides</a:t>
            </a:r>
            <a:endParaRPr lang="en-US"/>
          </a:p>
        </p:txBody>
      </p:sp>
      <p:sp>
        <p:nvSpPr>
          <p:cNvPr id="8" name="Slide Number Placeholder 7"/>
          <p:cNvSpPr>
            <a:spLocks noGrp="1"/>
          </p:cNvSpPr>
          <p:nvPr>
            <p:ph type="sldNum" sz="quarter" idx="12"/>
          </p:nvPr>
        </p:nvSpPr>
        <p:spPr/>
        <p:txBody>
          <a:bodyPr/>
          <a:lstStyle/>
          <a:p>
            <a:fld id="{5721D7F7-CBDC-4618-B4D1-D6BF1CF121FB}" type="slidenum">
              <a:rPr lang="en-US" smtClean="0"/>
              <a:pPr/>
              <a:t>2</a:t>
            </a:fld>
            <a:endParaRPr lang="en-US"/>
          </a:p>
        </p:txBody>
      </p:sp>
      <p:sp>
        <p:nvSpPr>
          <p:cNvPr id="9" name="Header Placeholder 8"/>
          <p:cNvSpPr>
            <a:spLocks noGrp="1"/>
          </p:cNvSpPr>
          <p:nvPr>
            <p:ph type="hdr" sz="quarter" idx="13"/>
          </p:nvPr>
        </p:nvSpPr>
        <p:spPr/>
        <p:txBody>
          <a:bodyPr/>
          <a:lstStyle/>
          <a:p>
            <a:r>
              <a:rPr lang="en-US" smtClean="0"/>
              <a:t>persuasion anc. greece</a:t>
            </a:r>
            <a:endParaRPr lang="en-US"/>
          </a:p>
        </p:txBody>
      </p:sp>
    </p:spTree>
    <p:extLst>
      <p:ext uri="{BB962C8B-B14F-4D97-AF65-F5344CB8AC3E}">
        <p14:creationId xmlns:p14="http://schemas.microsoft.com/office/powerpoint/2010/main" val="29254080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9" name="Date Placeholder 8"/>
          <p:cNvSpPr>
            <a:spLocks noGrp="1"/>
          </p:cNvSpPr>
          <p:nvPr>
            <p:ph type="dt" idx="10"/>
          </p:nvPr>
        </p:nvSpPr>
        <p:spPr/>
        <p:txBody>
          <a:bodyPr/>
          <a:lstStyle/>
          <a:p>
            <a:endParaRPr lang="en-US"/>
          </a:p>
        </p:txBody>
      </p:sp>
      <p:sp>
        <p:nvSpPr>
          <p:cNvPr id="10" name="Footer Placeholder 9"/>
          <p:cNvSpPr>
            <a:spLocks noGrp="1"/>
          </p:cNvSpPr>
          <p:nvPr>
            <p:ph type="ftr" sz="quarter" idx="11"/>
          </p:nvPr>
        </p:nvSpPr>
        <p:spPr/>
        <p:txBody>
          <a:bodyPr/>
          <a:lstStyle/>
          <a:p>
            <a:r>
              <a:rPr lang="en-US" smtClean="0"/>
              <a:t>eumenides</a:t>
            </a:r>
            <a:endParaRPr lang="en-US"/>
          </a:p>
        </p:txBody>
      </p:sp>
      <p:sp>
        <p:nvSpPr>
          <p:cNvPr id="11" name="Slide Number Placeholder 10"/>
          <p:cNvSpPr>
            <a:spLocks noGrp="1"/>
          </p:cNvSpPr>
          <p:nvPr>
            <p:ph type="sldNum" sz="quarter" idx="12"/>
          </p:nvPr>
        </p:nvSpPr>
        <p:spPr/>
        <p:txBody>
          <a:bodyPr/>
          <a:lstStyle/>
          <a:p>
            <a:fld id="{5721D7F7-CBDC-4618-B4D1-D6BF1CF121FB}" type="slidenum">
              <a:rPr lang="en-US" smtClean="0"/>
              <a:pPr/>
              <a:t>20</a:t>
            </a:fld>
            <a:endParaRPr lang="en-US"/>
          </a:p>
        </p:txBody>
      </p:sp>
      <p:sp>
        <p:nvSpPr>
          <p:cNvPr id="12" name="Header Placeholder 11"/>
          <p:cNvSpPr>
            <a:spLocks noGrp="1"/>
          </p:cNvSpPr>
          <p:nvPr>
            <p:ph type="hdr" sz="quarter" idx="13"/>
          </p:nvPr>
        </p:nvSpPr>
        <p:spPr/>
        <p:txBody>
          <a:bodyPr/>
          <a:lstStyle/>
          <a:p>
            <a:r>
              <a:rPr lang="en-US" smtClean="0"/>
              <a:t>persuasion anc. greece</a:t>
            </a:r>
            <a:endParaRPr lang="en-US"/>
          </a:p>
        </p:txBody>
      </p:sp>
    </p:spTree>
    <p:extLst>
      <p:ext uri="{BB962C8B-B14F-4D97-AF65-F5344CB8AC3E}">
        <p14:creationId xmlns:p14="http://schemas.microsoft.com/office/powerpoint/2010/main" val="2010056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a:r>
            <a:r>
              <a:rPr lang="en-US" dirty="0" err="1" smtClean="0"/>
              <a:t>οὐδὲ</a:t>
            </a:r>
            <a:r>
              <a:rPr lang="en-US" dirty="0" smtClean="0"/>
              <a:t> π</a:t>
            </a:r>
            <a:r>
              <a:rPr lang="en-US" dirty="0" err="1" smtClean="0"/>
              <a:t>ρὸς</a:t>
            </a:r>
            <a:r>
              <a:rPr lang="en-US" dirty="0" smtClean="0"/>
              <a:t> βίαν </a:t>
            </a:r>
            <a:r>
              <a:rPr lang="en-US" dirty="0" err="1" smtClean="0"/>
              <a:t>τιν</a:t>
            </a:r>
            <a:r>
              <a:rPr lang="el-GR" dirty="0" smtClean="0"/>
              <a:t>ό</a:t>
            </a:r>
            <a:r>
              <a:rPr lang="en-US" dirty="0" smtClean="0"/>
              <a:t>ς is in syntax and sense a blend of </a:t>
            </a:r>
            <a:r>
              <a:rPr lang="en-US" dirty="0" err="1" smtClean="0"/>
              <a:t>οὐδὲ</a:t>
            </a:r>
            <a:r>
              <a:rPr lang="en-US" dirty="0" smtClean="0"/>
              <a:t> π</a:t>
            </a:r>
            <a:r>
              <a:rPr lang="en-US" dirty="0" err="1" smtClean="0"/>
              <a:t>ρὸς</a:t>
            </a:r>
            <a:r>
              <a:rPr lang="en-US" dirty="0" smtClean="0"/>
              <a:t> βίαν 'and not by force' and </a:t>
            </a:r>
            <a:r>
              <a:rPr lang="en-US" dirty="0" err="1" smtClean="0"/>
              <a:t>οὐδὲ</a:t>
            </a:r>
            <a:r>
              <a:rPr lang="en-US" dirty="0" smtClean="0"/>
              <a:t> βίαι </a:t>
            </a:r>
            <a:r>
              <a:rPr lang="en-US" dirty="0" err="1" smtClean="0"/>
              <a:t>τινος</a:t>
            </a:r>
            <a:r>
              <a:rPr lang="en-US" dirty="0" smtClean="0"/>
              <a:t> 'and not against anyone's will'; it marks an explicit rejection of the dominant tradition according to which Apollo took possession of Delphi by force from a chthonic precursor, either a serpent (</a:t>
            </a:r>
            <a:r>
              <a:rPr lang="en-US" i="1" dirty="0" smtClean="0"/>
              <a:t>h. Ap.</a:t>
            </a:r>
            <a:r>
              <a:rPr lang="en-US" dirty="0" smtClean="0"/>
              <a:t> 300-74) or a goddess, Earth or Themis (e.g. Pi. fr. 55, Eur. </a:t>
            </a:r>
            <a:r>
              <a:rPr lang="en-US" i="1" dirty="0" smtClean="0"/>
              <a:t>IT</a:t>
            </a:r>
            <a:r>
              <a:rPr lang="en-US" dirty="0" smtClean="0"/>
              <a:t> 1234-83).”</a:t>
            </a:r>
          </a:p>
          <a:p>
            <a:r>
              <a:rPr lang="en-US" dirty="0" smtClean="0"/>
              <a:t>We should never expect that retellings of myths will always be perfectly consistent, but as </a:t>
            </a:r>
            <a:r>
              <a:rPr lang="en-US" dirty="0" err="1" smtClean="0"/>
              <a:t>Sommerstein</a:t>
            </a:r>
            <a:r>
              <a:rPr lang="en-US" dirty="0" smtClean="0"/>
              <a:t> points out, the Pythia’s version here rather conspicuously deviates from traditional tellings, where Apollo’s appropriation of the place involves a rather more violent sort of seizure of the property.</a:t>
            </a:r>
            <a:r>
              <a:rPr lang="en-US" baseline="0" dirty="0" smtClean="0"/>
              <a:t> Here’s it’s a positively orderly hand over, indeed, a birthday present!</a:t>
            </a:r>
          </a:p>
          <a:p>
            <a:r>
              <a:rPr lang="en-US" baseline="0" dirty="0" smtClean="0"/>
              <a:t>What to make of that? Why this rewrite of “mythological history”?</a:t>
            </a:r>
          </a:p>
          <a:p>
            <a:r>
              <a:rPr lang="en-US" baseline="0" dirty="0" smtClean="0"/>
              <a:t>Earth, Tradition (Themis), and Phoebe – all gods belonging to the pre-Olympian order, all women. Apollo: one of the 12 Olympians, the gods who in a violent struggle, wrested the universe from their parents and grandparents, the Titans, who include Phoebe, Apollo’s grandmother, among their number.</a:t>
            </a:r>
          </a:p>
          <a:p>
            <a:endParaRPr lang="en-US" baseline="0" dirty="0" smtClean="0"/>
          </a:p>
          <a:p>
            <a:endParaRPr lang="en-US" baseline="0" dirty="0" smtClean="0"/>
          </a:p>
          <a:p>
            <a:r>
              <a:rPr lang="en-US" baseline="0" dirty="0" smtClean="0"/>
              <a:t>[</a:t>
            </a:r>
            <a:r>
              <a:rPr lang="en-US" baseline="0" dirty="0" err="1" smtClean="0"/>
              <a:t>Sommerstein</a:t>
            </a:r>
            <a:r>
              <a:rPr lang="en-US" baseline="0" dirty="0" smtClean="0"/>
              <a:t> continues: </a:t>
            </a:r>
            <a:r>
              <a:rPr lang="en-US" dirty="0" smtClean="0"/>
              <a:t>“</a:t>
            </a:r>
            <a:r>
              <a:rPr lang="en-US" dirty="0" err="1" smtClean="0"/>
              <a:t>Aesch.'s</a:t>
            </a:r>
            <a:r>
              <a:rPr lang="en-US" dirty="0" smtClean="0"/>
              <a:t> version is so well adapted to this play that it is likely to be his own creation (cf. C. Sourvinou- Inwood in J. </a:t>
            </a:r>
            <a:r>
              <a:rPr lang="en-US" dirty="0" err="1" smtClean="0"/>
              <a:t>Bremmer</a:t>
            </a:r>
            <a:r>
              <a:rPr lang="en-US" dirty="0" smtClean="0"/>
              <a:t> ed., </a:t>
            </a:r>
            <a:r>
              <a:rPr lang="en-US" i="1" dirty="0" smtClean="0"/>
              <a:t>Interpretations of Greek mythology</a:t>
            </a:r>
            <a:r>
              <a:rPr lang="en-US" dirty="0" smtClean="0"/>
              <a:t> (1987) 231). It fits well with the tone of this prayer as a whole; looks forward to the later reconciliation between the chthonic and Olympian powers; and contrasts sharply with the violent overthrows of Uranus and Cronus mentioned in </a:t>
            </a:r>
            <a:r>
              <a:rPr lang="en-US" i="1" dirty="0" smtClean="0"/>
              <a:t>Ag.</a:t>
            </a:r>
            <a:r>
              <a:rPr lang="en-US" dirty="0" smtClean="0"/>
              <a:t> 168-75. Zeus's predecessors were there spoken of as utterly gone, and their very names were suppressed; here Apollo's priestess not only makes </a:t>
            </a:r>
            <a:r>
              <a:rPr lang="en-US" dirty="0" err="1" smtClean="0"/>
              <a:t>honourable</a:t>
            </a:r>
            <a:r>
              <a:rPr lang="en-US" dirty="0" smtClean="0"/>
              <a:t> mention of his predecessors but actually prays to them (1, 20).”]</a:t>
            </a:r>
          </a:p>
          <a:p>
            <a:r>
              <a:rPr lang="en-US" dirty="0" smtClean="0"/>
              <a:t>(</a:t>
            </a:r>
            <a:r>
              <a:rPr lang="en-US" dirty="0" err="1" smtClean="0"/>
              <a:t>Sommerstein</a:t>
            </a:r>
            <a:r>
              <a:rPr lang="en-US" dirty="0" smtClean="0"/>
              <a:t> commentary pp.</a:t>
            </a:r>
            <a:r>
              <a:rPr lang="en-US" baseline="0" dirty="0" smtClean="0"/>
              <a:t> 80-81)</a:t>
            </a:r>
            <a:endParaRPr lang="en-US" dirty="0" smtClean="0"/>
          </a:p>
        </p:txBody>
      </p:sp>
      <p:sp>
        <p:nvSpPr>
          <p:cNvPr id="9" name="Date Placeholder 8"/>
          <p:cNvSpPr>
            <a:spLocks noGrp="1"/>
          </p:cNvSpPr>
          <p:nvPr>
            <p:ph type="dt" idx="10"/>
          </p:nvPr>
        </p:nvSpPr>
        <p:spPr/>
        <p:txBody>
          <a:bodyPr/>
          <a:lstStyle/>
          <a:p>
            <a:endParaRPr lang="en-US"/>
          </a:p>
        </p:txBody>
      </p:sp>
      <p:sp>
        <p:nvSpPr>
          <p:cNvPr id="10" name="Footer Placeholder 9"/>
          <p:cNvSpPr>
            <a:spLocks noGrp="1"/>
          </p:cNvSpPr>
          <p:nvPr>
            <p:ph type="ftr" sz="quarter" idx="11"/>
          </p:nvPr>
        </p:nvSpPr>
        <p:spPr/>
        <p:txBody>
          <a:bodyPr/>
          <a:lstStyle/>
          <a:p>
            <a:r>
              <a:rPr lang="en-US" smtClean="0"/>
              <a:t>eumenides</a:t>
            </a:r>
            <a:endParaRPr lang="en-US"/>
          </a:p>
        </p:txBody>
      </p:sp>
      <p:sp>
        <p:nvSpPr>
          <p:cNvPr id="11" name="Slide Number Placeholder 10"/>
          <p:cNvSpPr>
            <a:spLocks noGrp="1"/>
          </p:cNvSpPr>
          <p:nvPr>
            <p:ph type="sldNum" sz="quarter" idx="12"/>
          </p:nvPr>
        </p:nvSpPr>
        <p:spPr/>
        <p:txBody>
          <a:bodyPr/>
          <a:lstStyle/>
          <a:p>
            <a:fld id="{5721D7F7-CBDC-4618-B4D1-D6BF1CF121FB}" type="slidenum">
              <a:rPr lang="en-US" smtClean="0"/>
              <a:pPr/>
              <a:t>3</a:t>
            </a:fld>
            <a:endParaRPr lang="en-US"/>
          </a:p>
        </p:txBody>
      </p:sp>
      <p:sp>
        <p:nvSpPr>
          <p:cNvPr id="12" name="Header Placeholder 11"/>
          <p:cNvSpPr>
            <a:spLocks noGrp="1"/>
          </p:cNvSpPr>
          <p:nvPr>
            <p:ph type="hdr" sz="quarter" idx="13"/>
          </p:nvPr>
        </p:nvSpPr>
        <p:spPr/>
        <p:txBody>
          <a:bodyPr/>
          <a:lstStyle/>
          <a:p>
            <a:r>
              <a:rPr lang="en-US" smtClean="0"/>
              <a:t>persuasion anc. greece</a:t>
            </a:r>
            <a:endParaRPr lang="en-US"/>
          </a:p>
        </p:txBody>
      </p:sp>
    </p:spTree>
    <p:extLst>
      <p:ext uri="{BB962C8B-B14F-4D97-AF65-F5344CB8AC3E}">
        <p14:creationId xmlns:p14="http://schemas.microsoft.com/office/powerpoint/2010/main" val="31798054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I’d like to put out there a suggestion, one seeking to place this myth not simply in the context of the larger myth former the backdrop to this stage of the story – I’m referring to the succession myth, the story of how lordship over the universe passed to successive generations of gods through acts of violence, the myth that the Pythia’s account alters in striking ways. no, I’d like to suggest another backdrop to the play: that of </a:t>
            </a:r>
            <a:r>
              <a:rPr lang="en-US" baseline="0" dirty="0" err="1" smtClean="0"/>
              <a:t>athens</a:t>
            </a:r>
            <a:r>
              <a:rPr lang="en-US" baseline="0" dirty="0" smtClean="0"/>
              <a:t>’ political and judicial history during the opening decades of the fifth century bce. a backdrop of strife and change leading to the casting off of restraints on popular sovereignty and, in the process, a reduction in aristocratic power. I’d like to suggest that we can view this play, and indeed the </a:t>
            </a:r>
            <a:r>
              <a:rPr lang="en-US" baseline="0" dirty="0" err="1" smtClean="0"/>
              <a:t>oresteia</a:t>
            </a:r>
            <a:r>
              <a:rPr lang="en-US" baseline="0" dirty="0" smtClean="0"/>
              <a:t> as a whole, as a single, great speech act, as if the city, through this play, were saying to itself, “let the new order (that of judicial and political equality [isonomia, </a:t>
            </a:r>
            <a:r>
              <a:rPr lang="en-US" baseline="0" dirty="0" err="1" smtClean="0"/>
              <a:t>isēgoria</a:t>
            </a:r>
            <a:r>
              <a:rPr lang="en-US" baseline="0" dirty="0" smtClean="0"/>
              <a:t>]) prevail!” as the city, in so saying, were seeking to make it so. But I also would to complicate that understanding by asking if the forces inaugurating this new order – the Athenian commons (the </a:t>
            </a:r>
            <a:r>
              <a:rPr lang="en-US" i="1" baseline="0" dirty="0" smtClean="0"/>
              <a:t>dēmos</a:t>
            </a:r>
            <a:r>
              <a:rPr lang="en-US" i="0" baseline="0" dirty="0" smtClean="0"/>
              <a:t>)</a:t>
            </a:r>
            <a:r>
              <a:rPr lang="en-US" baseline="0" dirty="0" smtClean="0"/>
              <a:t> in alliance with select aristocrats – were acting purely out of altruistic motives or were, somehow, in it mostly for selfish reasons. I don’t expect that to be an answerable question. I do, though, hope that somehow by pondering it we might reach a more nuanced understanding of the play.</a:t>
            </a:r>
            <a:endParaRPr lang="en-US" dirty="0"/>
          </a:p>
        </p:txBody>
      </p:sp>
      <p:sp>
        <p:nvSpPr>
          <p:cNvPr id="9" name="Date Placeholder 8"/>
          <p:cNvSpPr>
            <a:spLocks noGrp="1"/>
          </p:cNvSpPr>
          <p:nvPr>
            <p:ph type="dt" idx="10"/>
          </p:nvPr>
        </p:nvSpPr>
        <p:spPr/>
        <p:txBody>
          <a:bodyPr/>
          <a:lstStyle/>
          <a:p>
            <a:endParaRPr lang="en-US"/>
          </a:p>
        </p:txBody>
      </p:sp>
      <p:sp>
        <p:nvSpPr>
          <p:cNvPr id="10" name="Footer Placeholder 9"/>
          <p:cNvSpPr>
            <a:spLocks noGrp="1"/>
          </p:cNvSpPr>
          <p:nvPr>
            <p:ph type="ftr" sz="quarter" idx="11"/>
          </p:nvPr>
        </p:nvSpPr>
        <p:spPr/>
        <p:txBody>
          <a:bodyPr/>
          <a:lstStyle/>
          <a:p>
            <a:r>
              <a:rPr lang="en-US" smtClean="0"/>
              <a:t>eumenides</a:t>
            </a:r>
            <a:endParaRPr lang="en-US"/>
          </a:p>
        </p:txBody>
      </p:sp>
      <p:sp>
        <p:nvSpPr>
          <p:cNvPr id="11" name="Slide Number Placeholder 10"/>
          <p:cNvSpPr>
            <a:spLocks noGrp="1"/>
          </p:cNvSpPr>
          <p:nvPr>
            <p:ph type="sldNum" sz="quarter" idx="12"/>
          </p:nvPr>
        </p:nvSpPr>
        <p:spPr/>
        <p:txBody>
          <a:bodyPr/>
          <a:lstStyle/>
          <a:p>
            <a:fld id="{5721D7F7-CBDC-4618-B4D1-D6BF1CF121FB}" type="slidenum">
              <a:rPr lang="en-US" smtClean="0"/>
              <a:pPr/>
              <a:t>4</a:t>
            </a:fld>
            <a:endParaRPr lang="en-US"/>
          </a:p>
        </p:txBody>
      </p:sp>
      <p:sp>
        <p:nvSpPr>
          <p:cNvPr id="12" name="Header Placeholder 11"/>
          <p:cNvSpPr>
            <a:spLocks noGrp="1"/>
          </p:cNvSpPr>
          <p:nvPr>
            <p:ph type="hdr" sz="quarter" idx="13"/>
          </p:nvPr>
        </p:nvSpPr>
        <p:spPr/>
        <p:txBody>
          <a:bodyPr/>
          <a:lstStyle/>
          <a:p>
            <a:r>
              <a:rPr lang="en-US" smtClean="0"/>
              <a:t>persuasion anc. greece</a:t>
            </a:r>
            <a:endParaRPr lang="en-US"/>
          </a:p>
        </p:txBody>
      </p:sp>
    </p:spTree>
    <p:extLst>
      <p:ext uri="{BB962C8B-B14F-4D97-AF65-F5344CB8AC3E}">
        <p14:creationId xmlns:p14="http://schemas.microsoft.com/office/powerpoint/2010/main" val="24287237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9" name="Date Placeholder 8"/>
          <p:cNvSpPr>
            <a:spLocks noGrp="1"/>
          </p:cNvSpPr>
          <p:nvPr>
            <p:ph type="dt" idx="10"/>
          </p:nvPr>
        </p:nvSpPr>
        <p:spPr/>
        <p:txBody>
          <a:bodyPr/>
          <a:lstStyle/>
          <a:p>
            <a:endParaRPr lang="en-US"/>
          </a:p>
        </p:txBody>
      </p:sp>
      <p:sp>
        <p:nvSpPr>
          <p:cNvPr id="10" name="Footer Placeholder 9"/>
          <p:cNvSpPr>
            <a:spLocks noGrp="1"/>
          </p:cNvSpPr>
          <p:nvPr>
            <p:ph type="ftr" sz="quarter" idx="11"/>
          </p:nvPr>
        </p:nvSpPr>
        <p:spPr/>
        <p:txBody>
          <a:bodyPr/>
          <a:lstStyle/>
          <a:p>
            <a:r>
              <a:rPr lang="en-US" smtClean="0"/>
              <a:t>eumenides</a:t>
            </a:r>
            <a:endParaRPr lang="en-US"/>
          </a:p>
        </p:txBody>
      </p:sp>
      <p:sp>
        <p:nvSpPr>
          <p:cNvPr id="11" name="Slide Number Placeholder 10"/>
          <p:cNvSpPr>
            <a:spLocks noGrp="1"/>
          </p:cNvSpPr>
          <p:nvPr>
            <p:ph type="sldNum" sz="quarter" idx="12"/>
          </p:nvPr>
        </p:nvSpPr>
        <p:spPr/>
        <p:txBody>
          <a:bodyPr/>
          <a:lstStyle/>
          <a:p>
            <a:fld id="{5721D7F7-CBDC-4618-B4D1-D6BF1CF121FB}" type="slidenum">
              <a:rPr lang="en-US" smtClean="0"/>
              <a:pPr/>
              <a:t>5</a:t>
            </a:fld>
            <a:endParaRPr lang="en-US"/>
          </a:p>
        </p:txBody>
      </p:sp>
      <p:sp>
        <p:nvSpPr>
          <p:cNvPr id="12" name="Header Placeholder 11"/>
          <p:cNvSpPr>
            <a:spLocks noGrp="1"/>
          </p:cNvSpPr>
          <p:nvPr>
            <p:ph type="hdr" sz="quarter" idx="13"/>
          </p:nvPr>
        </p:nvSpPr>
        <p:spPr/>
        <p:txBody>
          <a:bodyPr/>
          <a:lstStyle/>
          <a:p>
            <a:r>
              <a:rPr lang="en-US" smtClean="0"/>
              <a:t>persuasion anc. greece</a:t>
            </a:r>
            <a:endParaRPr lang="en-US"/>
          </a:p>
        </p:txBody>
      </p:sp>
    </p:spTree>
    <p:extLst>
      <p:ext uri="{BB962C8B-B14F-4D97-AF65-F5344CB8AC3E}">
        <p14:creationId xmlns:p14="http://schemas.microsoft.com/office/powerpoint/2010/main" val="40264592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9" name="Date Placeholder 8"/>
          <p:cNvSpPr>
            <a:spLocks noGrp="1"/>
          </p:cNvSpPr>
          <p:nvPr>
            <p:ph type="dt" idx="10"/>
          </p:nvPr>
        </p:nvSpPr>
        <p:spPr/>
        <p:txBody>
          <a:bodyPr/>
          <a:lstStyle/>
          <a:p>
            <a:endParaRPr lang="en-US"/>
          </a:p>
        </p:txBody>
      </p:sp>
      <p:sp>
        <p:nvSpPr>
          <p:cNvPr id="10" name="Footer Placeholder 9"/>
          <p:cNvSpPr>
            <a:spLocks noGrp="1"/>
          </p:cNvSpPr>
          <p:nvPr>
            <p:ph type="ftr" sz="quarter" idx="11"/>
          </p:nvPr>
        </p:nvSpPr>
        <p:spPr/>
        <p:txBody>
          <a:bodyPr/>
          <a:lstStyle/>
          <a:p>
            <a:r>
              <a:rPr lang="en-US" smtClean="0"/>
              <a:t>eumenides</a:t>
            </a:r>
            <a:endParaRPr lang="en-US"/>
          </a:p>
        </p:txBody>
      </p:sp>
      <p:sp>
        <p:nvSpPr>
          <p:cNvPr id="11" name="Slide Number Placeholder 10"/>
          <p:cNvSpPr>
            <a:spLocks noGrp="1"/>
          </p:cNvSpPr>
          <p:nvPr>
            <p:ph type="sldNum" sz="quarter" idx="12"/>
          </p:nvPr>
        </p:nvSpPr>
        <p:spPr/>
        <p:txBody>
          <a:bodyPr/>
          <a:lstStyle/>
          <a:p>
            <a:fld id="{5721D7F7-CBDC-4618-B4D1-D6BF1CF121FB}" type="slidenum">
              <a:rPr lang="en-US" smtClean="0"/>
              <a:pPr/>
              <a:t>6</a:t>
            </a:fld>
            <a:endParaRPr lang="en-US"/>
          </a:p>
        </p:txBody>
      </p:sp>
      <p:sp>
        <p:nvSpPr>
          <p:cNvPr id="12" name="Header Placeholder 11"/>
          <p:cNvSpPr>
            <a:spLocks noGrp="1"/>
          </p:cNvSpPr>
          <p:nvPr>
            <p:ph type="hdr" sz="quarter" idx="13"/>
          </p:nvPr>
        </p:nvSpPr>
        <p:spPr/>
        <p:txBody>
          <a:bodyPr/>
          <a:lstStyle/>
          <a:p>
            <a:r>
              <a:rPr lang="en-US" smtClean="0"/>
              <a:t>persuasion anc. greece</a:t>
            </a:r>
            <a:endParaRPr lang="en-US"/>
          </a:p>
        </p:txBody>
      </p:sp>
    </p:spTree>
    <p:extLst>
      <p:ext uri="{BB962C8B-B14F-4D97-AF65-F5344CB8AC3E}">
        <p14:creationId xmlns:p14="http://schemas.microsoft.com/office/powerpoint/2010/main" val="7120329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9" name="Date Placeholder 8"/>
          <p:cNvSpPr>
            <a:spLocks noGrp="1"/>
          </p:cNvSpPr>
          <p:nvPr>
            <p:ph type="dt" idx="10"/>
          </p:nvPr>
        </p:nvSpPr>
        <p:spPr/>
        <p:txBody>
          <a:bodyPr/>
          <a:lstStyle/>
          <a:p>
            <a:endParaRPr lang="en-US"/>
          </a:p>
        </p:txBody>
      </p:sp>
      <p:sp>
        <p:nvSpPr>
          <p:cNvPr id="10" name="Footer Placeholder 9"/>
          <p:cNvSpPr>
            <a:spLocks noGrp="1"/>
          </p:cNvSpPr>
          <p:nvPr>
            <p:ph type="ftr" sz="quarter" idx="11"/>
          </p:nvPr>
        </p:nvSpPr>
        <p:spPr/>
        <p:txBody>
          <a:bodyPr/>
          <a:lstStyle/>
          <a:p>
            <a:r>
              <a:rPr lang="en-US" smtClean="0"/>
              <a:t>eumenides</a:t>
            </a:r>
            <a:endParaRPr lang="en-US"/>
          </a:p>
        </p:txBody>
      </p:sp>
      <p:sp>
        <p:nvSpPr>
          <p:cNvPr id="11" name="Slide Number Placeholder 10"/>
          <p:cNvSpPr>
            <a:spLocks noGrp="1"/>
          </p:cNvSpPr>
          <p:nvPr>
            <p:ph type="sldNum" sz="quarter" idx="12"/>
          </p:nvPr>
        </p:nvSpPr>
        <p:spPr/>
        <p:txBody>
          <a:bodyPr/>
          <a:lstStyle/>
          <a:p>
            <a:fld id="{5721D7F7-CBDC-4618-B4D1-D6BF1CF121FB}" type="slidenum">
              <a:rPr lang="en-US" smtClean="0"/>
              <a:pPr/>
              <a:t>7</a:t>
            </a:fld>
            <a:endParaRPr lang="en-US"/>
          </a:p>
        </p:txBody>
      </p:sp>
      <p:sp>
        <p:nvSpPr>
          <p:cNvPr id="12" name="Header Placeholder 11"/>
          <p:cNvSpPr>
            <a:spLocks noGrp="1"/>
          </p:cNvSpPr>
          <p:nvPr>
            <p:ph type="hdr" sz="quarter" idx="13"/>
          </p:nvPr>
        </p:nvSpPr>
        <p:spPr/>
        <p:txBody>
          <a:bodyPr/>
          <a:lstStyle/>
          <a:p>
            <a:r>
              <a:rPr lang="en-US" smtClean="0"/>
              <a:t>persuasion anc. greece</a:t>
            </a:r>
            <a:endParaRPr lang="en-US"/>
          </a:p>
        </p:txBody>
      </p:sp>
    </p:spTree>
    <p:extLst>
      <p:ext uri="{BB962C8B-B14F-4D97-AF65-F5344CB8AC3E}">
        <p14:creationId xmlns:p14="http://schemas.microsoft.com/office/powerpoint/2010/main" val="31980792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1026"/>
          <p:cNvSpPr>
            <a:spLocks noGrp="1" noRot="1" noChangeAspect="1" noChangeArrowheads="1" noTextEdit="1"/>
          </p:cNvSpPr>
          <p:nvPr>
            <p:ph type="sldImg"/>
          </p:nvPr>
        </p:nvSpPr>
        <p:spPr>
          <a:xfrm>
            <a:off x="2419350" y="463550"/>
            <a:ext cx="2171700" cy="1628775"/>
          </a:xfrm>
          <a:ln/>
        </p:spPr>
      </p:sp>
      <p:sp>
        <p:nvSpPr>
          <p:cNvPr id="114691" name="Rectangle 1027"/>
          <p:cNvSpPr>
            <a:spLocks noGrp="1" noChangeArrowheads="1"/>
          </p:cNvSpPr>
          <p:nvPr>
            <p:ph type="body" idx="1"/>
          </p:nvPr>
        </p:nvSpPr>
        <p:spPr>
          <a:xfrm>
            <a:off x="545253" y="2169160"/>
            <a:ext cx="5919894" cy="6430010"/>
          </a:xfrm>
        </p:spPr>
        <p:txBody>
          <a:bodyPr/>
          <a:lstStyle/>
          <a:p>
            <a:r>
              <a:rPr lang="en-US" dirty="0" smtClean="0"/>
              <a:t>If …</a:t>
            </a:r>
          </a:p>
          <a:p>
            <a:pPr lvl="1"/>
            <a:r>
              <a:rPr lang="en-US" dirty="0" smtClean="0"/>
              <a:t>democracy, justice rely on persuasion,</a:t>
            </a:r>
          </a:p>
          <a:p>
            <a:r>
              <a:rPr lang="en-US" dirty="0" smtClean="0"/>
              <a:t>but if …</a:t>
            </a:r>
          </a:p>
          <a:p>
            <a:pPr lvl="1"/>
            <a:r>
              <a:rPr lang="en-US" b="1" i="1" dirty="0" smtClean="0"/>
              <a:t>effective</a:t>
            </a:r>
            <a:r>
              <a:rPr lang="en-US" dirty="0" smtClean="0"/>
              <a:t> persuasion can prove</a:t>
            </a:r>
          </a:p>
          <a:p>
            <a:pPr lvl="1"/>
            <a:r>
              <a:rPr lang="en-US" b="1" i="1" dirty="0" smtClean="0"/>
              <a:t>deceptive</a:t>
            </a:r>
            <a:r>
              <a:rPr lang="en-US" dirty="0" smtClean="0"/>
              <a:t> persuasion,</a:t>
            </a:r>
          </a:p>
          <a:p>
            <a:r>
              <a:rPr lang="en-US" b="1" i="1" dirty="0" smtClean="0"/>
              <a:t>does democracy, does justice really work?</a:t>
            </a:r>
          </a:p>
        </p:txBody>
      </p:sp>
      <p:sp>
        <p:nvSpPr>
          <p:cNvPr id="4" name="Date Placeholder 3"/>
          <p:cNvSpPr>
            <a:spLocks noGrp="1"/>
          </p:cNvSpPr>
          <p:nvPr>
            <p:ph type="dt"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eumenides</a:t>
            </a:r>
            <a:endParaRPr lang="en-US"/>
          </a:p>
        </p:txBody>
      </p:sp>
      <p:sp>
        <p:nvSpPr>
          <p:cNvPr id="6" name="Slide Number Placeholder 5"/>
          <p:cNvSpPr>
            <a:spLocks noGrp="1"/>
          </p:cNvSpPr>
          <p:nvPr>
            <p:ph type="sldNum" sz="quarter" idx="12"/>
          </p:nvPr>
        </p:nvSpPr>
        <p:spPr/>
        <p:txBody>
          <a:bodyPr/>
          <a:lstStyle/>
          <a:p>
            <a:fld id="{5721D7F7-CBDC-4618-B4D1-D6BF1CF121FB}" type="slidenum">
              <a:rPr lang="en-US" smtClean="0"/>
              <a:pPr/>
              <a:t>8</a:t>
            </a:fld>
            <a:endParaRPr lang="en-US"/>
          </a:p>
        </p:txBody>
      </p:sp>
      <p:sp>
        <p:nvSpPr>
          <p:cNvPr id="8" name="Header Placeholder 7"/>
          <p:cNvSpPr>
            <a:spLocks noGrp="1"/>
          </p:cNvSpPr>
          <p:nvPr>
            <p:ph type="hdr" sz="quarter" idx="13"/>
          </p:nvPr>
        </p:nvSpPr>
        <p:spPr/>
        <p:txBody>
          <a:bodyPr/>
          <a:lstStyle/>
          <a:p>
            <a:r>
              <a:rPr lang="en-US" smtClean="0"/>
              <a:t>persuasion anc. greece</a:t>
            </a:r>
            <a:endParaRPr lang="en-US"/>
          </a:p>
        </p:txBody>
      </p:sp>
    </p:spTree>
    <p:extLst>
      <p:ext uri="{BB962C8B-B14F-4D97-AF65-F5344CB8AC3E}">
        <p14:creationId xmlns:p14="http://schemas.microsoft.com/office/powerpoint/2010/main" val="2699064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r>
              <a:rPr lang="en-US" dirty="0" smtClean="0"/>
              <a:t>The larger movements encountered</a:t>
            </a:r>
            <a:r>
              <a:rPr lang="en-US" baseline="0" dirty="0" smtClean="0"/>
              <a:t> in the Oresteia</a:t>
            </a:r>
            <a:r>
              <a:rPr lang="en-US" dirty="0" smtClean="0"/>
              <a:t>, including those having to do with the trilogy’s political element,</a:t>
            </a:r>
            <a:r>
              <a:rPr lang="en-US" baseline="0" dirty="0" smtClean="0"/>
              <a:t> </a:t>
            </a:r>
            <a:r>
              <a:rPr lang="en-US" dirty="0" smtClean="0"/>
              <a:t>can be understood in the context of what C. J. Herington identifies as the characteristically Aeschylean progression from darkness to light, from uncertainty to certainty. Thus the political evolution dramatized in the Oresteia represents a mythologized version of the genesis of the Athenian state. The acutely gendered character of this progression operates at a symbolic level. Thus movements from male to female, from strife to order, from tyranny to democracy, represent a validation and celebration of the here-and-now which is (from the standpoint of the trilogy’s original audience) patriarchal democracy: rule exercised by all, though an all confined to a rather narrowly defined group - free adult Athenian citizen-males.</a:t>
            </a:r>
          </a:p>
          <a:p>
            <a:pPr lvl="1"/>
            <a:r>
              <a:rPr lang="en-US" dirty="0" smtClean="0"/>
              <a:t>women’s rule as virtually emblematic of disruption-subversion:</a:t>
            </a:r>
          </a:p>
          <a:p>
            <a:pPr lvl="2"/>
            <a:r>
              <a:rPr lang="en-US" dirty="0" err="1" smtClean="0"/>
              <a:t>Agamemon</a:t>
            </a:r>
            <a:r>
              <a:rPr lang="en-US" dirty="0" smtClean="0"/>
              <a:t>: </a:t>
            </a:r>
            <a:r>
              <a:rPr lang="en-US" dirty="0" err="1" smtClean="0"/>
              <a:t>Cly</a:t>
            </a:r>
            <a:r>
              <a:rPr lang="en-US" dirty="0" smtClean="0"/>
              <a:t> as female ruler; </a:t>
            </a:r>
            <a:r>
              <a:rPr lang="en-US" dirty="0" err="1" smtClean="0"/>
              <a:t>Aeg</a:t>
            </a:r>
            <a:r>
              <a:rPr lang="en-US" dirty="0" smtClean="0"/>
              <a:t> as “female” ruler.</a:t>
            </a:r>
          </a:p>
          <a:p>
            <a:pPr lvl="2"/>
            <a:r>
              <a:rPr lang="en-US" dirty="0" smtClean="0"/>
              <a:t>Libation bearers: 302 ff. ORESTES “the </a:t>
            </a:r>
            <a:r>
              <a:rPr lang="en-US" dirty="0" err="1" smtClean="0"/>
              <a:t>tought</a:t>
            </a:r>
            <a:r>
              <a:rPr lang="en-US" dirty="0" smtClean="0"/>
              <a:t> that these my citizens … must go subject to this brace of women,” i.e., including </a:t>
            </a:r>
            <a:r>
              <a:rPr lang="en-US" dirty="0" err="1" smtClean="0"/>
              <a:t>Aeg</a:t>
            </a:r>
            <a:r>
              <a:rPr lang="en-US" dirty="0" smtClean="0"/>
              <a:t> (“since his heart is female”).</a:t>
            </a:r>
          </a:p>
          <a:p>
            <a:r>
              <a:rPr lang="en-US" dirty="0" smtClean="0"/>
              <a:t>It is, then, an illustration of the individual Athenian male’s emotional investment in his national-gender-civic identity. Better than any theoretical writing could (a Plato’s </a:t>
            </a:r>
            <a:r>
              <a:rPr lang="en-US" i="1" dirty="0" smtClean="0"/>
              <a:t>Republic</a:t>
            </a:r>
            <a:r>
              <a:rPr lang="en-US" dirty="0" smtClean="0"/>
              <a:t>, an Aristotle’s </a:t>
            </a:r>
            <a:r>
              <a:rPr lang="en-US" i="1" dirty="0" smtClean="0"/>
              <a:t>Politics</a:t>
            </a:r>
            <a:r>
              <a:rPr lang="en-US" dirty="0" smtClean="0"/>
              <a:t>), these dramas designed for consumption by the people as a whole, and to be presented to the people at a festival, the City Dionysia, celebrating civic unity, operates like a kind of political Christmas pageant or Thanksgiving play: it’s us telling us where we came from and who we are.</a:t>
            </a:r>
          </a:p>
          <a:p>
            <a:r>
              <a:rPr lang="en-US" dirty="0" smtClean="0"/>
              <a:t>Yet it also contains an acutely ambivalent element: </a:t>
            </a:r>
            <a:r>
              <a:rPr lang="en-US" i="1" dirty="0" smtClean="0"/>
              <a:t>peitho</a:t>
            </a:r>
            <a:r>
              <a:rPr lang="en-US" dirty="0" smtClean="0"/>
              <a:t>.</a:t>
            </a:r>
            <a:endParaRPr lang="en-US" dirty="0"/>
          </a:p>
        </p:txBody>
      </p:sp>
      <p:sp>
        <p:nvSpPr>
          <p:cNvPr id="4" name="Date Placeholder 3"/>
          <p:cNvSpPr>
            <a:spLocks noGrp="1"/>
          </p:cNvSpPr>
          <p:nvPr>
            <p:ph type="dt"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eumenides</a:t>
            </a:r>
            <a:endParaRPr lang="en-US"/>
          </a:p>
        </p:txBody>
      </p:sp>
      <p:sp>
        <p:nvSpPr>
          <p:cNvPr id="6" name="Slide Number Placeholder 5"/>
          <p:cNvSpPr>
            <a:spLocks noGrp="1"/>
          </p:cNvSpPr>
          <p:nvPr>
            <p:ph type="sldNum" sz="quarter" idx="12"/>
          </p:nvPr>
        </p:nvSpPr>
        <p:spPr/>
        <p:txBody>
          <a:bodyPr/>
          <a:lstStyle/>
          <a:p>
            <a:fld id="{5721D7F7-CBDC-4618-B4D1-D6BF1CF121FB}" type="slidenum">
              <a:rPr lang="en-US" smtClean="0"/>
              <a:pPr/>
              <a:t>9</a:t>
            </a:fld>
            <a:endParaRPr lang="en-US"/>
          </a:p>
        </p:txBody>
      </p:sp>
      <p:sp>
        <p:nvSpPr>
          <p:cNvPr id="8" name="Header Placeholder 7"/>
          <p:cNvSpPr>
            <a:spLocks noGrp="1"/>
          </p:cNvSpPr>
          <p:nvPr>
            <p:ph type="hdr" sz="quarter" idx="13"/>
          </p:nvPr>
        </p:nvSpPr>
        <p:spPr/>
        <p:txBody>
          <a:bodyPr/>
          <a:lstStyle/>
          <a:p>
            <a:r>
              <a:rPr lang="en-US" smtClean="0"/>
              <a:t>persuasion anc. greece</a:t>
            </a:r>
            <a:endParaRPr lang="en-US"/>
          </a:p>
        </p:txBody>
      </p:sp>
    </p:spTree>
    <p:extLst>
      <p:ext uri="{BB962C8B-B14F-4D97-AF65-F5344CB8AC3E}">
        <p14:creationId xmlns:p14="http://schemas.microsoft.com/office/powerpoint/2010/main" val="26340585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91311"/>
            <a:ext cx="7772400" cy="1470025"/>
          </a:xfrm>
          <a:noFill/>
        </p:spPr>
        <p:txBody>
          <a:bodyPr>
            <a:noAutofit/>
          </a:bodyPr>
          <a:lstStyle>
            <a:lvl1pPr algn="ctr">
              <a:defRPr sz="4800" b="0">
                <a:solidFill>
                  <a:schemeClr val="bg1"/>
                </a:solidFill>
                <a:effectLst>
                  <a:outerShdw blurRad="38100" dist="38100" dir="2700000" algn="tl">
                    <a:srgbClr val="000000">
                      <a:alpha val="43137"/>
                    </a:srgbClr>
                  </a:outerShdw>
                </a:effectLst>
                <a:latin typeface="+mj-lt"/>
                <a:cs typeface="Levenim MT" pitchFamily="2" charset="-79"/>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2947086"/>
            <a:ext cx="6400800" cy="1752600"/>
          </a:xfrm>
        </p:spPr>
        <p:txBody>
          <a:bodyPr>
            <a:normAutofit/>
          </a:bodyPr>
          <a:lstStyle>
            <a:lvl1pPr marL="0" indent="0" algn="ctr">
              <a:buNone/>
              <a:defRPr sz="3600" b="0">
                <a:solidFill>
                  <a:srgbClr val="000099"/>
                </a:solidFill>
                <a:effectLst/>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2B0241-DBC4-47FC-A6F0-845E6B9C1C6A}"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4D3E10-C0C1-4D71-A41A-6CB8B8E1C6B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E7D54D-86BF-4ED5-B0AB-3890F7CE24D8}"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1" kern="800" spc="0" baseline="0">
                <a:solidFill>
                  <a:srgbClr val="000099"/>
                </a:solidFill>
                <a:latin typeface="+mn-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
                <a:srgbClr val="0000FF"/>
              </a:buClr>
              <a:buSzPct val="125000"/>
              <a:buFont typeface="Arial" pitchFamily="34" charset="0"/>
              <a:buChar char="•"/>
              <a:defRPr/>
            </a:lvl1pPr>
            <a:lvl2pPr>
              <a:buClr>
                <a:schemeClr val="accent5"/>
              </a:buClr>
              <a:buSzPct val="125000"/>
              <a:buFont typeface="Arial" pitchFamily="34" charset="0"/>
              <a:buChar char="•"/>
              <a:defRPr/>
            </a:lvl2pPr>
            <a:lvl3pPr>
              <a:buClr>
                <a:schemeClr val="accent3">
                  <a:lumMod val="75000"/>
                </a:schemeClr>
              </a:buClr>
              <a:buSzPct val="125000"/>
              <a:defRPr/>
            </a:lvl3pPr>
            <a:lvl4pPr>
              <a:buClr>
                <a:srgbClr val="00B0F0"/>
              </a:buClr>
              <a:buFont typeface="Arial" pitchFamily="34" charset="0"/>
              <a:buChar char="•"/>
              <a:defRPr/>
            </a:lvl4pPr>
            <a:lvl5pPr>
              <a:buClr>
                <a:schemeClr val="accent3">
                  <a:lumMod val="75000"/>
                </a:schemeClr>
              </a:buClr>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4949BF-B90B-4E25-9A47-07E9FB3241D4}"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and Content with Backgroun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1" spc="200" baseline="0">
                <a:solidFill>
                  <a:srgbClr val="000099"/>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buClr>
                <a:srgbClr val="0000FF"/>
              </a:buClr>
              <a:buSzPct val="125000"/>
              <a:buFont typeface="Arial" pitchFamily="34" charset="0"/>
              <a:buChar char="•"/>
              <a:defRPr lang="en-US" sz="3200" kern="1200" dirty="0" smtClean="0">
                <a:solidFill>
                  <a:schemeClr val="tx1"/>
                </a:solidFill>
                <a:latin typeface="+mn-lt"/>
                <a:ea typeface="+mn-ea"/>
                <a:cs typeface="+mn-cs"/>
              </a:defRPr>
            </a:lvl1pPr>
            <a:lvl2pPr>
              <a:buClr>
                <a:schemeClr val="accent5"/>
              </a:buClr>
              <a:buSzPct val="125000"/>
              <a:buFont typeface="Arial" pitchFamily="34" charset="0"/>
              <a:buChar char="•"/>
              <a:defRPr/>
            </a:lvl2pPr>
            <a:lvl3pPr>
              <a:buClr>
                <a:schemeClr val="accent3">
                  <a:lumMod val="75000"/>
                </a:schemeClr>
              </a:buClr>
              <a:buSzPct val="125000"/>
              <a:defRPr/>
            </a:lvl3pPr>
            <a:lvl4pPr>
              <a:buClr>
                <a:srgbClr val="00B0F0"/>
              </a:buClr>
              <a:buFont typeface="Arial" pitchFamily="34" charset="0"/>
              <a:buChar char="•"/>
              <a:defRPr/>
            </a:lvl4pPr>
            <a:lvl5pPr>
              <a:buClr>
                <a:schemeClr val="accent3">
                  <a:lumMod val="75000"/>
                </a:schemeClr>
              </a:buClr>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065456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9449" y="2046650"/>
            <a:ext cx="7772400" cy="1362075"/>
          </a:xfrm>
        </p:spPr>
        <p:txBody>
          <a:bodyPr anchor="b" anchorCtr="0"/>
          <a:lstStyle>
            <a:lvl1pPr algn="l">
              <a:defRPr sz="4000" b="1" cap="none" baseline="0">
                <a:solidFill>
                  <a:srgbClr val="000099"/>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79449" y="3681413"/>
            <a:ext cx="7772400" cy="1500187"/>
          </a:xfrm>
        </p:spPr>
        <p:txBody>
          <a:bodyPr anchor="t" anchorCtr="0">
            <a:normAutofit/>
          </a:bodyPr>
          <a:lstStyle>
            <a:lvl1pPr marL="0" indent="0">
              <a:buNone/>
              <a:defRPr sz="36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normAutofit/>
          </a:bodyPr>
          <a:lstStyle>
            <a:lvl1pPr marL="342900" indent="-342900">
              <a:defRPr lang="en-US" sz="3200" kern="1200" dirty="0" smtClean="0">
                <a:solidFill>
                  <a:schemeClr val="tx1"/>
                </a:solidFill>
                <a:latin typeface="+mn-lt"/>
                <a:ea typeface="+mn-ea"/>
                <a:cs typeface="+mn-cs"/>
              </a:defRPr>
            </a:lvl1pPr>
            <a:lvl2pPr marL="742950" indent="-285750">
              <a:defRPr lang="en-US" sz="2800" kern="1200" dirty="0" smtClean="0">
                <a:solidFill>
                  <a:schemeClr val="tx1"/>
                </a:solidFill>
                <a:latin typeface="+mn-lt"/>
                <a:ea typeface="+mn-ea"/>
                <a:cs typeface="+mn-cs"/>
              </a:defRPr>
            </a:lvl2pPr>
            <a:lvl3pPr marL="1143000" indent="-228600">
              <a:defRPr lang="en-US" sz="2400" kern="1200" dirty="0" smtClean="0">
                <a:solidFill>
                  <a:schemeClr val="tx1"/>
                </a:solidFill>
                <a:latin typeface="+mn-lt"/>
                <a:ea typeface="+mn-ea"/>
                <a:cs typeface="+mn-cs"/>
              </a:defRPr>
            </a:lvl3pPr>
            <a:lvl4pPr marL="1600200" indent="-228600">
              <a:defRPr lang="en-US" sz="2000" kern="1200" dirty="0" smtClean="0">
                <a:solidFill>
                  <a:schemeClr val="tx1"/>
                </a:solidFill>
                <a:latin typeface="+mn-lt"/>
                <a:ea typeface="+mn-ea"/>
                <a:cs typeface="+mn-cs"/>
              </a:defRPr>
            </a:lvl4pPr>
            <a:lvl5pPr marL="2057400" indent="-228600">
              <a:defRPr lang="en-US" sz="2000" kern="1200" dirty="0">
                <a:solidFill>
                  <a:schemeClr val="tx1"/>
                </a:solidFill>
                <a:latin typeface="+mn-lt"/>
                <a:ea typeface="+mn-ea"/>
                <a:cs typeface="+mn-cs"/>
              </a:defRPr>
            </a:lvl5pPr>
            <a:lvl6pPr>
              <a:defRPr sz="1800"/>
            </a:lvl6pPr>
            <a:lvl7pPr>
              <a:defRPr sz="1800"/>
            </a:lvl7pPr>
            <a:lvl8pPr>
              <a:defRPr sz="1800"/>
            </a:lvl8pPr>
            <a:lvl9pPr>
              <a:defRPr sz="1800"/>
            </a:lvl9pPr>
          </a:lstStyle>
          <a:p>
            <a:pPr marL="342900" lvl="0" indent="-342900" algn="l" defTabSz="914400" rtl="0" eaLnBrk="1" latinLnBrk="0" hangingPunct="1">
              <a:spcBef>
                <a:spcPct val="20000"/>
              </a:spcBef>
              <a:buClr>
                <a:srgbClr val="0000FF"/>
              </a:buClr>
              <a:buSzPct val="125000"/>
              <a:buFont typeface="Arial" pitchFamily="34" charset="0"/>
              <a:buChar char="•"/>
            </a:pPr>
            <a:r>
              <a:rPr lang="en-US" dirty="0" smtClean="0"/>
              <a:t>Click to edit Master text styles</a:t>
            </a:r>
          </a:p>
          <a:p>
            <a:pPr marL="742950" lvl="1" indent="-285750" algn="l" defTabSz="914400" rtl="0" eaLnBrk="1" latinLnBrk="0" hangingPunct="1">
              <a:spcBef>
                <a:spcPct val="20000"/>
              </a:spcBef>
              <a:buClr>
                <a:schemeClr val="accent5"/>
              </a:buClr>
              <a:buSzPct val="125000"/>
              <a:buFont typeface="Arial" pitchFamily="34" charset="0"/>
              <a:buChar char="•"/>
            </a:pPr>
            <a:r>
              <a:rPr lang="en-US" dirty="0" smtClean="0"/>
              <a:t>Second level</a:t>
            </a:r>
          </a:p>
          <a:p>
            <a:pPr marL="1143000" lvl="2" indent="-228600" algn="l" defTabSz="914400" rtl="0" eaLnBrk="1" latinLnBrk="0" hangingPunct="1">
              <a:spcBef>
                <a:spcPct val="20000"/>
              </a:spcBef>
              <a:buClr>
                <a:schemeClr val="accent3">
                  <a:lumMod val="75000"/>
                </a:schemeClr>
              </a:buClr>
              <a:buSzPct val="125000"/>
              <a:buFont typeface="Arial" pitchFamily="34" charset="0"/>
              <a:buChar char="•"/>
            </a:pPr>
            <a:r>
              <a:rPr lang="en-US" dirty="0" smtClean="0"/>
              <a:t>Third level</a:t>
            </a:r>
          </a:p>
          <a:p>
            <a:pPr marL="1600200" lvl="3" indent="-228600" algn="l" defTabSz="914400" rtl="0" eaLnBrk="1" latinLnBrk="0" hangingPunct="1">
              <a:spcBef>
                <a:spcPct val="20000"/>
              </a:spcBef>
              <a:buClr>
                <a:srgbClr val="00B0F0"/>
              </a:buClr>
              <a:buFont typeface="Arial" pitchFamily="34" charset="0"/>
              <a:buChar char="•"/>
            </a:pPr>
            <a:r>
              <a:rPr lang="en-US" dirty="0" smtClean="0"/>
              <a:t>Fourth level</a:t>
            </a:r>
          </a:p>
          <a:p>
            <a:pPr marL="2057400" lvl="4" indent="-228600" algn="l" defTabSz="914400" rtl="0" eaLnBrk="1" latinLnBrk="0" hangingPunct="1">
              <a:spcBef>
                <a:spcPct val="20000"/>
              </a:spcBef>
              <a:buClr>
                <a:schemeClr val="accent3">
                  <a:lumMod val="75000"/>
                </a:schemeClr>
              </a:buClr>
              <a:buFont typeface="Arial" pitchFamily="34" charset="0"/>
              <a:buChar char="•"/>
            </a:pPr>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normAutofit/>
          </a:bodyPr>
          <a:lstStyle>
            <a:lvl1pPr marL="342900" indent="-342900">
              <a:defRPr lang="en-US" sz="3200" kern="1200" dirty="0" smtClean="0">
                <a:solidFill>
                  <a:schemeClr val="tx1"/>
                </a:solidFill>
                <a:latin typeface="+mn-lt"/>
                <a:ea typeface="+mn-ea"/>
                <a:cs typeface="+mn-cs"/>
              </a:defRPr>
            </a:lvl1pPr>
            <a:lvl2pPr marL="742950" indent="-285750">
              <a:defRPr lang="en-US" sz="2800" kern="1200" dirty="0" smtClean="0">
                <a:solidFill>
                  <a:schemeClr val="tx1"/>
                </a:solidFill>
                <a:latin typeface="+mn-lt"/>
                <a:ea typeface="+mn-ea"/>
                <a:cs typeface="+mn-cs"/>
              </a:defRPr>
            </a:lvl2pPr>
            <a:lvl3pPr marL="1143000" indent="-228600">
              <a:defRPr lang="en-US" sz="2400" kern="1200" dirty="0" smtClean="0">
                <a:solidFill>
                  <a:schemeClr val="tx1"/>
                </a:solidFill>
                <a:latin typeface="+mn-lt"/>
                <a:ea typeface="+mn-ea"/>
                <a:cs typeface="+mn-cs"/>
              </a:defRPr>
            </a:lvl3pPr>
            <a:lvl4pPr marL="1600200" indent="-228600">
              <a:defRPr lang="en-US" sz="2000" kern="1200" dirty="0" smtClean="0">
                <a:solidFill>
                  <a:schemeClr val="tx1"/>
                </a:solidFill>
                <a:latin typeface="+mn-lt"/>
                <a:ea typeface="+mn-ea"/>
                <a:cs typeface="+mn-cs"/>
              </a:defRPr>
            </a:lvl4pPr>
            <a:lvl5pPr marL="2057400" indent="-228600">
              <a:defRPr lang="en-US" sz="2000" kern="1200" dirty="0">
                <a:solidFill>
                  <a:schemeClr val="tx1"/>
                </a:solidFill>
                <a:latin typeface="+mn-lt"/>
                <a:ea typeface="+mn-ea"/>
                <a:cs typeface="+mn-cs"/>
              </a:defRPr>
            </a:lvl5pPr>
            <a:lvl6pPr>
              <a:defRPr sz="1800"/>
            </a:lvl6pPr>
            <a:lvl7pPr>
              <a:defRPr sz="1800"/>
            </a:lvl7pPr>
            <a:lvl8pPr>
              <a:defRPr sz="1800"/>
            </a:lvl8pPr>
            <a:lvl9pPr>
              <a:defRPr sz="1800"/>
            </a:lvl9pPr>
          </a:lstStyle>
          <a:p>
            <a:pPr marL="342900" lvl="0" indent="-342900" algn="l" defTabSz="914400" rtl="0" eaLnBrk="1" latinLnBrk="0" hangingPunct="1">
              <a:spcBef>
                <a:spcPct val="20000"/>
              </a:spcBef>
              <a:buClr>
                <a:srgbClr val="0000FF"/>
              </a:buClr>
              <a:buSzPct val="125000"/>
              <a:buFont typeface="Arial" pitchFamily="34" charset="0"/>
              <a:buChar char="•"/>
            </a:pPr>
            <a:r>
              <a:rPr lang="en-US" dirty="0" smtClean="0"/>
              <a:t>Click to edit Master text styles</a:t>
            </a:r>
          </a:p>
          <a:p>
            <a:pPr marL="742950" lvl="1" indent="-285750" algn="l" defTabSz="914400" rtl="0" eaLnBrk="1" latinLnBrk="0" hangingPunct="1">
              <a:spcBef>
                <a:spcPct val="20000"/>
              </a:spcBef>
              <a:buClr>
                <a:schemeClr val="accent5"/>
              </a:buClr>
              <a:buSzPct val="125000"/>
              <a:buFont typeface="Arial" pitchFamily="34" charset="0"/>
              <a:buChar char="•"/>
            </a:pPr>
            <a:r>
              <a:rPr lang="en-US" dirty="0" smtClean="0"/>
              <a:t>Second level</a:t>
            </a:r>
          </a:p>
          <a:p>
            <a:pPr marL="1143000" lvl="2" indent="-228600" algn="l" defTabSz="914400" rtl="0" eaLnBrk="1" latinLnBrk="0" hangingPunct="1">
              <a:spcBef>
                <a:spcPct val="20000"/>
              </a:spcBef>
              <a:buClr>
                <a:schemeClr val="accent3">
                  <a:lumMod val="75000"/>
                </a:schemeClr>
              </a:buClr>
              <a:buSzPct val="125000"/>
              <a:buFont typeface="Arial" pitchFamily="34" charset="0"/>
              <a:buChar char="•"/>
            </a:pPr>
            <a:r>
              <a:rPr lang="en-US" dirty="0" smtClean="0"/>
              <a:t>Third level</a:t>
            </a:r>
          </a:p>
          <a:p>
            <a:pPr marL="1600200" lvl="3" indent="-228600" algn="l" defTabSz="914400" rtl="0" eaLnBrk="1" latinLnBrk="0" hangingPunct="1">
              <a:spcBef>
                <a:spcPct val="20000"/>
              </a:spcBef>
              <a:buClr>
                <a:srgbClr val="00B0F0"/>
              </a:buClr>
              <a:buFont typeface="Arial" pitchFamily="34" charset="0"/>
              <a:buChar char="•"/>
            </a:pPr>
            <a:r>
              <a:rPr lang="en-US" dirty="0" smtClean="0"/>
              <a:t>Fourth level</a:t>
            </a:r>
          </a:p>
          <a:p>
            <a:pPr marL="2057400" lvl="4" indent="-228600" algn="l" defTabSz="914400" rtl="0" eaLnBrk="1" latinLnBrk="0" hangingPunct="1">
              <a:spcBef>
                <a:spcPct val="20000"/>
              </a:spcBef>
              <a:buClr>
                <a:schemeClr val="accent3">
                  <a:lumMod val="75000"/>
                </a:schemeClr>
              </a:buClr>
              <a:buFont typeface="Arial" pitchFamily="34" charset="0"/>
              <a:buChar char="•"/>
            </a:pPr>
            <a:r>
              <a:rPr lang="en-US" dirty="0" smtClean="0"/>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A160DF-E29A-4672-A7A8-D5391F57194F}" type="slidenum">
              <a:rPr lang="en-US" smtClean="0"/>
              <a:pPr/>
              <a:t>‹#›</a:t>
            </a:fld>
            <a:endParaRPr lang="en-US"/>
          </a:p>
        </p:txBody>
      </p:sp>
      <p:cxnSp>
        <p:nvCxnSpPr>
          <p:cNvPr id="10" name="Straight Connector 9"/>
          <p:cNvCxnSpPr/>
          <p:nvPr userDrawn="1"/>
        </p:nvCxnSpPr>
        <p:spPr>
          <a:xfrm rot="5400000">
            <a:off x="2438400" y="3886200"/>
            <a:ext cx="4114800" cy="0"/>
          </a:xfrm>
          <a:prstGeom prst="line">
            <a:avLst/>
          </a:prstGeom>
          <a:ln w="25400">
            <a:gradFill>
              <a:gsLst>
                <a:gs pos="0">
                  <a:schemeClr val="tx2"/>
                </a:gs>
                <a:gs pos="50000">
                  <a:schemeClr val="accent1">
                    <a:tint val="44500"/>
                    <a:satMod val="160000"/>
                  </a:schemeClr>
                </a:gs>
                <a:gs pos="0">
                  <a:schemeClr val="accent1">
                    <a:tint val="23500"/>
                    <a:satMod val="160000"/>
                    <a:alpha val="0"/>
                  </a:schemeClr>
                </a:gs>
              </a:gsLst>
              <a:lin ang="10800000" scaled="0"/>
            </a:gra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grpSp>
        <p:nvGrpSpPr>
          <p:cNvPr id="12" name="Group 11"/>
          <p:cNvGrpSpPr/>
          <p:nvPr userDrawn="1"/>
        </p:nvGrpSpPr>
        <p:grpSpPr>
          <a:xfrm>
            <a:off x="571500" y="2030505"/>
            <a:ext cx="8001000" cy="3200400"/>
            <a:chOff x="571500" y="2030505"/>
            <a:chExt cx="8001000" cy="3200400"/>
          </a:xfrm>
        </p:grpSpPr>
        <p:cxnSp>
          <p:nvCxnSpPr>
            <p:cNvPr id="10" name="Straight Connector 9"/>
            <p:cNvCxnSpPr/>
            <p:nvPr userDrawn="1"/>
          </p:nvCxnSpPr>
          <p:spPr>
            <a:xfrm>
              <a:off x="571500" y="2182905"/>
              <a:ext cx="8001000" cy="0"/>
            </a:xfrm>
            <a:prstGeom prst="line">
              <a:avLst/>
            </a:prstGeom>
            <a:ln w="254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rot="5400000">
              <a:off x="2895600" y="3630705"/>
              <a:ext cx="3200400" cy="0"/>
            </a:xfrm>
            <a:prstGeom prst="line">
              <a:avLst/>
            </a:prstGeom>
            <a:ln w="25400">
              <a:gradFill>
                <a:gsLst>
                  <a:gs pos="0">
                    <a:schemeClr val="tx2"/>
                  </a:gs>
                  <a:gs pos="50000">
                    <a:schemeClr val="accent1">
                      <a:tint val="44500"/>
                      <a:satMod val="160000"/>
                    </a:schemeClr>
                  </a:gs>
                  <a:gs pos="0">
                    <a:schemeClr val="accent1">
                      <a:tint val="23500"/>
                      <a:satMod val="160000"/>
                      <a:alpha val="0"/>
                    </a:schemeClr>
                  </a:gs>
                </a:gsLst>
                <a:lin ang="10800000" scaled="0"/>
              </a:gra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marL="342900" indent="-342900">
              <a:defRPr lang="en-US" sz="3200" kern="1200" dirty="0" smtClean="0">
                <a:solidFill>
                  <a:schemeClr val="tx1"/>
                </a:solidFill>
                <a:latin typeface="+mn-lt"/>
                <a:ea typeface="+mn-ea"/>
                <a:cs typeface="+mn-cs"/>
              </a:defRPr>
            </a:lvl1pPr>
            <a:lvl2pPr marL="742950" indent="-285750">
              <a:defRPr lang="en-US" sz="2800" kern="1200" dirty="0" smtClean="0">
                <a:solidFill>
                  <a:schemeClr val="tx1"/>
                </a:solidFill>
                <a:latin typeface="+mn-lt"/>
                <a:ea typeface="+mn-ea"/>
                <a:cs typeface="+mn-cs"/>
              </a:defRPr>
            </a:lvl2pPr>
            <a:lvl3pPr marL="1143000" indent="-228600">
              <a:defRPr lang="en-US" sz="2400" kern="1200" dirty="0" smtClean="0">
                <a:solidFill>
                  <a:schemeClr val="tx1"/>
                </a:solidFill>
                <a:latin typeface="+mn-lt"/>
                <a:ea typeface="+mn-ea"/>
                <a:cs typeface="+mn-cs"/>
              </a:defRPr>
            </a:lvl3pPr>
            <a:lvl4pPr marL="1600200" indent="-228600">
              <a:defRPr lang="en-US" sz="2000" kern="1200" dirty="0" smtClean="0">
                <a:solidFill>
                  <a:schemeClr val="tx1"/>
                </a:solidFill>
                <a:latin typeface="+mn-lt"/>
                <a:ea typeface="+mn-ea"/>
                <a:cs typeface="+mn-cs"/>
              </a:defRPr>
            </a:lvl4pPr>
            <a:lvl5pPr marL="2057400" indent="-228600">
              <a:defRPr lang="en-US" sz="2000" kern="1200" dirty="0">
                <a:solidFill>
                  <a:schemeClr val="tx1"/>
                </a:solidFill>
                <a:latin typeface="+mn-lt"/>
                <a:ea typeface="+mn-ea"/>
                <a:cs typeface="+mn-cs"/>
              </a:defRPr>
            </a:lvl5pPr>
            <a:lvl6pPr>
              <a:defRPr sz="1600"/>
            </a:lvl6pPr>
            <a:lvl7pPr>
              <a:defRPr sz="1600"/>
            </a:lvl7pPr>
            <a:lvl8pPr>
              <a:defRPr sz="1600"/>
            </a:lvl8pPr>
            <a:lvl9pPr>
              <a:defRPr sz="1600"/>
            </a:lvl9pPr>
          </a:lstStyle>
          <a:p>
            <a:pPr marL="342900" lvl="0" indent="-342900" algn="l" defTabSz="914400" rtl="0" eaLnBrk="1" latinLnBrk="0" hangingPunct="1">
              <a:spcBef>
                <a:spcPct val="20000"/>
              </a:spcBef>
              <a:buClr>
                <a:srgbClr val="0000FF"/>
              </a:buClr>
              <a:buSzPct val="125000"/>
              <a:buFont typeface="Arial" pitchFamily="34" charset="0"/>
              <a:buChar char="•"/>
            </a:pPr>
            <a:r>
              <a:rPr lang="en-US" dirty="0" smtClean="0"/>
              <a:t>Click to edit Master text styles</a:t>
            </a:r>
          </a:p>
          <a:p>
            <a:pPr marL="742950" lvl="1" indent="-285750" algn="l" defTabSz="914400" rtl="0" eaLnBrk="1" latinLnBrk="0" hangingPunct="1">
              <a:spcBef>
                <a:spcPct val="20000"/>
              </a:spcBef>
              <a:buClr>
                <a:schemeClr val="accent5"/>
              </a:buClr>
              <a:buSzPct val="125000"/>
              <a:buFont typeface="Arial" pitchFamily="34" charset="0"/>
              <a:buChar char="•"/>
            </a:pPr>
            <a:r>
              <a:rPr lang="en-US" dirty="0" smtClean="0"/>
              <a:t>Second level</a:t>
            </a:r>
          </a:p>
          <a:p>
            <a:pPr marL="1143000" lvl="2" indent="-228600" algn="l" defTabSz="914400" rtl="0" eaLnBrk="1" latinLnBrk="0" hangingPunct="1">
              <a:spcBef>
                <a:spcPct val="20000"/>
              </a:spcBef>
              <a:buClr>
                <a:schemeClr val="accent3">
                  <a:lumMod val="75000"/>
                </a:schemeClr>
              </a:buClr>
              <a:buSzPct val="125000"/>
              <a:buFont typeface="Arial" pitchFamily="34" charset="0"/>
              <a:buChar char="•"/>
            </a:pPr>
            <a:r>
              <a:rPr lang="en-US" dirty="0" smtClean="0"/>
              <a:t>Third level</a:t>
            </a:r>
          </a:p>
          <a:p>
            <a:pPr marL="1600200" lvl="3" indent="-228600" algn="l" defTabSz="914400" rtl="0" eaLnBrk="1" latinLnBrk="0" hangingPunct="1">
              <a:spcBef>
                <a:spcPct val="20000"/>
              </a:spcBef>
              <a:buClr>
                <a:srgbClr val="00B0F0"/>
              </a:buClr>
              <a:buFont typeface="Arial" pitchFamily="34" charset="0"/>
              <a:buChar char="•"/>
            </a:pPr>
            <a:r>
              <a:rPr lang="en-US" dirty="0" smtClean="0"/>
              <a:t>Fourth level</a:t>
            </a:r>
          </a:p>
          <a:p>
            <a:pPr marL="2057400" lvl="4" indent="-228600" algn="l" defTabSz="914400" rtl="0" eaLnBrk="1" latinLnBrk="0" hangingPunct="1">
              <a:spcBef>
                <a:spcPct val="20000"/>
              </a:spcBef>
              <a:buClr>
                <a:schemeClr val="accent3">
                  <a:lumMod val="75000"/>
                </a:schemeClr>
              </a:buClr>
              <a:buFont typeface="Arial" pitchFamily="34" charset="0"/>
              <a:buChar char="•"/>
            </a:pPr>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marL="342900" indent="-342900">
              <a:defRPr lang="en-US" sz="3200" kern="1200" dirty="0" smtClean="0">
                <a:solidFill>
                  <a:schemeClr val="tx1"/>
                </a:solidFill>
                <a:latin typeface="+mn-lt"/>
                <a:ea typeface="+mn-ea"/>
                <a:cs typeface="+mn-cs"/>
              </a:defRPr>
            </a:lvl1pPr>
            <a:lvl2pPr marL="742950" indent="-285750">
              <a:defRPr lang="en-US" sz="2800" kern="1200" dirty="0" smtClean="0">
                <a:solidFill>
                  <a:schemeClr val="tx1"/>
                </a:solidFill>
                <a:latin typeface="+mn-lt"/>
                <a:ea typeface="+mn-ea"/>
                <a:cs typeface="+mn-cs"/>
              </a:defRPr>
            </a:lvl2pPr>
            <a:lvl3pPr marL="1143000" indent="-228600">
              <a:defRPr lang="en-US" sz="2400" kern="1200" dirty="0" smtClean="0">
                <a:solidFill>
                  <a:schemeClr val="tx1"/>
                </a:solidFill>
                <a:latin typeface="+mn-lt"/>
                <a:ea typeface="+mn-ea"/>
                <a:cs typeface="+mn-cs"/>
              </a:defRPr>
            </a:lvl3pPr>
            <a:lvl4pPr marL="1600200" indent="-228600">
              <a:defRPr lang="en-US" sz="2000" kern="1200" dirty="0" smtClean="0">
                <a:solidFill>
                  <a:schemeClr val="tx1"/>
                </a:solidFill>
                <a:latin typeface="+mn-lt"/>
                <a:ea typeface="+mn-ea"/>
                <a:cs typeface="+mn-cs"/>
              </a:defRPr>
            </a:lvl4pPr>
            <a:lvl5pPr marL="2057400" indent="-228600">
              <a:defRPr lang="en-US" sz="2000" kern="1200" dirty="0">
                <a:solidFill>
                  <a:schemeClr val="tx1"/>
                </a:solidFill>
                <a:latin typeface="+mn-lt"/>
                <a:ea typeface="+mn-ea"/>
                <a:cs typeface="+mn-cs"/>
              </a:defRPr>
            </a:lvl5pPr>
            <a:lvl6pPr>
              <a:defRPr sz="1600"/>
            </a:lvl6pPr>
            <a:lvl7pPr>
              <a:defRPr sz="1600"/>
            </a:lvl7pPr>
            <a:lvl8pPr>
              <a:defRPr sz="1600"/>
            </a:lvl8pPr>
            <a:lvl9pPr>
              <a:defRPr sz="1600"/>
            </a:lvl9pPr>
          </a:lstStyle>
          <a:p>
            <a:pPr marL="342900" lvl="0" indent="-342900" algn="l" defTabSz="914400" rtl="0" eaLnBrk="1" latinLnBrk="0" hangingPunct="1">
              <a:spcBef>
                <a:spcPct val="20000"/>
              </a:spcBef>
              <a:buClr>
                <a:srgbClr val="0000FF"/>
              </a:buClr>
              <a:buSzPct val="125000"/>
              <a:buFont typeface="Arial" pitchFamily="34" charset="0"/>
              <a:buChar char="•"/>
            </a:pPr>
            <a:r>
              <a:rPr lang="en-US" dirty="0" smtClean="0"/>
              <a:t>Click to edit Master text styles</a:t>
            </a:r>
          </a:p>
          <a:p>
            <a:pPr marL="742950" lvl="1" indent="-285750" algn="l" defTabSz="914400" rtl="0" eaLnBrk="1" latinLnBrk="0" hangingPunct="1">
              <a:spcBef>
                <a:spcPct val="20000"/>
              </a:spcBef>
              <a:buClr>
                <a:schemeClr val="accent5"/>
              </a:buClr>
              <a:buSzPct val="125000"/>
              <a:buFont typeface="Arial" pitchFamily="34" charset="0"/>
              <a:buChar char="•"/>
            </a:pPr>
            <a:r>
              <a:rPr lang="en-US" dirty="0" smtClean="0"/>
              <a:t>Second level</a:t>
            </a:r>
          </a:p>
          <a:p>
            <a:pPr marL="1143000" lvl="2" indent="-228600" algn="l" defTabSz="914400" rtl="0" eaLnBrk="1" latinLnBrk="0" hangingPunct="1">
              <a:spcBef>
                <a:spcPct val="20000"/>
              </a:spcBef>
              <a:buClr>
                <a:schemeClr val="accent3">
                  <a:lumMod val="75000"/>
                </a:schemeClr>
              </a:buClr>
              <a:buSzPct val="125000"/>
              <a:buFont typeface="Arial" pitchFamily="34" charset="0"/>
              <a:buChar char="•"/>
            </a:pPr>
            <a:r>
              <a:rPr lang="en-US" dirty="0" smtClean="0"/>
              <a:t>Third level</a:t>
            </a:r>
          </a:p>
          <a:p>
            <a:pPr marL="1600200" lvl="3" indent="-228600" algn="l" defTabSz="914400" rtl="0" eaLnBrk="1" latinLnBrk="0" hangingPunct="1">
              <a:spcBef>
                <a:spcPct val="20000"/>
              </a:spcBef>
              <a:buClr>
                <a:srgbClr val="00B0F0"/>
              </a:buClr>
              <a:buFont typeface="Arial" pitchFamily="34" charset="0"/>
              <a:buChar char="•"/>
            </a:pPr>
            <a:r>
              <a:rPr lang="en-US" dirty="0" smtClean="0"/>
              <a:t>Fourth level</a:t>
            </a:r>
          </a:p>
          <a:p>
            <a:pPr marL="2057400" lvl="4" indent="-228600" algn="l" defTabSz="914400" rtl="0" eaLnBrk="1" latinLnBrk="0" hangingPunct="1">
              <a:spcBef>
                <a:spcPct val="20000"/>
              </a:spcBef>
              <a:buClr>
                <a:schemeClr val="accent3">
                  <a:lumMod val="75000"/>
                </a:schemeClr>
              </a:buClr>
              <a:buFont typeface="Arial" pitchFamily="34" charset="0"/>
              <a:buChar char="•"/>
            </a:pPr>
            <a:r>
              <a:rPr lang="en-US" dirty="0" smtClean="0"/>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A7D873-BDEC-4D0E-826C-A647DDEC7662}"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lvl1pPr algn="ctr">
              <a:defRPr/>
            </a:lvl1pPr>
          </a:lstStyle>
          <a:p>
            <a:r>
              <a:rPr lang="en-US" smtClean="0"/>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A028EF-8D2F-4BE3-B1C0-CE3278149C79}"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780249" y="0"/>
            <a:ext cx="45720" cy="3657600"/>
          </a:xfrm>
          <a:prstGeom prst="rect">
            <a:avLst/>
          </a:prstGeom>
          <a:gradFill>
            <a:gsLst>
              <a:gs pos="0">
                <a:schemeClr val="bg1">
                  <a:lumMod val="75000"/>
                </a:schemeClr>
              </a:gs>
              <a:gs pos="99000">
                <a:schemeClr val="bg1"/>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2" name="Title Placeholder 1"/>
          <p:cNvSpPr>
            <a:spLocks noGrp="1"/>
          </p:cNvSpPr>
          <p:nvPr>
            <p:ph type="title"/>
          </p:nvPr>
        </p:nvSpPr>
        <p:spPr>
          <a:xfrm>
            <a:off x="457200" y="274638"/>
            <a:ext cx="8229600" cy="1143000"/>
          </a:xfrm>
          <a:prstGeom prst="rect">
            <a:avLst/>
          </a:prstGeom>
          <a:gradFill>
            <a:gsLst>
              <a:gs pos="20000">
                <a:schemeClr val="bg1"/>
              </a:gs>
              <a:gs pos="99000">
                <a:schemeClr val="bg1">
                  <a:lumMod val="75000"/>
                </a:schemeClr>
              </a:gs>
            </a:gsLst>
            <a:lin ang="2700000" scaled="0"/>
          </a:gradFill>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marL="342900" lvl="0" indent="-342900" algn="l" defTabSz="914400" rtl="0" eaLnBrk="1" latinLnBrk="0" hangingPunct="1">
              <a:spcBef>
                <a:spcPct val="20000"/>
              </a:spcBef>
              <a:buClr>
                <a:srgbClr val="0000FF"/>
              </a:buClr>
              <a:buSzPct val="125000"/>
              <a:buFont typeface="Arial" pitchFamily="34" charset="0"/>
              <a:buChar char="•"/>
            </a:pPr>
            <a:r>
              <a:rPr lang="en-US" dirty="0" smtClean="0"/>
              <a:t>Click to edit Master text styles</a:t>
            </a:r>
          </a:p>
          <a:p>
            <a:pPr marL="742950" lvl="1" indent="-285750" algn="l" defTabSz="914400" rtl="0" eaLnBrk="1" latinLnBrk="0" hangingPunct="1">
              <a:spcBef>
                <a:spcPct val="20000"/>
              </a:spcBef>
              <a:buClr>
                <a:schemeClr val="accent5"/>
              </a:buClr>
              <a:buSzPct val="125000"/>
              <a:buFont typeface="Arial" pitchFamily="34" charset="0"/>
              <a:buChar char="•"/>
            </a:pPr>
            <a:r>
              <a:rPr lang="en-US" dirty="0" smtClean="0"/>
              <a:t>Second level</a:t>
            </a:r>
          </a:p>
          <a:p>
            <a:pPr marL="1143000" lvl="2" indent="-228600" algn="l" defTabSz="914400" rtl="0" eaLnBrk="1" latinLnBrk="0" hangingPunct="1">
              <a:spcBef>
                <a:spcPct val="20000"/>
              </a:spcBef>
              <a:buClr>
                <a:schemeClr val="accent3">
                  <a:lumMod val="75000"/>
                </a:schemeClr>
              </a:buClr>
              <a:buSzPct val="125000"/>
              <a:buFont typeface="Arial" pitchFamily="34" charset="0"/>
              <a:buChar char="•"/>
            </a:pPr>
            <a:r>
              <a:rPr lang="en-US" dirty="0" smtClean="0"/>
              <a:t>Third level</a:t>
            </a:r>
          </a:p>
          <a:p>
            <a:pPr marL="1600200" lvl="3" indent="-228600" algn="l" defTabSz="914400" rtl="0" eaLnBrk="1" latinLnBrk="0" hangingPunct="1">
              <a:spcBef>
                <a:spcPct val="20000"/>
              </a:spcBef>
              <a:buClr>
                <a:srgbClr val="00B0F0"/>
              </a:buClr>
              <a:buFont typeface="Arial" pitchFamily="34" charset="0"/>
              <a:buChar char="•"/>
            </a:pPr>
            <a:r>
              <a:rPr lang="en-US" dirty="0" smtClean="0"/>
              <a:t>Fourth level</a:t>
            </a:r>
          </a:p>
          <a:p>
            <a:pPr marL="2057400" lvl="4" indent="-228600" algn="l" defTabSz="914400" rtl="0" eaLnBrk="1" latinLnBrk="0" hangingPunct="1">
              <a:spcBef>
                <a:spcPct val="20000"/>
              </a:spcBef>
              <a:buClr>
                <a:schemeClr val="accent3">
                  <a:lumMod val="75000"/>
                </a:schemeClr>
              </a:buClr>
              <a:buFont typeface="Arial" pitchFamily="34" charset="0"/>
              <a:buChar char="•"/>
            </a:pPr>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105F9F-A147-4999-9337-ABC437A27969}" type="slidenum">
              <a:rPr lang="en-US" smtClean="0"/>
              <a:pPr/>
              <a:t>‹#›</a:t>
            </a:fld>
            <a:endParaRPr lang="en-US"/>
          </a:p>
        </p:txBody>
      </p:sp>
      <p:sp>
        <p:nvSpPr>
          <p:cNvPr id="8" name="Rectangle 7"/>
          <p:cNvSpPr/>
          <p:nvPr/>
        </p:nvSpPr>
        <p:spPr>
          <a:xfrm>
            <a:off x="0" y="1492695"/>
            <a:ext cx="9144000" cy="457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7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defTabSz="914400" rtl="0" eaLnBrk="1" latinLnBrk="0" hangingPunct="1">
        <a:spcBef>
          <a:spcPct val="0"/>
        </a:spcBef>
        <a:buNone/>
        <a:defRPr sz="4400" b="1" kern="1200" baseline="0">
          <a:solidFill>
            <a:srgbClr val="000099"/>
          </a:solidFill>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lang="en-US" sz="3200" kern="1200" dirty="0" smtClean="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lang="en-US" sz="2800" kern="1200" dirty="0" smtClean="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lang="en-US" sz="2400" kern="1200" dirty="0" smtClean="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lang="en-US" sz="2000" kern="1200" dirty="0" smtClean="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lang="en-US" sz="2000" kern="1200" dirty="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slide" Target="slide19.xml"/><Relationship Id="rId5" Type="http://schemas.openxmlformats.org/officeDocument/2006/relationships/slide" Target="slide17.xml"/><Relationship Id="rId4" Type="http://schemas.openxmlformats.org/officeDocument/2006/relationships/slide" Target="slide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685058" name="Picture 2" descr="or_acr"/>
          <p:cNvPicPr>
            <a:picLocks noChangeAspect="1" noChangeArrowheads="1"/>
          </p:cNvPicPr>
          <p:nvPr/>
        </p:nvPicPr>
        <p:blipFill>
          <a:blip r:embed="rId3" cstate="print"/>
          <a:srcRect/>
          <a:stretch>
            <a:fillRect/>
          </a:stretch>
        </p:blipFill>
        <p:spPr bwMode="auto">
          <a:xfrm>
            <a:off x="2070100" y="1865313"/>
            <a:ext cx="5003800" cy="4832350"/>
          </a:xfrm>
          <a:prstGeom prst="rect">
            <a:avLst/>
          </a:prstGeom>
          <a:noFill/>
        </p:spPr>
      </p:pic>
      <p:sp>
        <p:nvSpPr>
          <p:cNvPr id="8" name="Title 7"/>
          <p:cNvSpPr>
            <a:spLocks noGrp="1"/>
          </p:cNvSpPr>
          <p:nvPr>
            <p:ph type="ctrTitle"/>
          </p:nvPr>
        </p:nvSpPr>
        <p:spPr>
          <a:xfrm>
            <a:off x="304800" y="340861"/>
            <a:ext cx="8534400" cy="646331"/>
          </a:xfrm>
        </p:spPr>
        <p:txBody>
          <a:bodyPr anchor="ctr" anchorCtr="0">
            <a:spAutoFit/>
          </a:bodyPr>
          <a:lstStyle/>
          <a:p>
            <a:r>
              <a:rPr lang="en-US" sz="3600" b="1" i="1" dirty="0">
                <a:effectLst>
                  <a:outerShdw blurRad="38100" dist="25400" dir="2700000" algn="tl">
                    <a:srgbClr val="000000">
                      <a:alpha val="43137"/>
                    </a:srgbClr>
                  </a:outerShdw>
                </a:effectLst>
              </a:rPr>
              <a:t>Peithō</a:t>
            </a:r>
            <a:r>
              <a:rPr lang="en-US" sz="3600" b="1" dirty="0">
                <a:effectLst>
                  <a:outerShdw blurRad="38100" dist="25400" dir="2700000" algn="tl">
                    <a:srgbClr val="000000">
                      <a:alpha val="43137"/>
                    </a:srgbClr>
                  </a:outerShdw>
                </a:effectLst>
              </a:rPr>
              <a:t> on Trial: Aeschylus’ </a:t>
            </a:r>
            <a:r>
              <a:rPr lang="en-US" sz="3600" b="1" i="1" dirty="0">
                <a:effectLst>
                  <a:outerShdw blurRad="38100" dist="25400" dir="2700000" algn="tl">
                    <a:srgbClr val="000000">
                      <a:alpha val="43137"/>
                    </a:srgbClr>
                  </a:outerShdw>
                </a:effectLst>
              </a:rPr>
              <a:t>Oresteia</a:t>
            </a:r>
            <a:endParaRPr lang="en-US" sz="3600" dirty="0"/>
          </a:p>
        </p:txBody>
      </p:sp>
      <p:sp>
        <p:nvSpPr>
          <p:cNvPr id="10" name="Subtitle 9"/>
          <p:cNvSpPr>
            <a:spLocks noGrp="1"/>
          </p:cNvSpPr>
          <p:nvPr>
            <p:ph type="subTitle" idx="1"/>
          </p:nvPr>
        </p:nvSpPr>
        <p:spPr>
          <a:xfrm>
            <a:off x="304800" y="1086728"/>
            <a:ext cx="8534400" cy="646331"/>
          </a:xfrm>
        </p:spPr>
        <p:txBody>
          <a:bodyPr anchor="ctr" anchorCtr="0">
            <a:spAutoFit/>
          </a:bodyPr>
          <a:lstStyle/>
          <a:p>
            <a:r>
              <a:rPr lang="en-US" dirty="0">
                <a:solidFill>
                  <a:schemeClr val="bg1"/>
                </a:solidFill>
              </a:rPr>
              <a:t>Part 3: Eumenides</a:t>
            </a:r>
          </a:p>
        </p:txBody>
      </p:sp>
    </p:spTree>
    <p:extLst>
      <p:ext uri="{BB962C8B-B14F-4D97-AF65-F5344CB8AC3E}">
        <p14:creationId xmlns:p14="http://schemas.microsoft.com/office/powerpoint/2010/main" val="17465458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algn="ctr"/>
            <a:r>
              <a:rPr lang="en-US" i="1" dirty="0" smtClean="0"/>
              <a:t>Eumenides</a:t>
            </a:r>
            <a:r>
              <a:rPr lang="en-US" dirty="0" smtClean="0"/>
              <a:t>: Parallel </a:t>
            </a:r>
            <a:r>
              <a:rPr lang="en-US" dirty="0"/>
              <a:t>Conflicts</a:t>
            </a:r>
          </a:p>
        </p:txBody>
      </p:sp>
      <p:sp>
        <p:nvSpPr>
          <p:cNvPr id="39077" name="Rectangle 165"/>
          <p:cNvSpPr>
            <a:spLocks noGrp="1" noChangeArrowheads="1"/>
          </p:cNvSpPr>
          <p:nvPr>
            <p:ph sz="half" idx="4294967295"/>
          </p:nvPr>
        </p:nvSpPr>
        <p:spPr>
          <a:xfrm>
            <a:off x="152400" y="1676400"/>
            <a:ext cx="3581400" cy="4419600"/>
          </a:xfrm>
        </p:spPr>
        <p:txBody>
          <a:bodyPr/>
          <a:lstStyle/>
          <a:p>
            <a:pPr algn="r">
              <a:buFontTx/>
              <a:buNone/>
            </a:pPr>
            <a:r>
              <a:rPr lang="en-US" b="1"/>
              <a:t>Orestes</a:t>
            </a:r>
          </a:p>
          <a:p>
            <a:pPr algn="r">
              <a:buFontTx/>
              <a:buNone/>
            </a:pPr>
            <a:r>
              <a:rPr lang="en-US" b="1"/>
              <a:t>sky gods </a:t>
            </a:r>
            <a:r>
              <a:rPr lang="en-US" sz="2000" b="1"/>
              <a:t>(Olympians)</a:t>
            </a:r>
          </a:p>
          <a:p>
            <a:pPr algn="r">
              <a:buFontTx/>
              <a:buNone/>
            </a:pPr>
            <a:r>
              <a:rPr lang="en-US" sz="2400"/>
              <a:t>younger</a:t>
            </a:r>
          </a:p>
          <a:p>
            <a:pPr algn="r">
              <a:buFontTx/>
              <a:buNone/>
            </a:pPr>
            <a:r>
              <a:rPr lang="en-US" sz="2400"/>
              <a:t>male orientation</a:t>
            </a:r>
          </a:p>
          <a:p>
            <a:pPr algn="r">
              <a:buFontTx/>
              <a:buNone/>
            </a:pPr>
            <a:r>
              <a:rPr lang="en-US" b="1"/>
              <a:t>institutional justice</a:t>
            </a:r>
          </a:p>
          <a:p>
            <a:pPr algn="r">
              <a:buFontTx/>
              <a:buNone/>
            </a:pPr>
            <a:r>
              <a:rPr lang="en-US" b="1"/>
              <a:t>democrats</a:t>
            </a:r>
          </a:p>
          <a:p>
            <a:pPr algn="r">
              <a:buFontTx/>
              <a:buNone/>
            </a:pPr>
            <a:endParaRPr lang="en-US" b="1"/>
          </a:p>
        </p:txBody>
      </p:sp>
      <p:sp>
        <p:nvSpPr>
          <p:cNvPr id="39078" name="Rectangle 166"/>
          <p:cNvSpPr>
            <a:spLocks noGrp="1" noChangeArrowheads="1"/>
          </p:cNvSpPr>
          <p:nvPr>
            <p:ph sz="half" idx="4294967295"/>
          </p:nvPr>
        </p:nvSpPr>
        <p:spPr>
          <a:xfrm>
            <a:off x="5334000" y="1676400"/>
            <a:ext cx="3048000" cy="4419600"/>
          </a:xfrm>
        </p:spPr>
        <p:txBody>
          <a:bodyPr/>
          <a:lstStyle/>
          <a:p>
            <a:pPr>
              <a:buFontTx/>
              <a:buNone/>
            </a:pPr>
            <a:r>
              <a:rPr lang="en-US" b="1" dirty="0"/>
              <a:t>Furies</a:t>
            </a:r>
          </a:p>
          <a:p>
            <a:pPr>
              <a:buFontTx/>
              <a:buNone/>
            </a:pPr>
            <a:r>
              <a:rPr lang="en-US" b="1" dirty="0"/>
              <a:t>earth gods</a:t>
            </a:r>
          </a:p>
          <a:p>
            <a:pPr>
              <a:buFontTx/>
              <a:buNone/>
            </a:pPr>
            <a:r>
              <a:rPr lang="en-US" sz="2400" dirty="0"/>
              <a:t>older</a:t>
            </a:r>
          </a:p>
          <a:p>
            <a:pPr>
              <a:buFontTx/>
              <a:buNone/>
            </a:pPr>
            <a:r>
              <a:rPr lang="en-US" sz="2400" dirty="0"/>
              <a:t>female orientation</a:t>
            </a:r>
          </a:p>
          <a:p>
            <a:pPr>
              <a:buFontTx/>
              <a:buNone/>
            </a:pPr>
            <a:r>
              <a:rPr lang="en-US" b="1" dirty="0"/>
              <a:t>self-help justice</a:t>
            </a:r>
          </a:p>
          <a:p>
            <a:pPr>
              <a:buFontTx/>
              <a:buNone/>
            </a:pPr>
            <a:r>
              <a:rPr lang="en-US" b="1" dirty="0"/>
              <a:t>aristocrats</a:t>
            </a:r>
          </a:p>
        </p:txBody>
      </p:sp>
      <p:sp>
        <p:nvSpPr>
          <p:cNvPr id="39079" name="Text Box 167"/>
          <p:cNvSpPr txBox="1">
            <a:spLocks noChangeArrowheads="1"/>
          </p:cNvSpPr>
          <p:nvPr/>
        </p:nvSpPr>
        <p:spPr bwMode="ltGray">
          <a:xfrm>
            <a:off x="4268788" y="3200400"/>
            <a:ext cx="608012" cy="457200"/>
          </a:xfrm>
          <a:prstGeom prst="rect">
            <a:avLst/>
          </a:prstGeom>
          <a:noFill/>
          <a:ln w="9525">
            <a:noFill/>
            <a:miter lim="800000"/>
            <a:headEnd/>
            <a:tailEnd/>
          </a:ln>
          <a:effectLst/>
        </p:spPr>
        <p:txBody>
          <a:bodyPr wrap="none">
            <a:spAutoFit/>
          </a:bodyPr>
          <a:lstStyle/>
          <a:p>
            <a:r>
              <a:rPr lang="en-US" b="1"/>
              <a:t>vs.</a:t>
            </a:r>
          </a:p>
        </p:txBody>
      </p:sp>
      <p:grpSp>
        <p:nvGrpSpPr>
          <p:cNvPr id="2" name="Group 174"/>
          <p:cNvGrpSpPr>
            <a:grpSpLocks/>
          </p:cNvGrpSpPr>
          <p:nvPr/>
        </p:nvGrpSpPr>
        <p:grpSpPr bwMode="auto">
          <a:xfrm>
            <a:off x="4038600" y="2057400"/>
            <a:ext cx="228600" cy="2819400"/>
            <a:chOff x="3168" y="1440"/>
            <a:chExt cx="144" cy="1776"/>
          </a:xfrm>
        </p:grpSpPr>
        <p:sp>
          <p:nvSpPr>
            <p:cNvPr id="39084" name="Line 172"/>
            <p:cNvSpPr>
              <a:spLocks noChangeShapeType="1"/>
            </p:cNvSpPr>
            <p:nvPr/>
          </p:nvSpPr>
          <p:spPr bwMode="ltGray">
            <a:xfrm>
              <a:off x="3168" y="1440"/>
              <a:ext cx="144" cy="864"/>
            </a:xfrm>
            <a:prstGeom prst="line">
              <a:avLst/>
            </a:prstGeom>
            <a:noFill/>
            <a:ln w="9525">
              <a:solidFill>
                <a:schemeClr val="tx1"/>
              </a:solidFill>
              <a:round/>
              <a:headEnd/>
              <a:tailEnd/>
            </a:ln>
            <a:effectLst/>
          </p:spPr>
          <p:txBody>
            <a:bodyPr wrap="none"/>
            <a:lstStyle/>
            <a:p>
              <a:endParaRPr lang="en-US"/>
            </a:p>
          </p:txBody>
        </p:sp>
        <p:sp>
          <p:nvSpPr>
            <p:cNvPr id="39085" name="Line 173"/>
            <p:cNvSpPr>
              <a:spLocks noChangeShapeType="1"/>
            </p:cNvSpPr>
            <p:nvPr/>
          </p:nvSpPr>
          <p:spPr bwMode="ltGray">
            <a:xfrm flipV="1">
              <a:off x="3168" y="2304"/>
              <a:ext cx="144" cy="912"/>
            </a:xfrm>
            <a:prstGeom prst="line">
              <a:avLst/>
            </a:prstGeom>
            <a:noFill/>
            <a:ln w="9525">
              <a:solidFill>
                <a:schemeClr val="tx1"/>
              </a:solidFill>
              <a:round/>
              <a:headEnd/>
              <a:tailEnd/>
            </a:ln>
            <a:effectLst/>
          </p:spPr>
          <p:txBody>
            <a:bodyPr wrap="none"/>
            <a:lstStyle/>
            <a:p>
              <a:endParaRPr lang="en-US"/>
            </a:p>
          </p:txBody>
        </p:sp>
      </p:grpSp>
      <p:grpSp>
        <p:nvGrpSpPr>
          <p:cNvPr id="3" name="Group 175"/>
          <p:cNvGrpSpPr>
            <a:grpSpLocks/>
          </p:cNvGrpSpPr>
          <p:nvPr/>
        </p:nvGrpSpPr>
        <p:grpSpPr bwMode="auto">
          <a:xfrm flipH="1">
            <a:off x="4800600" y="2057400"/>
            <a:ext cx="228600" cy="2819400"/>
            <a:chOff x="3168" y="1440"/>
            <a:chExt cx="144" cy="1776"/>
          </a:xfrm>
        </p:grpSpPr>
        <p:sp>
          <p:nvSpPr>
            <p:cNvPr id="39088" name="Line 176"/>
            <p:cNvSpPr>
              <a:spLocks noChangeShapeType="1"/>
            </p:cNvSpPr>
            <p:nvPr/>
          </p:nvSpPr>
          <p:spPr bwMode="ltGray">
            <a:xfrm>
              <a:off x="3168" y="1440"/>
              <a:ext cx="144" cy="864"/>
            </a:xfrm>
            <a:prstGeom prst="line">
              <a:avLst/>
            </a:prstGeom>
            <a:noFill/>
            <a:ln w="9525">
              <a:solidFill>
                <a:schemeClr val="tx1"/>
              </a:solidFill>
              <a:round/>
              <a:headEnd/>
              <a:tailEnd/>
            </a:ln>
            <a:effectLst/>
          </p:spPr>
          <p:txBody>
            <a:bodyPr wrap="none"/>
            <a:lstStyle/>
            <a:p>
              <a:endParaRPr lang="en-US"/>
            </a:p>
          </p:txBody>
        </p:sp>
        <p:sp>
          <p:nvSpPr>
            <p:cNvPr id="39089" name="Line 177"/>
            <p:cNvSpPr>
              <a:spLocks noChangeShapeType="1"/>
            </p:cNvSpPr>
            <p:nvPr/>
          </p:nvSpPr>
          <p:spPr bwMode="ltGray">
            <a:xfrm flipV="1">
              <a:off x="3168" y="2304"/>
              <a:ext cx="144" cy="912"/>
            </a:xfrm>
            <a:prstGeom prst="line">
              <a:avLst/>
            </a:prstGeom>
            <a:noFill/>
            <a:ln w="9525">
              <a:solidFill>
                <a:schemeClr val="tx1"/>
              </a:solidFill>
              <a:round/>
              <a:headEnd/>
              <a:tailEnd/>
            </a:ln>
            <a:effectLst/>
          </p:spPr>
          <p:txBody>
            <a:bodyPr wrap="none"/>
            <a:lstStyle/>
            <a:p>
              <a:endParaRPr lang="en-US"/>
            </a:p>
          </p:txBody>
        </p:sp>
      </p:grpSp>
    </p:spTree>
    <p:extLst>
      <p:ext uri="{BB962C8B-B14F-4D97-AF65-F5344CB8AC3E}">
        <p14:creationId xmlns:p14="http://schemas.microsoft.com/office/powerpoint/2010/main" val="311398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Lind &amp; Tyler on Procedural Justice</a:t>
            </a:r>
            <a:endParaRPr lang="en-US" dirty="0"/>
          </a:p>
        </p:txBody>
      </p:sp>
      <p:sp>
        <p:nvSpPr>
          <p:cNvPr id="3" name="Content Placeholder 2"/>
          <p:cNvSpPr>
            <a:spLocks noGrp="1"/>
          </p:cNvSpPr>
          <p:nvPr>
            <p:ph idx="1"/>
          </p:nvPr>
        </p:nvSpPr>
        <p:spPr/>
        <p:txBody>
          <a:bodyPr>
            <a:normAutofit/>
          </a:bodyPr>
          <a:lstStyle/>
          <a:p>
            <a:r>
              <a:rPr lang="en-US" sz="2800" dirty="0" smtClean="0"/>
              <a:t>Self-interest model</a:t>
            </a:r>
          </a:p>
          <a:p>
            <a:pPr lvl="1"/>
            <a:r>
              <a:rPr lang="en-US" sz="2400" dirty="0" smtClean="0"/>
              <a:t>“The idea that a focus on procedural justice may be associated with a long-term view of self interest” (p. 224)</a:t>
            </a:r>
          </a:p>
          <a:p>
            <a:r>
              <a:rPr lang="en-US" sz="2800" dirty="0" smtClean="0"/>
              <a:t>Group value model</a:t>
            </a:r>
          </a:p>
          <a:p>
            <a:pPr lvl="1"/>
            <a:r>
              <a:rPr lang="en-US" sz="2400" dirty="0" smtClean="0"/>
              <a:t>“When procedures are in accord with fundamental values of the group and the individual, a sense of procedural justice results” (p. 232–3)</a:t>
            </a:r>
            <a:endParaRPr lang="en-US" sz="2400" dirty="0"/>
          </a:p>
        </p:txBody>
      </p:sp>
      <p:sp>
        <p:nvSpPr>
          <p:cNvPr id="4" name="TextBox 3"/>
          <p:cNvSpPr txBox="1"/>
          <p:nvPr/>
        </p:nvSpPr>
        <p:spPr>
          <a:xfrm>
            <a:off x="600208" y="5358213"/>
            <a:ext cx="7943585" cy="510778"/>
          </a:xfrm>
          <a:prstGeom prst="round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en-US" dirty="0" smtClean="0">
                <a:latin typeface="+mn-lt"/>
              </a:rPr>
              <a:t>Lind &amp; Tyler </a:t>
            </a:r>
            <a:r>
              <a:rPr lang="en-US" i="1" dirty="0" smtClean="0">
                <a:latin typeface="+mn-lt"/>
              </a:rPr>
              <a:t>The Social Psychology of Procedural Justice</a:t>
            </a:r>
            <a:r>
              <a:rPr lang="en-US" dirty="0" smtClean="0">
                <a:latin typeface="+mn-lt"/>
              </a:rPr>
              <a:t> (1988)</a:t>
            </a:r>
          </a:p>
        </p:txBody>
      </p:sp>
    </p:spTree>
    <p:extLst>
      <p:ext uri="{BB962C8B-B14F-4D97-AF65-F5344CB8AC3E}">
        <p14:creationId xmlns:p14="http://schemas.microsoft.com/office/powerpoint/2010/main" val="2764240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15156" y="1565194"/>
            <a:ext cx="6913688" cy="4016484"/>
          </a:xfrm>
          <a:prstGeom prst="rect">
            <a:avLst/>
          </a:prstGeom>
          <a:noFill/>
        </p:spPr>
        <p:txBody>
          <a:bodyPr wrap="none" rtlCol="0">
            <a:spAutoFit/>
          </a:bodyPr>
          <a:lstStyle/>
          <a:p>
            <a:pPr algn="l">
              <a:lnSpc>
                <a:spcPct val="125000"/>
              </a:lnSpc>
            </a:pPr>
            <a:r>
              <a:rPr lang="en-US" sz="2800" dirty="0">
                <a:latin typeface="+mn-lt"/>
              </a:rPr>
              <a:t>ATHENA:			</a:t>
            </a:r>
            <a:r>
              <a:rPr lang="en-US" sz="2800" dirty="0" smtClean="0">
                <a:latin typeface="+mn-lt"/>
              </a:rPr>
              <a:t>And </a:t>
            </a:r>
            <a:r>
              <a:rPr lang="en-US" sz="2800" dirty="0">
                <a:latin typeface="+mn-lt"/>
              </a:rPr>
              <a:t>now </a:t>
            </a:r>
          </a:p>
          <a:p>
            <a:pPr algn="l">
              <a:lnSpc>
                <a:spcPct val="125000"/>
              </a:lnSpc>
            </a:pPr>
            <a:r>
              <a:rPr lang="en-US" sz="2800" dirty="0">
                <a:latin typeface="+mn-lt"/>
              </a:rPr>
              <a:t>if you would hear my law, you men of Greece, </a:t>
            </a:r>
          </a:p>
          <a:p>
            <a:pPr algn="l">
              <a:lnSpc>
                <a:spcPct val="125000"/>
              </a:lnSpc>
              <a:spcAft>
                <a:spcPts val="1200"/>
              </a:spcAft>
            </a:pPr>
            <a:r>
              <a:rPr lang="en-US" sz="2800" dirty="0">
                <a:latin typeface="+mn-lt"/>
              </a:rPr>
              <a:t>you who will judge the first trial of bloodshed</a:t>
            </a:r>
            <a:r>
              <a:rPr lang="en-US" sz="2800" dirty="0" smtClean="0">
                <a:latin typeface="+mn-lt"/>
              </a:rPr>
              <a:t>.</a:t>
            </a:r>
            <a:endParaRPr lang="en-US" sz="2800" dirty="0">
              <a:latin typeface="+mn-lt"/>
            </a:endParaRPr>
          </a:p>
          <a:p>
            <a:pPr algn="l">
              <a:lnSpc>
                <a:spcPct val="125000"/>
              </a:lnSpc>
            </a:pPr>
            <a:r>
              <a:rPr lang="en-US" sz="2800" dirty="0">
                <a:latin typeface="+mn-lt"/>
              </a:rPr>
              <a:t>Now and forever more, for Aegeus’ people </a:t>
            </a:r>
          </a:p>
          <a:p>
            <a:pPr algn="l">
              <a:lnSpc>
                <a:spcPct val="125000"/>
              </a:lnSpc>
            </a:pPr>
            <a:r>
              <a:rPr lang="en-US" sz="2800" dirty="0">
                <a:latin typeface="+mn-lt"/>
              </a:rPr>
              <a:t>this will be the court where judges reign</a:t>
            </a:r>
            <a:r>
              <a:rPr lang="en-US" sz="2800" dirty="0" smtClean="0">
                <a:latin typeface="+mn-lt"/>
              </a:rPr>
              <a:t>.</a:t>
            </a:r>
          </a:p>
          <a:p>
            <a:pPr algn="l">
              <a:lnSpc>
                <a:spcPct val="125000"/>
              </a:lnSpc>
            </a:pPr>
            <a:r>
              <a:rPr lang="en-US" sz="2800" dirty="0" smtClean="0">
                <a:latin typeface="+mn-lt"/>
              </a:rPr>
              <a:t>This is the Crag of Ares, where …</a:t>
            </a:r>
            <a:br>
              <a:rPr lang="en-US" sz="2800" dirty="0" smtClean="0">
                <a:latin typeface="+mn-lt"/>
              </a:rPr>
            </a:br>
            <a:r>
              <a:rPr lang="en-US" sz="2800" dirty="0" smtClean="0">
                <a:latin typeface="+mn-lt"/>
              </a:rPr>
              <a:t>(Aeschylus </a:t>
            </a:r>
            <a:r>
              <a:rPr lang="en-US" sz="2800" i="1" dirty="0" smtClean="0">
                <a:latin typeface="+mn-lt"/>
              </a:rPr>
              <a:t>Eumenides</a:t>
            </a:r>
            <a:r>
              <a:rPr lang="en-US" sz="2800" dirty="0" smtClean="0">
                <a:latin typeface="+mn-lt"/>
              </a:rPr>
              <a:t> p. 262)</a:t>
            </a:r>
          </a:p>
        </p:txBody>
      </p:sp>
      <p:sp>
        <p:nvSpPr>
          <p:cNvPr id="3" name="Title 2"/>
          <p:cNvSpPr>
            <a:spLocks noGrp="1"/>
          </p:cNvSpPr>
          <p:nvPr>
            <p:ph type="title"/>
          </p:nvPr>
        </p:nvSpPr>
        <p:spPr/>
        <p:txBody>
          <a:bodyPr/>
          <a:lstStyle/>
          <a:p>
            <a:r>
              <a:rPr lang="en-US" dirty="0" smtClean="0"/>
              <a:t>Foundation: Areopagus Court</a:t>
            </a:r>
            <a:endParaRPr lang="en-US" dirty="0"/>
          </a:p>
        </p:txBody>
      </p:sp>
    </p:spTree>
    <p:extLst>
      <p:ext uri="{BB962C8B-B14F-4D97-AF65-F5344CB8AC3E}">
        <p14:creationId xmlns:p14="http://schemas.microsoft.com/office/powerpoint/2010/main" val="3382038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4" name="Rectangle 6"/>
          <p:cNvSpPr>
            <a:spLocks noGrp="1" noChangeArrowheads="1"/>
          </p:cNvSpPr>
          <p:nvPr>
            <p:ph type="title"/>
          </p:nvPr>
        </p:nvSpPr>
        <p:spPr/>
        <p:txBody>
          <a:bodyPr/>
          <a:lstStyle/>
          <a:p>
            <a:r>
              <a:rPr lang="en-US" dirty="0" smtClean="0"/>
              <a:t>Areopagus: Powers, Functions</a:t>
            </a:r>
            <a:endParaRPr lang="en-US" dirty="0"/>
          </a:p>
        </p:txBody>
      </p:sp>
      <p:sp>
        <p:nvSpPr>
          <p:cNvPr id="8" name="Text Placeholder 7"/>
          <p:cNvSpPr>
            <a:spLocks noGrp="1"/>
          </p:cNvSpPr>
          <p:nvPr>
            <p:ph type="body" idx="1"/>
          </p:nvPr>
        </p:nvSpPr>
        <p:spPr/>
        <p:txBody>
          <a:bodyPr/>
          <a:lstStyle/>
          <a:p>
            <a:r>
              <a:rPr lang="en-US" dirty="0" smtClean="0"/>
              <a:t>Early 400s</a:t>
            </a:r>
            <a:endParaRPr lang="en-US" dirty="0"/>
          </a:p>
        </p:txBody>
      </p:sp>
      <p:sp>
        <p:nvSpPr>
          <p:cNvPr id="37895" name="Rectangle 7"/>
          <p:cNvSpPr>
            <a:spLocks noGrp="1" noChangeArrowheads="1"/>
          </p:cNvSpPr>
          <p:nvPr>
            <p:ph sz="half" idx="2"/>
          </p:nvPr>
        </p:nvSpPr>
        <p:spPr>
          <a:xfrm>
            <a:off x="457200" y="2174875"/>
            <a:ext cx="4040188" cy="2553644"/>
          </a:xfrm>
        </p:spPr>
        <p:txBody>
          <a:bodyPr>
            <a:normAutofit fontScale="85000" lnSpcReduction="20000"/>
          </a:bodyPr>
          <a:lstStyle/>
          <a:p>
            <a:r>
              <a:rPr lang="en-US" sz="2800" dirty="0" smtClean="0"/>
              <a:t>Staffing</a:t>
            </a:r>
            <a:endParaRPr lang="en-US" sz="2800" dirty="0"/>
          </a:p>
          <a:p>
            <a:pPr lvl="1"/>
            <a:r>
              <a:rPr lang="en-US" sz="2400" dirty="0" smtClean="0"/>
              <a:t>Ex-archons</a:t>
            </a:r>
          </a:p>
          <a:p>
            <a:pPr lvl="1"/>
            <a:r>
              <a:rPr lang="en-US" sz="2400" dirty="0" smtClean="0"/>
              <a:t>Aristocrats</a:t>
            </a:r>
          </a:p>
          <a:p>
            <a:r>
              <a:rPr lang="en-US" sz="2800" dirty="0" smtClean="0"/>
              <a:t>Functions</a:t>
            </a:r>
          </a:p>
          <a:p>
            <a:pPr lvl="1"/>
            <a:r>
              <a:rPr lang="en-US" sz="2400" dirty="0" smtClean="0"/>
              <a:t>Legislative (veto)</a:t>
            </a:r>
          </a:p>
          <a:p>
            <a:pPr lvl="1"/>
            <a:r>
              <a:rPr lang="en-US" sz="2400" dirty="0" smtClean="0"/>
              <a:t>Judicial</a:t>
            </a:r>
          </a:p>
          <a:p>
            <a:pPr lvl="2"/>
            <a:r>
              <a:rPr lang="en-US" sz="2000" dirty="0" smtClean="0"/>
              <a:t>Homicide</a:t>
            </a:r>
          </a:p>
          <a:p>
            <a:pPr lvl="2"/>
            <a:r>
              <a:rPr lang="en-US" sz="2000" dirty="0" smtClean="0"/>
              <a:t>Sacred olive trees</a:t>
            </a:r>
            <a:endParaRPr lang="en-US" sz="2000" dirty="0"/>
          </a:p>
        </p:txBody>
      </p:sp>
      <p:sp>
        <p:nvSpPr>
          <p:cNvPr id="9" name="Text Placeholder 8"/>
          <p:cNvSpPr>
            <a:spLocks noGrp="1"/>
          </p:cNvSpPr>
          <p:nvPr>
            <p:ph type="body" sz="quarter" idx="3"/>
          </p:nvPr>
        </p:nvSpPr>
        <p:spPr/>
        <p:txBody>
          <a:bodyPr/>
          <a:lstStyle/>
          <a:p>
            <a:r>
              <a:rPr lang="en-US" dirty="0" smtClean="0"/>
              <a:t>Post 461 BCE</a:t>
            </a:r>
            <a:endParaRPr lang="en-US" dirty="0"/>
          </a:p>
        </p:txBody>
      </p:sp>
      <p:sp>
        <p:nvSpPr>
          <p:cNvPr id="37896" name="Rectangle 8"/>
          <p:cNvSpPr>
            <a:spLocks noGrp="1" noChangeArrowheads="1"/>
          </p:cNvSpPr>
          <p:nvPr>
            <p:ph sz="quarter" idx="4"/>
          </p:nvPr>
        </p:nvSpPr>
        <p:spPr>
          <a:xfrm>
            <a:off x="4645025" y="2174875"/>
            <a:ext cx="4041775" cy="2042898"/>
          </a:xfrm>
        </p:spPr>
        <p:txBody>
          <a:bodyPr>
            <a:normAutofit/>
          </a:bodyPr>
          <a:lstStyle/>
          <a:p>
            <a:r>
              <a:rPr lang="en-US" sz="2800" dirty="0" smtClean="0"/>
              <a:t>Staffing</a:t>
            </a:r>
          </a:p>
          <a:p>
            <a:pPr lvl="1"/>
            <a:r>
              <a:rPr lang="en-US" sz="2400" dirty="0" smtClean="0"/>
              <a:t>Same</a:t>
            </a:r>
          </a:p>
          <a:p>
            <a:r>
              <a:rPr lang="en-US" sz="2800" dirty="0" smtClean="0"/>
              <a:t>Functions</a:t>
            </a:r>
          </a:p>
          <a:p>
            <a:pPr lvl="1"/>
            <a:r>
              <a:rPr lang="en-US" sz="2400" dirty="0" smtClean="0"/>
              <a:t>Judicial only. . .</a:t>
            </a:r>
            <a:endParaRPr lang="en-US" sz="2400" dirty="0"/>
          </a:p>
        </p:txBody>
      </p:sp>
      <p:sp>
        <p:nvSpPr>
          <p:cNvPr id="10" name="TextBox 9"/>
          <p:cNvSpPr txBox="1"/>
          <p:nvPr/>
        </p:nvSpPr>
        <p:spPr>
          <a:xfrm>
            <a:off x="4819650" y="4325344"/>
            <a:ext cx="3951787" cy="2277547"/>
          </a:xfrm>
          <a:prstGeom prst="rect">
            <a:avLst/>
          </a:prstGeom>
          <a:noFill/>
          <a:ln>
            <a:solidFill>
              <a:schemeClr val="accent1"/>
            </a:solidFill>
          </a:ln>
        </p:spPr>
        <p:txBody>
          <a:bodyPr wrap="none" rtlCol="0">
            <a:spAutoFit/>
          </a:bodyPr>
          <a:lstStyle/>
          <a:p>
            <a:pPr marL="463550" indent="-463550" algn="l">
              <a:spcAft>
                <a:spcPts val="600"/>
              </a:spcAft>
            </a:pPr>
            <a:r>
              <a:rPr lang="en-US" sz="1600" b="1" dirty="0" smtClean="0">
                <a:latin typeface="+mn-lt"/>
              </a:rPr>
              <a:t>507 </a:t>
            </a:r>
            <a:r>
              <a:rPr lang="en-US" sz="1600" b="1" cap="small" dirty="0" smtClean="0">
                <a:latin typeface="+mn-lt"/>
              </a:rPr>
              <a:t>bce</a:t>
            </a:r>
            <a:r>
              <a:rPr lang="en-US" sz="1600" dirty="0" smtClean="0">
                <a:latin typeface="+mn-lt"/>
              </a:rPr>
              <a:t> Cleisthenic reforms.</a:t>
            </a:r>
          </a:p>
          <a:p>
            <a:pPr marL="463550" indent="-463550" algn="l">
              <a:spcAft>
                <a:spcPts val="600"/>
              </a:spcAft>
            </a:pPr>
            <a:r>
              <a:rPr lang="en-US" sz="1600" b="1" dirty="0" smtClean="0">
                <a:latin typeface="+mn-lt"/>
              </a:rPr>
              <a:t>490-479</a:t>
            </a:r>
            <a:r>
              <a:rPr lang="en-US" sz="1600" dirty="0" smtClean="0">
                <a:latin typeface="+mn-lt"/>
              </a:rPr>
              <a:t> Persian Wars.</a:t>
            </a:r>
          </a:p>
          <a:p>
            <a:pPr marL="463550" indent="-463550" algn="l">
              <a:spcAft>
                <a:spcPts val="600"/>
              </a:spcAft>
            </a:pPr>
            <a:r>
              <a:rPr lang="en-US" sz="1600" b="1" dirty="0" smtClean="0">
                <a:latin typeface="+mn-lt"/>
              </a:rPr>
              <a:t>463-461</a:t>
            </a:r>
            <a:r>
              <a:rPr lang="en-US" sz="1600" dirty="0" smtClean="0">
                <a:latin typeface="+mn-lt"/>
              </a:rPr>
              <a:t> Ephialtes’ ascendency.</a:t>
            </a:r>
          </a:p>
          <a:p>
            <a:pPr marL="463550" indent="-463550" algn="l">
              <a:spcAft>
                <a:spcPts val="600"/>
              </a:spcAft>
            </a:pPr>
            <a:r>
              <a:rPr lang="en-US" sz="1600" b="1" dirty="0">
                <a:latin typeface="+mn-lt"/>
              </a:rPr>
              <a:t>461</a:t>
            </a:r>
            <a:r>
              <a:rPr lang="en-US" sz="1600" dirty="0">
                <a:latin typeface="+mn-lt"/>
              </a:rPr>
              <a:t> Areopagus </a:t>
            </a:r>
            <a:r>
              <a:rPr lang="en-US" sz="1600" dirty="0" smtClean="0">
                <a:latin typeface="+mn-lt"/>
              </a:rPr>
              <a:t>reforms.</a:t>
            </a:r>
            <a:endParaRPr lang="en-US" sz="1600" dirty="0">
              <a:latin typeface="+mn-lt"/>
            </a:endParaRPr>
          </a:p>
          <a:p>
            <a:pPr marL="463550" indent="-463550" algn="l">
              <a:spcAft>
                <a:spcPts val="600"/>
              </a:spcAft>
            </a:pPr>
            <a:r>
              <a:rPr lang="en-US" sz="1600" b="1" dirty="0" smtClean="0">
                <a:latin typeface="+mn-lt"/>
              </a:rPr>
              <a:t>460</a:t>
            </a:r>
            <a:r>
              <a:rPr lang="en-US" sz="1600" dirty="0" smtClean="0">
                <a:latin typeface="+mn-lt"/>
              </a:rPr>
              <a:t> Argos a democracy. Alliance with Athens.</a:t>
            </a:r>
            <a:endParaRPr lang="en-US" sz="1600" b="1" dirty="0" smtClean="0">
              <a:latin typeface="+mn-lt"/>
            </a:endParaRPr>
          </a:p>
          <a:p>
            <a:pPr marL="463550" indent="-463550" algn="l">
              <a:spcAft>
                <a:spcPts val="600"/>
              </a:spcAft>
            </a:pPr>
            <a:r>
              <a:rPr lang="en-US" sz="1600" b="1" dirty="0" smtClean="0">
                <a:latin typeface="+mn-lt"/>
              </a:rPr>
              <a:t>461</a:t>
            </a:r>
            <a:r>
              <a:rPr lang="en-US" sz="1600" dirty="0" smtClean="0">
                <a:latin typeface="+mn-lt"/>
              </a:rPr>
              <a:t> Ephialtes assassinated.</a:t>
            </a:r>
          </a:p>
          <a:p>
            <a:pPr marL="463550" indent="-463550" algn="l">
              <a:spcAft>
                <a:spcPts val="600"/>
              </a:spcAft>
            </a:pPr>
            <a:r>
              <a:rPr lang="en-US" sz="1600" b="1" dirty="0" smtClean="0">
                <a:latin typeface="+mn-lt"/>
              </a:rPr>
              <a:t>458</a:t>
            </a:r>
            <a:r>
              <a:rPr lang="en-US" sz="1600" dirty="0" smtClean="0">
                <a:latin typeface="+mn-lt"/>
              </a:rPr>
              <a:t> </a:t>
            </a:r>
            <a:r>
              <a:rPr lang="en-US" sz="1600" i="1" dirty="0" smtClean="0">
                <a:latin typeface="+mn-lt"/>
              </a:rPr>
              <a:t>Oresteia</a:t>
            </a:r>
            <a:r>
              <a:rPr lang="en-US" sz="1600" dirty="0" smtClean="0">
                <a:latin typeface="+mn-lt"/>
              </a:rPr>
              <a:t> produced.</a:t>
            </a:r>
            <a:endParaRPr lang="en-US" sz="1600" dirty="0">
              <a:latin typeface="+mn-lt"/>
            </a:endParaRPr>
          </a:p>
        </p:txBody>
      </p:sp>
      <p:sp>
        <p:nvSpPr>
          <p:cNvPr id="11" name="Action Button: Forward or Next 10">
            <a:hlinkClick r:id="rId3" action="ppaction://hlinksldjump" highlightClick="1"/>
          </p:cNvPr>
          <p:cNvSpPr/>
          <p:nvPr/>
        </p:nvSpPr>
        <p:spPr>
          <a:xfrm>
            <a:off x="8301681" y="6313488"/>
            <a:ext cx="609600" cy="38100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6639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7895">
                                            <p:txEl>
                                              <p:pRg st="0" end="0"/>
                                            </p:txEl>
                                          </p:spTgt>
                                        </p:tgtEl>
                                        <p:attrNameLst>
                                          <p:attrName>style.visibility</p:attrName>
                                        </p:attrNameLst>
                                      </p:cBhvr>
                                      <p:to>
                                        <p:strVal val="visible"/>
                                      </p:to>
                                    </p:set>
                                    <p:animEffect transition="in" filter="fade">
                                      <p:cBhvr>
                                        <p:cTn id="12" dur="500"/>
                                        <p:tgtEl>
                                          <p:spTgt spid="37895">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7895">
                                            <p:txEl>
                                              <p:pRg st="1" end="1"/>
                                            </p:txEl>
                                          </p:spTgt>
                                        </p:tgtEl>
                                        <p:attrNameLst>
                                          <p:attrName>style.visibility</p:attrName>
                                        </p:attrNameLst>
                                      </p:cBhvr>
                                      <p:to>
                                        <p:strVal val="visible"/>
                                      </p:to>
                                    </p:set>
                                    <p:animEffect transition="in" filter="fade">
                                      <p:cBhvr>
                                        <p:cTn id="15" dur="500"/>
                                        <p:tgtEl>
                                          <p:spTgt spid="37895">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7895">
                                            <p:txEl>
                                              <p:pRg st="2" end="2"/>
                                            </p:txEl>
                                          </p:spTgt>
                                        </p:tgtEl>
                                        <p:attrNameLst>
                                          <p:attrName>style.visibility</p:attrName>
                                        </p:attrNameLst>
                                      </p:cBhvr>
                                      <p:to>
                                        <p:strVal val="visible"/>
                                      </p:to>
                                    </p:set>
                                    <p:animEffect transition="in" filter="fade">
                                      <p:cBhvr>
                                        <p:cTn id="18" dur="500"/>
                                        <p:tgtEl>
                                          <p:spTgt spid="37895">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7895">
                                            <p:txEl>
                                              <p:pRg st="3" end="3"/>
                                            </p:txEl>
                                          </p:spTgt>
                                        </p:tgtEl>
                                        <p:attrNameLst>
                                          <p:attrName>style.visibility</p:attrName>
                                        </p:attrNameLst>
                                      </p:cBhvr>
                                      <p:to>
                                        <p:strVal val="visible"/>
                                      </p:to>
                                    </p:set>
                                    <p:animEffect transition="in" filter="fade">
                                      <p:cBhvr>
                                        <p:cTn id="23" dur="500"/>
                                        <p:tgtEl>
                                          <p:spTgt spid="37895">
                                            <p:txEl>
                                              <p:pRg st="3" end="3"/>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7895">
                                            <p:txEl>
                                              <p:pRg st="4" end="4"/>
                                            </p:txEl>
                                          </p:spTgt>
                                        </p:tgtEl>
                                        <p:attrNameLst>
                                          <p:attrName>style.visibility</p:attrName>
                                        </p:attrNameLst>
                                      </p:cBhvr>
                                      <p:to>
                                        <p:strVal val="visible"/>
                                      </p:to>
                                    </p:set>
                                    <p:animEffect transition="in" filter="fade">
                                      <p:cBhvr>
                                        <p:cTn id="26" dur="500"/>
                                        <p:tgtEl>
                                          <p:spTgt spid="37895">
                                            <p:txEl>
                                              <p:pRg st="4" end="4"/>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7895">
                                            <p:txEl>
                                              <p:pRg st="5" end="5"/>
                                            </p:txEl>
                                          </p:spTgt>
                                        </p:tgtEl>
                                        <p:attrNameLst>
                                          <p:attrName>style.visibility</p:attrName>
                                        </p:attrNameLst>
                                      </p:cBhvr>
                                      <p:to>
                                        <p:strVal val="visible"/>
                                      </p:to>
                                    </p:set>
                                    <p:animEffect transition="in" filter="fade">
                                      <p:cBhvr>
                                        <p:cTn id="29" dur="500"/>
                                        <p:tgtEl>
                                          <p:spTgt spid="37895">
                                            <p:txEl>
                                              <p:pRg st="5" end="5"/>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37895">
                                            <p:txEl>
                                              <p:pRg st="6" end="6"/>
                                            </p:txEl>
                                          </p:spTgt>
                                        </p:tgtEl>
                                        <p:attrNameLst>
                                          <p:attrName>style.visibility</p:attrName>
                                        </p:attrNameLst>
                                      </p:cBhvr>
                                      <p:to>
                                        <p:strVal val="visible"/>
                                      </p:to>
                                    </p:set>
                                    <p:animEffect transition="in" filter="fade">
                                      <p:cBhvr>
                                        <p:cTn id="32" dur="500"/>
                                        <p:tgtEl>
                                          <p:spTgt spid="37895">
                                            <p:txEl>
                                              <p:pRg st="6" end="6"/>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37895">
                                            <p:txEl>
                                              <p:pRg st="7" end="7"/>
                                            </p:txEl>
                                          </p:spTgt>
                                        </p:tgtEl>
                                        <p:attrNameLst>
                                          <p:attrName>style.visibility</p:attrName>
                                        </p:attrNameLst>
                                      </p:cBhvr>
                                      <p:to>
                                        <p:strVal val="visible"/>
                                      </p:to>
                                    </p:set>
                                    <p:animEffect transition="in" filter="fade">
                                      <p:cBhvr>
                                        <p:cTn id="35" dur="500"/>
                                        <p:tgtEl>
                                          <p:spTgt spid="37895">
                                            <p:txEl>
                                              <p:pRg st="7" end="7"/>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9">
                                            <p:txEl>
                                              <p:pRg st="0" end="0"/>
                                            </p:txEl>
                                          </p:spTgt>
                                        </p:tgtEl>
                                        <p:attrNameLst>
                                          <p:attrName>style.visibility</p:attrName>
                                        </p:attrNameLst>
                                      </p:cBhvr>
                                      <p:to>
                                        <p:strVal val="visible"/>
                                      </p:to>
                                    </p:set>
                                    <p:animEffect transition="in" filter="fade">
                                      <p:cBhvr>
                                        <p:cTn id="40" dur="500"/>
                                        <p:tgtEl>
                                          <p:spTgt spid="9">
                                            <p:txEl>
                                              <p:pRg st="0" end="0"/>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37896">
                                            <p:txEl>
                                              <p:pRg st="0" end="0"/>
                                            </p:txEl>
                                          </p:spTgt>
                                        </p:tgtEl>
                                        <p:attrNameLst>
                                          <p:attrName>style.visibility</p:attrName>
                                        </p:attrNameLst>
                                      </p:cBhvr>
                                      <p:to>
                                        <p:strVal val="visible"/>
                                      </p:to>
                                    </p:set>
                                    <p:animEffect transition="in" filter="fade">
                                      <p:cBhvr>
                                        <p:cTn id="45" dur="500"/>
                                        <p:tgtEl>
                                          <p:spTgt spid="37896">
                                            <p:txEl>
                                              <p:pRg st="0" end="0"/>
                                            </p:txEl>
                                          </p:spTgt>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37896">
                                            <p:txEl>
                                              <p:pRg st="1" end="1"/>
                                            </p:txEl>
                                          </p:spTgt>
                                        </p:tgtEl>
                                        <p:attrNameLst>
                                          <p:attrName>style.visibility</p:attrName>
                                        </p:attrNameLst>
                                      </p:cBhvr>
                                      <p:to>
                                        <p:strVal val="visible"/>
                                      </p:to>
                                    </p:set>
                                    <p:animEffect transition="in" filter="fade">
                                      <p:cBhvr>
                                        <p:cTn id="48" dur="500"/>
                                        <p:tgtEl>
                                          <p:spTgt spid="37896">
                                            <p:txEl>
                                              <p:pRg st="1" end="1"/>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37896">
                                            <p:txEl>
                                              <p:pRg st="2" end="2"/>
                                            </p:txEl>
                                          </p:spTgt>
                                        </p:tgtEl>
                                        <p:attrNameLst>
                                          <p:attrName>style.visibility</p:attrName>
                                        </p:attrNameLst>
                                      </p:cBhvr>
                                      <p:to>
                                        <p:strVal val="visible"/>
                                      </p:to>
                                    </p:set>
                                    <p:animEffect transition="in" filter="fade">
                                      <p:cBhvr>
                                        <p:cTn id="53" dur="500"/>
                                        <p:tgtEl>
                                          <p:spTgt spid="37896">
                                            <p:txEl>
                                              <p:pRg st="2" end="2"/>
                                            </p:txEl>
                                          </p:spTgt>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37896">
                                            <p:txEl>
                                              <p:pRg st="3" end="3"/>
                                            </p:txEl>
                                          </p:spTgt>
                                        </p:tgtEl>
                                        <p:attrNameLst>
                                          <p:attrName>style.visibility</p:attrName>
                                        </p:attrNameLst>
                                      </p:cBhvr>
                                      <p:to>
                                        <p:strVal val="visible"/>
                                      </p:to>
                                    </p:set>
                                    <p:animEffect transition="in" filter="fade">
                                      <p:cBhvr>
                                        <p:cTn id="56" dur="500"/>
                                        <p:tgtEl>
                                          <p:spTgt spid="3789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37895" grpId="0" uiExpand="1" build="p"/>
      <p:bldP spid="9" grpId="0" build="p"/>
      <p:bldP spid="37896"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695298" name="Picture 2" descr="map"/>
          <p:cNvPicPr>
            <a:picLocks noChangeAspect="1" noChangeArrowheads="1"/>
          </p:cNvPicPr>
          <p:nvPr/>
        </p:nvPicPr>
        <p:blipFill>
          <a:blip r:embed="rId3" cstate="print"/>
          <a:srcRect r="2174"/>
          <a:stretch>
            <a:fillRect/>
          </a:stretch>
        </p:blipFill>
        <p:spPr bwMode="auto">
          <a:xfrm>
            <a:off x="1133060" y="358775"/>
            <a:ext cx="6858000" cy="6137275"/>
          </a:xfrm>
          <a:prstGeom prst="rect">
            <a:avLst/>
          </a:prstGeom>
          <a:noFill/>
        </p:spPr>
      </p:pic>
      <p:sp>
        <p:nvSpPr>
          <p:cNvPr id="695299" name="Oval 3"/>
          <p:cNvSpPr>
            <a:spLocks noChangeArrowheads="1"/>
          </p:cNvSpPr>
          <p:nvPr/>
        </p:nvSpPr>
        <p:spPr bwMode="auto">
          <a:xfrm>
            <a:off x="3175000" y="2971800"/>
            <a:ext cx="1295400" cy="1371600"/>
          </a:xfrm>
          <a:prstGeom prst="ellipse">
            <a:avLst/>
          </a:prstGeom>
          <a:noFill/>
          <a:ln w="28575">
            <a:solidFill>
              <a:srgbClr val="FF0000"/>
            </a:solidFill>
            <a:round/>
            <a:headEnd/>
            <a:tailEnd/>
          </a:ln>
          <a:effectLst/>
        </p:spPr>
        <p:txBody>
          <a:bodyPr wrap="none" anchor="ctr">
            <a:spAutoFit/>
          </a:bodyPr>
          <a:lstStyle/>
          <a:p>
            <a:endParaRPr lang="en-US"/>
          </a:p>
        </p:txBody>
      </p:sp>
      <p:sp>
        <p:nvSpPr>
          <p:cNvPr id="695300" name="Oval 4"/>
          <p:cNvSpPr>
            <a:spLocks noChangeArrowheads="1"/>
          </p:cNvSpPr>
          <p:nvPr/>
        </p:nvSpPr>
        <p:spPr bwMode="auto">
          <a:xfrm>
            <a:off x="4575175" y="3241503"/>
            <a:ext cx="2057400" cy="1981200"/>
          </a:xfrm>
          <a:prstGeom prst="ellipse">
            <a:avLst/>
          </a:prstGeom>
          <a:noFill/>
          <a:ln w="28575">
            <a:solidFill>
              <a:srgbClr val="FF0000"/>
            </a:solidFill>
            <a:round/>
            <a:headEnd/>
            <a:tailEnd/>
          </a:ln>
          <a:effectLst/>
        </p:spPr>
        <p:txBody>
          <a:bodyPr anchor="ctr">
            <a:spAutoFit/>
          </a:bodyPr>
          <a:lstStyle/>
          <a:p>
            <a:endParaRPr lang="en-US"/>
          </a:p>
        </p:txBody>
      </p:sp>
      <p:sp>
        <p:nvSpPr>
          <p:cNvPr id="5" name="Action Button: Return 4">
            <a:hlinkClick r:id="" action="ppaction://hlinkshowjump?jump=lastslideviewed" highlightClick="1"/>
          </p:cNvPr>
          <p:cNvSpPr/>
          <p:nvPr/>
        </p:nvSpPr>
        <p:spPr>
          <a:xfrm>
            <a:off x="8301681" y="6313488"/>
            <a:ext cx="609600" cy="381000"/>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 name="Straight Arrow Connector 2"/>
          <p:cNvCxnSpPr/>
          <p:nvPr/>
        </p:nvCxnSpPr>
        <p:spPr>
          <a:xfrm flipH="1">
            <a:off x="4470400" y="2971800"/>
            <a:ext cx="338667" cy="1007533"/>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4641319" y="2492858"/>
            <a:ext cx="2386012" cy="523220"/>
          </a:xfrm>
          <a:prstGeom prst="rect">
            <a:avLst/>
          </a:prstGeom>
          <a:noFill/>
        </p:spPr>
        <p:txBody>
          <a:bodyPr wrap="square" rtlCol="0">
            <a:spAutoFit/>
          </a:bodyPr>
          <a:lstStyle/>
          <a:p>
            <a:pPr algn="l"/>
            <a:r>
              <a:rPr lang="en-US" sz="1400" dirty="0" smtClean="0">
                <a:solidFill>
                  <a:srgbClr val="FF0000"/>
                </a:solidFill>
                <a:latin typeface="+mn-lt"/>
              </a:rPr>
              <a:t>Sanctuary of the </a:t>
            </a:r>
            <a:r>
              <a:rPr lang="en-US" sz="1400" i="1" dirty="0" smtClean="0">
                <a:solidFill>
                  <a:srgbClr val="FF0000"/>
                </a:solidFill>
                <a:latin typeface="+mn-lt"/>
              </a:rPr>
              <a:t>Semnai theai</a:t>
            </a:r>
            <a:r>
              <a:rPr lang="en-US" sz="1400" dirty="0" smtClean="0">
                <a:solidFill>
                  <a:srgbClr val="FF0000"/>
                </a:solidFill>
                <a:latin typeface="+mn-lt"/>
              </a:rPr>
              <a:t>-</a:t>
            </a:r>
            <a:r>
              <a:rPr lang="en-US" sz="1400" i="1" dirty="0" smtClean="0">
                <a:solidFill>
                  <a:srgbClr val="FF0000"/>
                </a:solidFill>
                <a:latin typeface="+mn-lt"/>
              </a:rPr>
              <a:t>Erinues</a:t>
            </a:r>
            <a:r>
              <a:rPr lang="en-US" sz="1400" dirty="0" smtClean="0">
                <a:solidFill>
                  <a:srgbClr val="FF0000"/>
                </a:solidFill>
                <a:latin typeface="+mn-lt"/>
              </a:rPr>
              <a:t>-“Furies”</a:t>
            </a:r>
          </a:p>
        </p:txBody>
      </p:sp>
      <p:sp>
        <p:nvSpPr>
          <p:cNvPr id="10" name="TextBox 9"/>
          <p:cNvSpPr txBox="1"/>
          <p:nvPr/>
        </p:nvSpPr>
        <p:spPr>
          <a:xfrm>
            <a:off x="6512340" y="3427412"/>
            <a:ext cx="1012825" cy="307777"/>
          </a:xfrm>
          <a:prstGeom prst="rect">
            <a:avLst/>
          </a:prstGeom>
          <a:solidFill>
            <a:schemeClr val="bg1">
              <a:alpha val="75000"/>
            </a:schemeClr>
          </a:solidFill>
        </p:spPr>
        <p:txBody>
          <a:bodyPr wrap="square" rtlCol="0">
            <a:spAutoFit/>
          </a:bodyPr>
          <a:lstStyle/>
          <a:p>
            <a:pPr algn="l"/>
            <a:r>
              <a:rPr lang="en-US" sz="1400" dirty="0" smtClean="0">
                <a:solidFill>
                  <a:srgbClr val="FF0000"/>
                </a:solidFill>
                <a:latin typeface="+mn-lt"/>
              </a:rPr>
              <a:t>Acropolis</a:t>
            </a:r>
          </a:p>
        </p:txBody>
      </p:sp>
      <p:sp>
        <p:nvSpPr>
          <p:cNvPr id="11" name="TextBox 10"/>
          <p:cNvSpPr txBox="1"/>
          <p:nvPr/>
        </p:nvSpPr>
        <p:spPr>
          <a:xfrm>
            <a:off x="2329920" y="2862189"/>
            <a:ext cx="1012825" cy="307777"/>
          </a:xfrm>
          <a:prstGeom prst="rect">
            <a:avLst/>
          </a:prstGeom>
          <a:solidFill>
            <a:schemeClr val="bg1">
              <a:alpha val="75000"/>
            </a:schemeClr>
          </a:solidFill>
        </p:spPr>
        <p:txBody>
          <a:bodyPr wrap="square" rtlCol="0">
            <a:spAutoFit/>
          </a:bodyPr>
          <a:lstStyle/>
          <a:p>
            <a:pPr algn="r"/>
            <a:r>
              <a:rPr lang="en-US" sz="1400" dirty="0" smtClean="0">
                <a:solidFill>
                  <a:srgbClr val="FF0000"/>
                </a:solidFill>
                <a:latin typeface="+mn-lt"/>
              </a:rPr>
              <a:t>Areopagus</a:t>
            </a:r>
          </a:p>
        </p:txBody>
      </p:sp>
    </p:spTree>
    <p:extLst>
      <p:ext uri="{BB962C8B-B14F-4D97-AF65-F5344CB8AC3E}">
        <p14:creationId xmlns:p14="http://schemas.microsoft.com/office/powerpoint/2010/main" val="18785307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i="1" dirty="0" smtClean="0"/>
              <a:t>Peithō</a:t>
            </a:r>
            <a:r>
              <a:rPr lang="en-US" dirty="0" smtClean="0"/>
              <a:t> in </a:t>
            </a:r>
            <a:r>
              <a:rPr lang="en-US" i="1" dirty="0" smtClean="0"/>
              <a:t>Eumenides</a:t>
            </a:r>
            <a:endParaRPr lang="en-US" i="1" dirty="0"/>
          </a:p>
        </p:txBody>
      </p:sp>
      <p:sp>
        <p:nvSpPr>
          <p:cNvPr id="7" name="Content Placeholder 6"/>
          <p:cNvSpPr>
            <a:spLocks noGrp="1"/>
          </p:cNvSpPr>
          <p:nvPr>
            <p:ph idx="1"/>
          </p:nvPr>
        </p:nvSpPr>
        <p:spPr/>
        <p:txBody>
          <a:bodyPr>
            <a:normAutofit/>
          </a:bodyPr>
          <a:lstStyle/>
          <a:p>
            <a:r>
              <a:rPr lang="en-US" dirty="0" smtClean="0"/>
              <a:t>Delphic spin </a:t>
            </a:r>
            <a:r>
              <a:rPr lang="en-US" sz="2000" dirty="0" smtClean="0"/>
              <a:t>(prologue)</a:t>
            </a:r>
            <a:endParaRPr lang="en-US" dirty="0" smtClean="0"/>
          </a:p>
          <a:p>
            <a:r>
              <a:rPr lang="en-US" dirty="0" smtClean="0">
                <a:hlinkClick r:id="rId3" action="ppaction://hlinksldjump"/>
              </a:rPr>
              <a:t>Apollo’s </a:t>
            </a:r>
            <a:r>
              <a:rPr lang="en-US" i="1" dirty="0" smtClean="0">
                <a:hlinkClick r:id="rId3" action="ppaction://hlinksldjump"/>
              </a:rPr>
              <a:t>peithō</a:t>
            </a:r>
            <a:r>
              <a:rPr lang="en-US" dirty="0" smtClean="0"/>
              <a:t> </a:t>
            </a:r>
            <a:r>
              <a:rPr lang="en-US" sz="2000" dirty="0" smtClean="0"/>
              <a:t>(234)</a:t>
            </a:r>
            <a:endParaRPr lang="en-US" dirty="0" smtClean="0"/>
          </a:p>
          <a:p>
            <a:r>
              <a:rPr lang="en-US" dirty="0" smtClean="0">
                <a:hlinkClick r:id="rId4" action="ppaction://hlinksldjump"/>
              </a:rPr>
              <a:t>Furies’ Binding song</a:t>
            </a:r>
            <a:r>
              <a:rPr lang="en-US" dirty="0" smtClean="0"/>
              <a:t> </a:t>
            </a:r>
            <a:r>
              <a:rPr lang="en-US" sz="2000" dirty="0" smtClean="0"/>
              <a:t>(245 ff.)</a:t>
            </a:r>
          </a:p>
          <a:p>
            <a:r>
              <a:rPr lang="en-US" i="1" dirty="0" err="1"/>
              <a:t>Pistis</a:t>
            </a:r>
            <a:r>
              <a:rPr lang="en-US" i="1" dirty="0"/>
              <a:t> </a:t>
            </a:r>
            <a:r>
              <a:rPr lang="en-US" i="1" dirty="0" err="1"/>
              <a:t>entekhnos</a:t>
            </a:r>
            <a:r>
              <a:rPr lang="en-US" dirty="0"/>
              <a:t> </a:t>
            </a:r>
            <a:r>
              <a:rPr lang="en-US" sz="2000" dirty="0"/>
              <a:t>(258 ff.)</a:t>
            </a:r>
            <a:endParaRPr lang="en-US" dirty="0"/>
          </a:p>
          <a:p>
            <a:pPr lvl="1"/>
            <a:r>
              <a:rPr lang="en-US" dirty="0" smtClean="0"/>
              <a:t>“Artful proof” </a:t>
            </a:r>
            <a:r>
              <a:rPr lang="en-US" sz="1800" dirty="0" smtClean="0">
                <a:hlinkClick r:id="rId5" action="ppaction://hlinksldjump"/>
              </a:rPr>
              <a:t>(Apollo’s anti-motherhood gambit)</a:t>
            </a:r>
            <a:endParaRPr lang="en-US" dirty="0" smtClean="0"/>
          </a:p>
          <a:p>
            <a:r>
              <a:rPr lang="en-US" dirty="0" smtClean="0"/>
              <a:t>Athena-Furies “Buy-in” scene</a:t>
            </a:r>
          </a:p>
          <a:p>
            <a:pPr lvl="1"/>
            <a:r>
              <a:rPr lang="en-US" dirty="0" smtClean="0">
                <a:hlinkClick r:id="rId6" action="ppaction://hlinksldjump"/>
              </a:rPr>
              <a:t>Athena’s </a:t>
            </a:r>
            <a:r>
              <a:rPr lang="en-US" i="1" dirty="0" smtClean="0">
                <a:hlinkClick r:id="rId6" action="ppaction://hlinksldjump"/>
              </a:rPr>
              <a:t>peitho</a:t>
            </a:r>
            <a:endParaRPr lang="en-US" dirty="0"/>
          </a:p>
        </p:txBody>
      </p:sp>
    </p:spTree>
    <p:extLst>
      <p:ext uri="{BB962C8B-B14F-4D97-AF65-F5344CB8AC3E}">
        <p14:creationId xmlns:p14="http://schemas.microsoft.com/office/powerpoint/2010/main" val="12276360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7">
                                            <p:txEl>
                                              <p:pRg st="4" end="4"/>
                                            </p:txEl>
                                          </p:spTgt>
                                        </p:tgtEl>
                                        <p:attrNameLst>
                                          <p:attrName>style.visibility</p:attrName>
                                        </p:attrNameLst>
                                      </p:cBhvr>
                                      <p:to>
                                        <p:strVal val="visible"/>
                                      </p:to>
                                    </p:set>
                                    <p:animEffect transition="in" filter="fade">
                                      <p:cBhvr>
                                        <p:cTn id="25" dur="500"/>
                                        <p:tgtEl>
                                          <p:spTgt spid="7">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7">
                                            <p:txEl>
                                              <p:pRg st="5" end="5"/>
                                            </p:txEl>
                                          </p:spTgt>
                                        </p:tgtEl>
                                        <p:attrNameLst>
                                          <p:attrName>style.visibility</p:attrName>
                                        </p:attrNameLst>
                                      </p:cBhvr>
                                      <p:to>
                                        <p:strVal val="visible"/>
                                      </p:to>
                                    </p:set>
                                    <p:animEffect transition="in" filter="fade">
                                      <p:cBhvr>
                                        <p:cTn id="30" dur="500"/>
                                        <p:tgtEl>
                                          <p:spTgt spid="7">
                                            <p:txEl>
                                              <p:pRg st="5" end="5"/>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7">
                                            <p:txEl>
                                              <p:pRg st="6" end="6"/>
                                            </p:txEl>
                                          </p:spTgt>
                                        </p:tgtEl>
                                        <p:attrNameLst>
                                          <p:attrName>style.visibility</p:attrName>
                                        </p:attrNameLst>
                                      </p:cBhvr>
                                      <p:to>
                                        <p:strVal val="visible"/>
                                      </p:to>
                                    </p:set>
                                    <p:animEffect transition="in" filter="fade">
                                      <p:cBhvr>
                                        <p:cTn id="33" dur="500"/>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extBox 1"/>
          <p:cNvSpPr txBox="1"/>
          <p:nvPr/>
        </p:nvSpPr>
        <p:spPr>
          <a:xfrm>
            <a:off x="437727" y="1767007"/>
            <a:ext cx="8019696" cy="3323987"/>
          </a:xfrm>
          <a:prstGeom prst="rect">
            <a:avLst/>
          </a:prstGeom>
          <a:noFill/>
        </p:spPr>
        <p:txBody>
          <a:bodyPr wrap="none" rtlCol="0" anchor="ctr" anchorCtr="0">
            <a:spAutoFit/>
          </a:bodyPr>
          <a:lstStyle/>
          <a:p>
            <a:pPr algn="l">
              <a:lnSpc>
                <a:spcPct val="125000"/>
              </a:lnSpc>
            </a:pPr>
            <a:r>
              <a:rPr lang="en-US" sz="2800" dirty="0" smtClean="0">
                <a:latin typeface="+mn-lt"/>
              </a:rPr>
              <a:t>And </a:t>
            </a:r>
            <a:r>
              <a:rPr lang="en-US" sz="2800" dirty="0">
                <a:latin typeface="+mn-lt"/>
              </a:rPr>
              <a:t>once you reach the citadel of Pallas, kneel </a:t>
            </a:r>
          </a:p>
          <a:p>
            <a:pPr algn="l">
              <a:lnSpc>
                <a:spcPct val="125000"/>
              </a:lnSpc>
            </a:pPr>
            <a:r>
              <a:rPr lang="en-US" sz="2800" dirty="0">
                <a:latin typeface="+mn-lt"/>
              </a:rPr>
              <a:t>and embrace her ancient idol in your arms and there, </a:t>
            </a:r>
          </a:p>
          <a:p>
            <a:pPr algn="l">
              <a:lnSpc>
                <a:spcPct val="125000"/>
              </a:lnSpc>
            </a:pPr>
            <a:r>
              <a:rPr lang="en-US" sz="2800" dirty="0">
                <a:latin typeface="+mn-lt"/>
              </a:rPr>
              <a:t>with judges of your case, with a </a:t>
            </a:r>
            <a:r>
              <a:rPr lang="en-US" sz="2800" u="sng" dirty="0">
                <a:latin typeface="+mn-lt"/>
              </a:rPr>
              <a:t>magic spell</a:t>
            </a:r>
            <a:r>
              <a:rPr lang="en-US" sz="2800" dirty="0">
                <a:latin typeface="+mn-lt"/>
              </a:rPr>
              <a:t> - </a:t>
            </a:r>
          </a:p>
          <a:p>
            <a:pPr algn="l">
              <a:lnSpc>
                <a:spcPct val="125000"/>
              </a:lnSpc>
            </a:pPr>
            <a:r>
              <a:rPr lang="en-US" sz="2800" u="sng" dirty="0">
                <a:latin typeface="+mn-lt"/>
              </a:rPr>
              <a:t>with words</a:t>
            </a:r>
            <a:r>
              <a:rPr lang="en-US" sz="2800" dirty="0">
                <a:latin typeface="+mn-lt"/>
              </a:rPr>
              <a:t> —</a:t>
            </a:r>
            <a:r>
              <a:rPr lang="en-US" sz="2800" dirty="0" smtClean="0">
                <a:latin typeface="+mn-lt"/>
              </a:rPr>
              <a:t> </a:t>
            </a:r>
            <a:r>
              <a:rPr lang="en-US" sz="2800" u="sng" dirty="0">
                <a:latin typeface="+mn-lt"/>
              </a:rPr>
              <a:t>we will devise the master-stroke </a:t>
            </a:r>
          </a:p>
          <a:p>
            <a:pPr algn="l">
              <a:lnSpc>
                <a:spcPct val="125000"/>
              </a:lnSpc>
            </a:pPr>
            <a:r>
              <a:rPr lang="en-US" sz="2800" u="sng" dirty="0">
                <a:latin typeface="+mn-lt"/>
              </a:rPr>
              <a:t>that sets you free from torment once for all</a:t>
            </a:r>
            <a:r>
              <a:rPr lang="en-US" sz="2800" dirty="0">
                <a:latin typeface="+mn-lt"/>
              </a:rPr>
              <a:t>. </a:t>
            </a:r>
          </a:p>
          <a:p>
            <a:pPr algn="l">
              <a:lnSpc>
                <a:spcPct val="125000"/>
              </a:lnSpc>
            </a:pPr>
            <a:r>
              <a:rPr lang="en-US" sz="2800" dirty="0">
                <a:latin typeface="+mn-lt"/>
              </a:rPr>
              <a:t>I persuaded you to take your mother’s life</a:t>
            </a:r>
            <a:r>
              <a:rPr lang="en-US" sz="2800" dirty="0" smtClean="0">
                <a:latin typeface="+mn-lt"/>
              </a:rPr>
              <a:t>. (p. 234)</a:t>
            </a:r>
          </a:p>
        </p:txBody>
      </p:sp>
      <p:sp>
        <p:nvSpPr>
          <p:cNvPr id="3" name="Action Button: Return 2">
            <a:hlinkClick r:id="" action="ppaction://hlinkshowjump?jump=lastslideviewed" highlightClick="1"/>
          </p:cNvPr>
          <p:cNvSpPr/>
          <p:nvPr/>
        </p:nvSpPr>
        <p:spPr>
          <a:xfrm>
            <a:off x="8301681" y="6313488"/>
            <a:ext cx="609600" cy="381000"/>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p:txBody>
          <a:bodyPr/>
          <a:lstStyle/>
          <a:p>
            <a:r>
              <a:rPr lang="en-US" dirty="0" smtClean="0"/>
              <a:t>Apollo to Orestes</a:t>
            </a:r>
            <a:endParaRPr lang="en-US" dirty="0"/>
          </a:p>
        </p:txBody>
      </p:sp>
    </p:spTree>
    <p:extLst>
      <p:ext uri="{BB962C8B-B14F-4D97-AF65-F5344CB8AC3E}">
        <p14:creationId xmlns:p14="http://schemas.microsoft.com/office/powerpoint/2010/main" val="12572464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Apollo’s Slam-Dunk?</a:t>
            </a:r>
            <a:endParaRPr lang="en-US" dirty="0"/>
          </a:p>
        </p:txBody>
      </p:sp>
      <p:sp>
        <p:nvSpPr>
          <p:cNvPr id="3" name="Content Placeholder 2"/>
          <p:cNvSpPr>
            <a:spLocks noGrp="1"/>
          </p:cNvSpPr>
          <p:nvPr>
            <p:ph idx="1"/>
          </p:nvPr>
        </p:nvSpPr>
        <p:spPr>
          <a:xfrm>
            <a:off x="457200" y="1600200"/>
            <a:ext cx="5029200" cy="4525963"/>
          </a:xfrm>
        </p:spPr>
        <p:txBody>
          <a:bodyPr/>
          <a:lstStyle/>
          <a:p>
            <a:pPr marL="349250" indent="0">
              <a:buNone/>
            </a:pPr>
            <a:r>
              <a:rPr lang="en-US" dirty="0" smtClean="0"/>
              <a:t>“Here is the truth, I tell you—see how right I am. | The woman you call the mother of the child | is not the parent, just a nurse to the seed”</a:t>
            </a:r>
            <a:endParaRPr lang="en-US" dirty="0"/>
          </a:p>
        </p:txBody>
      </p:sp>
      <p:grpSp>
        <p:nvGrpSpPr>
          <p:cNvPr id="6" name="Group 5"/>
          <p:cNvGrpSpPr/>
          <p:nvPr/>
        </p:nvGrpSpPr>
        <p:grpSpPr>
          <a:xfrm>
            <a:off x="5527237" y="1600200"/>
            <a:ext cx="3159563" cy="4684931"/>
            <a:chOff x="5230375" y="1752600"/>
            <a:chExt cx="3159563" cy="4684931"/>
          </a:xfrm>
        </p:grpSpPr>
        <p:pic>
          <p:nvPicPr>
            <p:cNvPr id="4" name="Picture 2" descr="C:\WINDOWS\Desktop\isis.jpg"/>
            <p:cNvPicPr>
              <a:picLocks noChangeAspect="1" noChangeArrowheads="1"/>
            </p:cNvPicPr>
            <p:nvPr/>
          </p:nvPicPr>
          <p:blipFill>
            <a:blip r:embed="rId3" cstate="print"/>
            <a:srcRect/>
            <a:stretch>
              <a:fillRect/>
            </a:stretch>
          </p:blipFill>
          <p:spPr bwMode="auto">
            <a:xfrm>
              <a:off x="5583019" y="1752600"/>
              <a:ext cx="2454275" cy="3888441"/>
            </a:xfrm>
            <a:prstGeom prst="rect">
              <a:avLst/>
            </a:prstGeom>
            <a:noFill/>
            <a:ln w="9525">
              <a:noFill/>
              <a:miter lim="800000"/>
              <a:headEnd/>
              <a:tailEnd/>
            </a:ln>
          </p:spPr>
        </p:pic>
        <p:sp>
          <p:nvSpPr>
            <p:cNvPr id="5" name="TextBox 4"/>
            <p:cNvSpPr txBox="1"/>
            <p:nvPr/>
          </p:nvSpPr>
          <p:spPr>
            <a:xfrm>
              <a:off x="5230375" y="5791200"/>
              <a:ext cx="3159563" cy="646331"/>
            </a:xfrm>
            <a:prstGeom prst="rect">
              <a:avLst/>
            </a:prstGeom>
            <a:noFill/>
          </p:spPr>
          <p:txBody>
            <a:bodyPr wrap="square" rtlCol="0">
              <a:spAutoFit/>
            </a:bodyPr>
            <a:lstStyle/>
            <a:p>
              <a:r>
                <a:rPr lang="en-US" sz="1800" dirty="0" smtClean="0">
                  <a:latin typeface="+mn-lt"/>
                </a:rPr>
                <a:t>Mother and child, archaic Greek sculpture, Naucratis</a:t>
              </a:r>
              <a:endParaRPr lang="en-US" sz="1800" dirty="0">
                <a:latin typeface="+mn-lt"/>
              </a:endParaRPr>
            </a:p>
          </p:txBody>
        </p:sp>
      </p:grpSp>
      <p:sp>
        <p:nvSpPr>
          <p:cNvPr id="7" name="Action Button: Return 6">
            <a:hlinkClick r:id="" action="ppaction://hlinkshowjump?jump=lastslideviewed" highlightClick="1"/>
          </p:cNvPr>
          <p:cNvSpPr/>
          <p:nvPr/>
        </p:nvSpPr>
        <p:spPr>
          <a:xfrm>
            <a:off x="8301681" y="6313488"/>
            <a:ext cx="609600" cy="381000"/>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68129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01442" name="Rectangle 2"/>
          <p:cNvSpPr>
            <a:spLocks noGrp="1" noChangeArrowheads="1"/>
          </p:cNvSpPr>
          <p:nvPr>
            <p:ph type="title"/>
          </p:nvPr>
        </p:nvSpPr>
        <p:spPr/>
        <p:txBody>
          <a:bodyPr>
            <a:normAutofit/>
          </a:bodyPr>
          <a:lstStyle/>
          <a:p>
            <a:r>
              <a:rPr lang="en-US" altLang="en-US" dirty="0" smtClean="0"/>
              <a:t>“Binding Song” (307 ff.)</a:t>
            </a:r>
            <a:endParaRPr lang="en-US" altLang="en-US" dirty="0"/>
          </a:p>
        </p:txBody>
      </p:sp>
      <p:sp>
        <p:nvSpPr>
          <p:cNvPr id="701443" name="Rectangle 3"/>
          <p:cNvSpPr>
            <a:spLocks noGrp="1" noChangeArrowheads="1"/>
          </p:cNvSpPr>
          <p:nvPr>
            <p:ph idx="1"/>
          </p:nvPr>
        </p:nvSpPr>
        <p:spPr/>
        <p:txBody>
          <a:bodyPr>
            <a:normAutofit lnSpcReduction="10000"/>
          </a:bodyPr>
          <a:lstStyle/>
          <a:p>
            <a:pPr marL="457200" indent="0">
              <a:buNone/>
            </a:pPr>
            <a:r>
              <a:rPr lang="en-US" altLang="en-US" dirty="0" smtClean="0"/>
              <a:t>“Over the victim’s burning head </a:t>
            </a:r>
          </a:p>
          <a:p>
            <a:pPr marL="457200" indent="0">
              <a:buNone/>
            </a:pPr>
            <a:r>
              <a:rPr lang="en-US" altLang="en-US" dirty="0" smtClean="0"/>
              <a:t>this chant this frenzy striking frenzy </a:t>
            </a:r>
          </a:p>
          <a:p>
            <a:pPr marL="457200" indent="0">
              <a:buNone/>
            </a:pPr>
            <a:r>
              <a:rPr lang="en-US" altLang="en-US" dirty="0" smtClean="0"/>
              <a:t>lightning crazing the mind </a:t>
            </a:r>
          </a:p>
          <a:p>
            <a:pPr marL="457200" indent="0">
              <a:buNone/>
            </a:pPr>
            <a:r>
              <a:rPr lang="en-US" altLang="en-US" dirty="0" smtClean="0"/>
              <a:t>this hymn of Fury </a:t>
            </a:r>
          </a:p>
          <a:p>
            <a:pPr marL="457200" indent="0">
              <a:buNone/>
            </a:pPr>
            <a:r>
              <a:rPr lang="en-US" altLang="en-US" dirty="0" smtClean="0"/>
              <a:t>chaining the senses (</a:t>
            </a:r>
            <a:r>
              <a:rPr lang="es-ES" altLang="en-US" i="1" dirty="0" err="1"/>
              <a:t>humnos</a:t>
            </a:r>
            <a:r>
              <a:rPr lang="es-ES" altLang="en-US" i="1" dirty="0"/>
              <a:t> ex </a:t>
            </a:r>
            <a:r>
              <a:rPr lang="es-ES" altLang="en-US" i="1" dirty="0" err="1"/>
              <a:t>Erinuōn</a:t>
            </a:r>
            <a:r>
              <a:rPr lang="es-ES" altLang="en-US" i="1" dirty="0"/>
              <a:t> </a:t>
            </a:r>
            <a:r>
              <a:rPr lang="es-ES" altLang="en-US" i="1" dirty="0" err="1"/>
              <a:t>desmios</a:t>
            </a:r>
            <a:r>
              <a:rPr lang="es-ES" altLang="en-US" i="1" dirty="0"/>
              <a:t> </a:t>
            </a:r>
            <a:r>
              <a:rPr lang="es-ES" altLang="en-US" i="1" dirty="0" err="1"/>
              <a:t>phrenōn</a:t>
            </a:r>
            <a:r>
              <a:rPr lang="en-US" altLang="en-US" dirty="0" smtClean="0"/>
              <a:t>),</a:t>
            </a:r>
          </a:p>
          <a:p>
            <a:pPr marL="457200" indent="0">
              <a:buNone/>
            </a:pPr>
            <a:r>
              <a:rPr lang="en-US" altLang="en-US" dirty="0"/>
              <a:t>	</a:t>
            </a:r>
            <a:r>
              <a:rPr lang="en-US" altLang="en-US" dirty="0" smtClean="0"/>
              <a:t>			ripping cross the lyre, </a:t>
            </a:r>
          </a:p>
          <a:p>
            <a:pPr marL="457200" indent="0">
              <a:buNone/>
            </a:pPr>
            <a:r>
              <a:rPr lang="en-US" altLang="en-US" dirty="0" smtClean="0"/>
              <a:t>withering lives of men!” (329 ff.)</a:t>
            </a:r>
          </a:p>
        </p:txBody>
      </p:sp>
      <p:sp>
        <p:nvSpPr>
          <p:cNvPr id="4" name="Action Button: Return 3">
            <a:hlinkClick r:id="" action="ppaction://hlinkshowjump?jump=lastslideviewed" highlightClick="1"/>
          </p:cNvPr>
          <p:cNvSpPr/>
          <p:nvPr/>
        </p:nvSpPr>
        <p:spPr>
          <a:xfrm>
            <a:off x="8301681" y="6313488"/>
            <a:ext cx="609600" cy="381000"/>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36153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Action Button: Return 2">
            <a:hlinkClick r:id="" action="ppaction://hlinkshowjump?jump=lastslideviewed" highlightClick="1"/>
          </p:cNvPr>
          <p:cNvSpPr/>
          <p:nvPr/>
        </p:nvSpPr>
        <p:spPr>
          <a:xfrm>
            <a:off x="8301681" y="6313488"/>
            <a:ext cx="609600" cy="381000"/>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p:txBody>
          <a:bodyPr/>
          <a:lstStyle/>
          <a:p>
            <a:r>
              <a:rPr lang="en-US" dirty="0" smtClean="0"/>
              <a:t>Athena in </a:t>
            </a:r>
            <a:r>
              <a:rPr lang="en-US" dirty="0"/>
              <a:t>“Buy-in” </a:t>
            </a:r>
            <a:r>
              <a:rPr lang="en-US" dirty="0" smtClean="0"/>
              <a:t>Scene</a:t>
            </a:r>
            <a:endParaRPr lang="en-US" dirty="0"/>
          </a:p>
        </p:txBody>
      </p:sp>
      <p:grpSp>
        <p:nvGrpSpPr>
          <p:cNvPr id="9" name="Group 8"/>
          <p:cNvGrpSpPr/>
          <p:nvPr/>
        </p:nvGrpSpPr>
        <p:grpSpPr>
          <a:xfrm>
            <a:off x="516425" y="1498559"/>
            <a:ext cx="8120425" cy="4632037"/>
            <a:chOff x="753492" y="1498559"/>
            <a:chExt cx="8120425" cy="4632037"/>
          </a:xfrm>
        </p:grpSpPr>
        <p:sp>
          <p:nvSpPr>
            <p:cNvPr id="2" name="TextBox 1"/>
            <p:cNvSpPr txBox="1"/>
            <p:nvPr/>
          </p:nvSpPr>
          <p:spPr>
            <a:xfrm>
              <a:off x="2503647" y="1498559"/>
              <a:ext cx="6370270" cy="4632037"/>
            </a:xfrm>
            <a:prstGeom prst="rect">
              <a:avLst/>
            </a:prstGeom>
            <a:noFill/>
          </p:spPr>
          <p:txBody>
            <a:bodyPr wrap="none" rtlCol="0" anchor="t" anchorCtr="0">
              <a:spAutoFit/>
            </a:bodyPr>
            <a:lstStyle/>
            <a:p>
              <a:pPr algn="l">
                <a:lnSpc>
                  <a:spcPct val="125000"/>
                </a:lnSpc>
                <a:spcAft>
                  <a:spcPts val="0"/>
                </a:spcAft>
              </a:pPr>
              <a:r>
                <a:rPr lang="en-US" sz="2000" dirty="0" smtClean="0">
                  <a:latin typeface="+mn-lt"/>
                </a:rPr>
                <a:t>By </a:t>
              </a:r>
              <a:r>
                <a:rPr lang="en-US" sz="2000" dirty="0">
                  <a:latin typeface="+mn-lt"/>
                </a:rPr>
                <a:t>all my rights I promise you your seat </a:t>
              </a:r>
            </a:p>
            <a:p>
              <a:pPr algn="l">
                <a:lnSpc>
                  <a:spcPct val="125000"/>
                </a:lnSpc>
                <a:spcAft>
                  <a:spcPts val="0"/>
                </a:spcAft>
              </a:pPr>
              <a:r>
                <a:rPr lang="en-US" sz="2000" dirty="0">
                  <a:latin typeface="+mn-lt"/>
                </a:rPr>
                <a:t>in the depths of earth, yours by all rights - </a:t>
              </a:r>
            </a:p>
            <a:p>
              <a:pPr algn="l">
                <a:lnSpc>
                  <a:spcPct val="125000"/>
                </a:lnSpc>
                <a:spcAft>
                  <a:spcPts val="0"/>
                </a:spcAft>
              </a:pPr>
              <a:r>
                <a:rPr lang="en-US" sz="2000" dirty="0">
                  <a:latin typeface="+mn-lt"/>
                </a:rPr>
                <a:t>stationed at hearths equipped with glistening thrones, </a:t>
              </a:r>
            </a:p>
            <a:p>
              <a:pPr algn="l">
                <a:lnSpc>
                  <a:spcPct val="125000"/>
                </a:lnSpc>
                <a:spcAft>
                  <a:spcPts val="1200"/>
                </a:spcAft>
              </a:pPr>
              <a:r>
                <a:rPr lang="en-US" sz="2000" dirty="0">
                  <a:latin typeface="+mn-lt"/>
                </a:rPr>
                <a:t>covered with praise ! My people will revere you</a:t>
              </a:r>
              <a:r>
                <a:rPr lang="en-US" sz="2000" dirty="0" smtClean="0">
                  <a:latin typeface="+mn-lt"/>
                </a:rPr>
                <a:t>. (p. 267)</a:t>
              </a:r>
              <a:endParaRPr lang="en-US" sz="2000" dirty="0">
                <a:latin typeface="+mn-lt"/>
              </a:endParaRPr>
            </a:p>
            <a:p>
              <a:pPr algn="l">
                <a:lnSpc>
                  <a:spcPct val="125000"/>
                </a:lnSpc>
                <a:spcAft>
                  <a:spcPts val="0"/>
                </a:spcAft>
              </a:pPr>
              <a:r>
                <a:rPr lang="en-US" sz="2000" dirty="0" smtClean="0">
                  <a:latin typeface="+mn-lt"/>
                </a:rPr>
                <a:t>I </a:t>
              </a:r>
              <a:r>
                <a:rPr lang="en-US" sz="2000" dirty="0">
                  <a:latin typeface="+mn-lt"/>
                </a:rPr>
                <a:t>put my trust in Zeus and . . . must I add this? </a:t>
              </a:r>
            </a:p>
            <a:p>
              <a:pPr algn="l">
                <a:lnSpc>
                  <a:spcPct val="125000"/>
                </a:lnSpc>
              </a:pPr>
              <a:r>
                <a:rPr lang="en-US" sz="2000" dirty="0">
                  <a:latin typeface="+mn-lt"/>
                </a:rPr>
                <a:t>I am the only god who knows the keys </a:t>
              </a:r>
            </a:p>
            <a:p>
              <a:pPr algn="l">
                <a:lnSpc>
                  <a:spcPct val="125000"/>
                </a:lnSpc>
                <a:spcAft>
                  <a:spcPts val="0"/>
                </a:spcAft>
              </a:pPr>
              <a:r>
                <a:rPr lang="en-US" sz="2000" dirty="0">
                  <a:latin typeface="+mn-lt"/>
                </a:rPr>
                <a:t>to the </a:t>
              </a:r>
              <a:r>
                <a:rPr lang="en-US" sz="2000" dirty="0" err="1">
                  <a:latin typeface="+mn-lt"/>
                </a:rPr>
                <a:t>armoury</a:t>
              </a:r>
              <a:r>
                <a:rPr lang="en-US" sz="2000" dirty="0">
                  <a:latin typeface="+mn-lt"/>
                </a:rPr>
                <a:t> where his lightning-bolt is sealed</a:t>
              </a:r>
              <a:r>
                <a:rPr lang="en-US" sz="2000" dirty="0" smtClean="0">
                  <a:latin typeface="+mn-lt"/>
                </a:rPr>
                <a:t>.</a:t>
              </a:r>
            </a:p>
            <a:p>
              <a:pPr algn="l">
                <a:lnSpc>
                  <a:spcPct val="125000"/>
                </a:lnSpc>
                <a:spcAft>
                  <a:spcPts val="0"/>
                </a:spcAft>
              </a:pPr>
              <a:r>
                <a:rPr lang="en-US" sz="2000" dirty="0" smtClean="0">
                  <a:latin typeface="+mn-lt"/>
                </a:rPr>
                <a:t>No need of that, not here</a:t>
              </a:r>
            </a:p>
            <a:p>
              <a:pPr algn="l">
                <a:lnSpc>
                  <a:spcPct val="125000"/>
                </a:lnSpc>
                <a:spcAft>
                  <a:spcPts val="1200"/>
                </a:spcAft>
              </a:pPr>
              <a:r>
                <a:rPr lang="en-US" sz="2000" dirty="0">
                  <a:latin typeface="+mn-lt"/>
                </a:rPr>
                <a:t>	</a:t>
              </a:r>
              <a:r>
                <a:rPr lang="en-US" sz="2000" dirty="0" smtClean="0">
                  <a:latin typeface="+mn-lt"/>
                </a:rPr>
                <a:t>		Let me persuade you. (p. 268)</a:t>
              </a:r>
            </a:p>
            <a:p>
              <a:pPr algn="l">
                <a:lnSpc>
                  <a:spcPct val="125000"/>
                </a:lnSpc>
              </a:pPr>
              <a:r>
                <a:rPr lang="en-US" sz="2000" dirty="0" smtClean="0">
                  <a:latin typeface="+mn-lt"/>
                </a:rPr>
                <a:t>			Yes, I love Persuasion,</a:t>
              </a:r>
            </a:p>
            <a:p>
              <a:pPr algn="l">
                <a:lnSpc>
                  <a:spcPct val="125000"/>
                </a:lnSpc>
              </a:pPr>
              <a:r>
                <a:rPr lang="en-US" sz="2000" dirty="0" smtClean="0">
                  <a:latin typeface="+mn-lt"/>
                </a:rPr>
                <a:t>she watched my words, she met their wild refusals. (p. 274)</a:t>
              </a:r>
            </a:p>
          </p:txBody>
        </p:sp>
        <p:sp>
          <p:nvSpPr>
            <p:cNvPr id="5" name="TextBox 4"/>
            <p:cNvSpPr txBox="1"/>
            <p:nvPr/>
          </p:nvSpPr>
          <p:spPr>
            <a:xfrm>
              <a:off x="753492" y="1545965"/>
              <a:ext cx="1701810" cy="400110"/>
            </a:xfrm>
            <a:prstGeom prst="rect">
              <a:avLst/>
            </a:prstGeom>
            <a:noFill/>
          </p:spPr>
          <p:txBody>
            <a:bodyPr wrap="square" rtlCol="0">
              <a:spAutoFit/>
            </a:bodyPr>
            <a:lstStyle/>
            <a:p>
              <a:pPr algn="r"/>
              <a:r>
                <a:rPr lang="en-US" sz="2000" dirty="0" smtClean="0">
                  <a:solidFill>
                    <a:srgbClr val="FF0000"/>
                  </a:solidFill>
                  <a:latin typeface="+mn-lt"/>
                </a:rPr>
                <a:t>Bribery?</a:t>
              </a:r>
            </a:p>
          </p:txBody>
        </p:sp>
        <p:sp>
          <p:nvSpPr>
            <p:cNvPr id="6" name="TextBox 5"/>
            <p:cNvSpPr txBox="1"/>
            <p:nvPr/>
          </p:nvSpPr>
          <p:spPr>
            <a:xfrm>
              <a:off x="753492" y="3222520"/>
              <a:ext cx="1701810" cy="400110"/>
            </a:xfrm>
            <a:prstGeom prst="rect">
              <a:avLst/>
            </a:prstGeom>
            <a:noFill/>
          </p:spPr>
          <p:txBody>
            <a:bodyPr wrap="square" rtlCol="0">
              <a:spAutoFit/>
            </a:bodyPr>
            <a:lstStyle/>
            <a:p>
              <a:pPr algn="r"/>
              <a:r>
                <a:rPr lang="en-US" sz="2000" dirty="0" smtClean="0">
                  <a:solidFill>
                    <a:srgbClr val="FF0000"/>
                  </a:solidFill>
                  <a:latin typeface="+mn-lt"/>
                </a:rPr>
                <a:t>Veiled threat?</a:t>
              </a:r>
            </a:p>
          </p:txBody>
        </p:sp>
        <p:sp>
          <p:nvSpPr>
            <p:cNvPr id="7" name="TextBox 6"/>
            <p:cNvSpPr txBox="1"/>
            <p:nvPr/>
          </p:nvSpPr>
          <p:spPr>
            <a:xfrm>
              <a:off x="753492" y="5282822"/>
              <a:ext cx="1701810" cy="400110"/>
            </a:xfrm>
            <a:prstGeom prst="rect">
              <a:avLst/>
            </a:prstGeom>
            <a:noFill/>
          </p:spPr>
          <p:txBody>
            <a:bodyPr wrap="square" rtlCol="0">
              <a:spAutoFit/>
            </a:bodyPr>
            <a:lstStyle/>
            <a:p>
              <a:pPr algn="r"/>
              <a:r>
                <a:rPr lang="en-US" sz="2000" dirty="0" smtClean="0">
                  <a:solidFill>
                    <a:srgbClr val="FF0000"/>
                  </a:solidFill>
                  <a:latin typeface="+mn-lt"/>
                </a:rPr>
                <a:t>Satisfaction!</a:t>
              </a:r>
            </a:p>
          </p:txBody>
        </p:sp>
      </p:grpSp>
    </p:spTree>
    <p:extLst>
      <p:ext uri="{BB962C8B-B14F-4D97-AF65-F5344CB8AC3E}">
        <p14:creationId xmlns:p14="http://schemas.microsoft.com/office/powerpoint/2010/main" val="1413777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Aeschylus </a:t>
            </a:r>
            <a:r>
              <a:rPr lang="en-US" i="1" dirty="0" smtClean="0"/>
              <a:t>Eumenides</a:t>
            </a:r>
            <a:r>
              <a:rPr lang="en-US" dirty="0" smtClean="0"/>
              <a:t> </a:t>
            </a:r>
            <a:r>
              <a:rPr lang="en-US" dirty="0"/>
              <a:t>p. 231</a:t>
            </a:r>
          </a:p>
        </p:txBody>
      </p:sp>
      <p:sp>
        <p:nvSpPr>
          <p:cNvPr id="3" name="TextBox 2"/>
          <p:cNvSpPr txBox="1"/>
          <p:nvPr/>
        </p:nvSpPr>
        <p:spPr>
          <a:xfrm>
            <a:off x="304798" y="1493520"/>
            <a:ext cx="8610601" cy="4970591"/>
          </a:xfrm>
          <a:prstGeom prst="rect">
            <a:avLst/>
          </a:prstGeom>
          <a:noFill/>
        </p:spPr>
        <p:txBody>
          <a:bodyPr wrap="square" rtlCol="0">
            <a:spAutoFit/>
          </a:bodyPr>
          <a:lstStyle/>
          <a:p>
            <a:pPr algn="l">
              <a:lnSpc>
                <a:spcPct val="125000"/>
              </a:lnSpc>
              <a:spcAft>
                <a:spcPts val="0"/>
              </a:spcAft>
            </a:pPr>
            <a:r>
              <a:rPr lang="en-US" sz="2600" dirty="0">
                <a:latin typeface="+mn-lt"/>
              </a:rPr>
              <a:t>PYTHIA First of the gods I honour in my prayer is Mother Earth,</a:t>
            </a:r>
          </a:p>
          <a:p>
            <a:pPr algn="l">
              <a:lnSpc>
                <a:spcPct val="125000"/>
              </a:lnSpc>
              <a:spcAft>
                <a:spcPts val="0"/>
              </a:spcAft>
            </a:pPr>
            <a:r>
              <a:rPr lang="en-US" sz="2600" dirty="0">
                <a:latin typeface="+mn-lt"/>
              </a:rPr>
              <a:t>the first of the gods to prophesy, and next I praise</a:t>
            </a:r>
          </a:p>
          <a:p>
            <a:pPr algn="l">
              <a:lnSpc>
                <a:spcPct val="125000"/>
              </a:lnSpc>
              <a:spcAft>
                <a:spcPts val="0"/>
              </a:spcAft>
            </a:pPr>
            <a:r>
              <a:rPr lang="en-US" sz="2600" dirty="0">
                <a:latin typeface="+mn-lt"/>
              </a:rPr>
              <a:t>Tradition, second to hold her Mother’s mantic seat,</a:t>
            </a:r>
          </a:p>
          <a:p>
            <a:pPr algn="l">
              <a:lnSpc>
                <a:spcPct val="125000"/>
              </a:lnSpc>
              <a:spcAft>
                <a:spcPts val="0"/>
              </a:spcAft>
            </a:pPr>
            <a:r>
              <a:rPr lang="en-US" sz="2600" dirty="0">
                <a:latin typeface="+mn-lt"/>
              </a:rPr>
              <a:t>so legend says, </a:t>
            </a:r>
            <a:r>
              <a:rPr lang="en-US" sz="2600" b="1" dirty="0">
                <a:latin typeface="+mn-lt"/>
              </a:rPr>
              <a:t>and third by the lots of destiny,</a:t>
            </a:r>
          </a:p>
          <a:p>
            <a:pPr algn="l">
              <a:lnSpc>
                <a:spcPct val="125000"/>
              </a:lnSpc>
              <a:spcAft>
                <a:spcPts val="0"/>
              </a:spcAft>
            </a:pPr>
            <a:r>
              <a:rPr lang="en-US" sz="2600" b="1" dirty="0">
                <a:latin typeface="+mn-lt"/>
              </a:rPr>
              <a:t>by Tradition’s free will — </a:t>
            </a:r>
            <a:r>
              <a:rPr lang="en-US" sz="2600" b="1" u="sng" dirty="0">
                <a:latin typeface="+mn-lt"/>
              </a:rPr>
              <a:t>no force to bear her down</a:t>
            </a:r>
            <a:r>
              <a:rPr lang="en-US" sz="2600" dirty="0">
                <a:latin typeface="+mn-lt"/>
              </a:rPr>
              <a:t> —</a:t>
            </a:r>
          </a:p>
          <a:p>
            <a:pPr algn="l">
              <a:lnSpc>
                <a:spcPct val="125000"/>
              </a:lnSpc>
              <a:spcAft>
                <a:spcPts val="0"/>
              </a:spcAft>
            </a:pPr>
            <a:r>
              <a:rPr lang="en-US" sz="2600" dirty="0">
                <a:latin typeface="+mn-lt"/>
              </a:rPr>
              <a:t>another Titan, child of the Earth, took her seat</a:t>
            </a:r>
          </a:p>
          <a:p>
            <a:pPr algn="l">
              <a:lnSpc>
                <a:spcPct val="125000"/>
              </a:lnSpc>
              <a:spcAft>
                <a:spcPts val="0"/>
              </a:spcAft>
            </a:pPr>
            <a:r>
              <a:rPr lang="en-US" sz="2600" b="1" dirty="0">
                <a:latin typeface="+mn-lt"/>
              </a:rPr>
              <a:t>and Phoebe passed it on as a birthday gift to Phoebus</a:t>
            </a:r>
            <a:r>
              <a:rPr lang="en-US" sz="2600" dirty="0" smtClean="0">
                <a:latin typeface="+mn-lt"/>
              </a:rPr>
              <a:t>,*</a:t>
            </a:r>
            <a:endParaRPr lang="en-US" sz="2600" dirty="0">
              <a:latin typeface="+mn-lt"/>
            </a:endParaRPr>
          </a:p>
          <a:p>
            <a:pPr algn="l">
              <a:lnSpc>
                <a:spcPct val="125000"/>
              </a:lnSpc>
              <a:spcAft>
                <a:spcPts val="600"/>
              </a:spcAft>
            </a:pPr>
            <a:r>
              <a:rPr lang="en-US" sz="2600" dirty="0">
                <a:latin typeface="+mn-lt"/>
              </a:rPr>
              <a:t>Phoebus a name for clear pure light derived from hers</a:t>
            </a:r>
            <a:r>
              <a:rPr lang="en-US" sz="2600" dirty="0" smtClean="0">
                <a:latin typeface="+mn-lt"/>
              </a:rPr>
              <a:t>.</a:t>
            </a:r>
            <a:endParaRPr lang="en-US" sz="2600" dirty="0">
              <a:latin typeface="+mn-lt"/>
            </a:endParaRPr>
          </a:p>
          <a:p>
            <a:pPr algn="l">
              <a:spcAft>
                <a:spcPts val="0"/>
              </a:spcAft>
            </a:pPr>
            <a:r>
              <a:rPr lang="en-US" sz="2600" i="1" dirty="0">
                <a:latin typeface="+mn-lt"/>
              </a:rPr>
              <a:t>* Phoebus = Apollo, whose oracle (place of </a:t>
            </a:r>
            <a:r>
              <a:rPr lang="en-US" sz="2600" i="1" dirty="0" smtClean="0">
                <a:latin typeface="+mn-lt"/>
              </a:rPr>
              <a:t>prophecy) </a:t>
            </a:r>
            <a:r>
              <a:rPr lang="en-US" sz="2600" i="1" dirty="0">
                <a:latin typeface="+mn-lt"/>
              </a:rPr>
              <a:t>Delphi currently is</a:t>
            </a:r>
            <a:r>
              <a:rPr lang="en-US" sz="2600" i="1" dirty="0" smtClean="0">
                <a:latin typeface="+mn-lt"/>
              </a:rPr>
              <a:t>.</a:t>
            </a:r>
            <a:endParaRPr lang="en-US" sz="2600" i="1" dirty="0">
              <a:latin typeface="+mn-lt"/>
            </a:endParaRPr>
          </a:p>
        </p:txBody>
      </p:sp>
    </p:spTree>
    <p:extLst>
      <p:ext uri="{BB962C8B-B14F-4D97-AF65-F5344CB8AC3E}">
        <p14:creationId xmlns:p14="http://schemas.microsoft.com/office/powerpoint/2010/main" val="408137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Subtitle 2"/>
          <p:cNvSpPr>
            <a:spLocks noGrp="1"/>
          </p:cNvSpPr>
          <p:nvPr>
            <p:ph type="body" idx="1"/>
          </p:nvPr>
        </p:nvSpPr>
        <p:spPr/>
        <p:txBody>
          <a:bodyPr/>
          <a:lstStyle/>
          <a:p>
            <a:r>
              <a:rPr lang="en-US" i="1" dirty="0"/>
              <a:t>Peithō</a:t>
            </a:r>
            <a:r>
              <a:rPr lang="en-US" dirty="0"/>
              <a:t> in </a:t>
            </a:r>
            <a:r>
              <a:rPr lang="en-US" i="1" dirty="0"/>
              <a:t>Eumenides:</a:t>
            </a:r>
            <a:r>
              <a:rPr lang="en-US" dirty="0"/>
              <a:t> Theory Lenses that Work?</a:t>
            </a:r>
          </a:p>
        </p:txBody>
      </p:sp>
    </p:spTree>
    <p:extLst>
      <p:ext uri="{BB962C8B-B14F-4D97-AF65-F5344CB8AC3E}">
        <p14:creationId xmlns:p14="http://schemas.microsoft.com/office/powerpoint/2010/main" val="2661728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6" name="Picture 2" descr="Saturn Painting Goy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3438" y="791797"/>
            <a:ext cx="3038252" cy="5274406"/>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4190999" y="780570"/>
            <a:ext cx="4495801" cy="4478149"/>
          </a:xfrm>
          <a:prstGeom prst="rect">
            <a:avLst/>
          </a:prstGeom>
          <a:noFill/>
        </p:spPr>
        <p:txBody>
          <a:bodyPr wrap="square" rtlCol="0">
            <a:spAutoFit/>
          </a:bodyPr>
          <a:lstStyle/>
          <a:p>
            <a:pPr>
              <a:spcAft>
                <a:spcPts val="1800"/>
              </a:spcAft>
            </a:pPr>
            <a:r>
              <a:rPr lang="en-US" dirty="0" smtClean="0">
                <a:solidFill>
                  <a:schemeClr val="bg1"/>
                </a:solidFill>
              </a:rPr>
              <a:t>SUCCESSION MYTH</a:t>
            </a:r>
          </a:p>
          <a:p>
            <a:pPr>
              <a:spcAft>
                <a:spcPts val="1800"/>
              </a:spcAft>
            </a:pPr>
            <a:r>
              <a:rPr lang="en-US" dirty="0" smtClean="0">
                <a:solidFill>
                  <a:schemeClr val="bg1"/>
                </a:solidFill>
              </a:rPr>
              <a:t>Ouranos (sky) sexually smothers Gaia (Earth)</a:t>
            </a:r>
          </a:p>
          <a:p>
            <a:pPr>
              <a:spcAft>
                <a:spcPts val="1800"/>
              </a:spcAft>
            </a:pPr>
            <a:r>
              <a:rPr lang="en-US" dirty="0" smtClean="0">
                <a:solidFill>
                  <a:schemeClr val="bg1"/>
                </a:solidFill>
              </a:rPr>
              <a:t>Kronos (Titan) castrates father Ouranos, eats his own children (Olympian gods).</a:t>
            </a:r>
          </a:p>
          <a:p>
            <a:pPr>
              <a:spcAft>
                <a:spcPts val="1800"/>
              </a:spcAft>
            </a:pPr>
            <a:r>
              <a:rPr lang="en-US" dirty="0" smtClean="0">
                <a:solidFill>
                  <a:schemeClr val="bg1"/>
                </a:solidFill>
              </a:rPr>
              <a:t>Zeus (Olympian) overthrows Kronos, forces regurgitation of other Olympians, rules universe.</a:t>
            </a:r>
            <a:endParaRPr lang="en-US" dirty="0">
              <a:solidFill>
                <a:schemeClr val="bg1"/>
              </a:solidFill>
            </a:endParaRPr>
          </a:p>
        </p:txBody>
      </p:sp>
    </p:spTree>
    <p:extLst>
      <p:ext uri="{BB962C8B-B14F-4D97-AF65-F5344CB8AC3E}">
        <p14:creationId xmlns:p14="http://schemas.microsoft.com/office/powerpoint/2010/main" val="903423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60586" y="2644170"/>
            <a:ext cx="7822829" cy="1569660"/>
          </a:xfrm>
          <a:prstGeom prst="rect">
            <a:avLst/>
          </a:prstGeom>
          <a:noFill/>
        </p:spPr>
        <p:txBody>
          <a:bodyPr wrap="square" rtlCol="0" anchor="ctr" anchorCtr="0">
            <a:spAutoFit/>
          </a:bodyPr>
          <a:lstStyle/>
          <a:p>
            <a:r>
              <a:rPr lang="en-US" sz="4800" i="1" dirty="0" smtClean="0">
                <a:latin typeface="+mn-lt"/>
              </a:rPr>
              <a:t>Eumenides</a:t>
            </a:r>
            <a:r>
              <a:rPr lang="en-US" sz="4800" dirty="0" smtClean="0">
                <a:latin typeface="+mn-lt"/>
              </a:rPr>
              <a:t>, and </a:t>
            </a:r>
            <a:r>
              <a:rPr lang="en-US" sz="4800" i="1" dirty="0" smtClean="0">
                <a:latin typeface="+mn-lt"/>
              </a:rPr>
              <a:t>Oresteia</a:t>
            </a:r>
            <a:r>
              <a:rPr lang="en-US" sz="4800" dirty="0" smtClean="0">
                <a:latin typeface="+mn-lt"/>
              </a:rPr>
              <a:t> as a whole, as speech act?</a:t>
            </a:r>
          </a:p>
        </p:txBody>
      </p:sp>
    </p:spTree>
    <p:extLst>
      <p:ext uri="{BB962C8B-B14F-4D97-AF65-F5344CB8AC3E}">
        <p14:creationId xmlns:p14="http://schemas.microsoft.com/office/powerpoint/2010/main" val="11347533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Agenda</a:t>
            </a:r>
            <a:endParaRPr lang="en-US" dirty="0"/>
          </a:p>
        </p:txBody>
      </p:sp>
      <p:sp>
        <p:nvSpPr>
          <p:cNvPr id="5" name="Content Placeholder 4"/>
          <p:cNvSpPr>
            <a:spLocks noGrp="1"/>
          </p:cNvSpPr>
          <p:nvPr>
            <p:ph idx="1"/>
          </p:nvPr>
        </p:nvSpPr>
        <p:spPr/>
        <p:txBody>
          <a:bodyPr/>
          <a:lstStyle/>
          <a:p>
            <a:pPr lvl="0"/>
            <a:r>
              <a:rPr lang="en-US" dirty="0" smtClean="0"/>
              <a:t>Group Oral Report</a:t>
            </a:r>
          </a:p>
          <a:p>
            <a:pPr lvl="1"/>
            <a:r>
              <a:rPr lang="en-US" dirty="0" smtClean="0"/>
              <a:t>Aeschylus’ </a:t>
            </a:r>
            <a:r>
              <a:rPr lang="en-US" i="1" dirty="0" smtClean="0"/>
              <a:t>Eumenides</a:t>
            </a:r>
          </a:p>
          <a:p>
            <a:pPr lvl="0"/>
            <a:r>
              <a:rPr lang="en-US" dirty="0" smtClean="0"/>
              <a:t>Recap and Update</a:t>
            </a:r>
          </a:p>
          <a:p>
            <a:pPr lvl="1"/>
            <a:r>
              <a:rPr lang="en-US" dirty="0" smtClean="0"/>
              <a:t>What Kind of Progress?</a:t>
            </a:r>
          </a:p>
          <a:p>
            <a:pPr lvl="0"/>
            <a:r>
              <a:rPr lang="en-US" dirty="0" smtClean="0"/>
              <a:t>Discussion</a:t>
            </a:r>
          </a:p>
          <a:p>
            <a:pPr lvl="1"/>
            <a:r>
              <a:rPr lang="en-US" i="1" dirty="0" smtClean="0"/>
              <a:t>Peithō</a:t>
            </a:r>
            <a:r>
              <a:rPr lang="en-US" dirty="0" smtClean="0"/>
              <a:t> in </a:t>
            </a:r>
            <a:r>
              <a:rPr lang="en-US" i="1" dirty="0" smtClean="0"/>
              <a:t>Eumenides:</a:t>
            </a:r>
            <a:r>
              <a:rPr lang="en-US" dirty="0" smtClean="0"/>
              <a:t> Theory Lenses that Work?</a:t>
            </a:r>
            <a:endParaRPr lang="en-US" dirty="0"/>
          </a:p>
        </p:txBody>
      </p:sp>
    </p:spTree>
    <p:extLst>
      <p:ext uri="{BB962C8B-B14F-4D97-AF65-F5344CB8AC3E}">
        <p14:creationId xmlns:p14="http://schemas.microsoft.com/office/powerpoint/2010/main" val="32005687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5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fade">
                                      <p:cBhvr>
                                        <p:cTn id="15" dur="500"/>
                                        <p:tgtEl>
                                          <p:spTgt spid="5">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fade">
                                      <p:cBhvr>
                                        <p:cTn id="18" dur="500"/>
                                        <p:tgtEl>
                                          <p:spTgt spid="5">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fade">
                                      <p:cBhvr>
                                        <p:cTn id="23" dur="500"/>
                                        <p:tgtEl>
                                          <p:spTgt spid="5">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
                                            <p:txEl>
                                              <p:pRg st="5" end="5"/>
                                            </p:txEl>
                                          </p:spTgt>
                                        </p:tgtEl>
                                        <p:attrNameLst>
                                          <p:attrName>style.visibility</p:attrName>
                                        </p:attrNameLst>
                                      </p:cBhvr>
                                      <p:to>
                                        <p:strVal val="visible"/>
                                      </p:to>
                                    </p:set>
                                    <p:animEffect transition="in" filter="fade">
                                      <p:cBhvr>
                                        <p:cTn id="26"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Oral Report</a:t>
            </a:r>
            <a:endParaRPr lang="en-US" dirty="0"/>
          </a:p>
        </p:txBody>
      </p:sp>
      <p:sp>
        <p:nvSpPr>
          <p:cNvPr id="3" name="Text Placeholder 2"/>
          <p:cNvSpPr>
            <a:spLocks noGrp="1"/>
          </p:cNvSpPr>
          <p:nvPr>
            <p:ph type="body" idx="1"/>
          </p:nvPr>
        </p:nvSpPr>
        <p:spPr/>
        <p:txBody>
          <a:bodyPr/>
          <a:lstStyle/>
          <a:p>
            <a:r>
              <a:rPr lang="en-US" dirty="0" smtClean="0"/>
              <a:t>Aeschylus’ </a:t>
            </a:r>
            <a:r>
              <a:rPr lang="en-US" i="1" dirty="0" smtClean="0"/>
              <a:t>Eumenides</a:t>
            </a:r>
            <a:endParaRPr lang="en-US" dirty="0"/>
          </a:p>
        </p:txBody>
      </p:sp>
    </p:spTree>
    <p:extLst>
      <p:ext uri="{BB962C8B-B14F-4D97-AF65-F5344CB8AC3E}">
        <p14:creationId xmlns:p14="http://schemas.microsoft.com/office/powerpoint/2010/main" val="14446469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smtClean="0"/>
              <a:t>Recap and Update</a:t>
            </a:r>
            <a:endParaRPr lang="en-US" dirty="0"/>
          </a:p>
        </p:txBody>
      </p:sp>
      <p:sp>
        <p:nvSpPr>
          <p:cNvPr id="11" name="Subtitle 10"/>
          <p:cNvSpPr>
            <a:spLocks noGrp="1"/>
          </p:cNvSpPr>
          <p:nvPr>
            <p:ph type="body" idx="1"/>
          </p:nvPr>
        </p:nvSpPr>
        <p:spPr/>
        <p:txBody>
          <a:bodyPr/>
          <a:lstStyle/>
          <a:p>
            <a:r>
              <a:rPr lang="en-US" dirty="0" smtClean="0"/>
              <a:t>What Kind of Progress?</a:t>
            </a:r>
            <a:endParaRPr lang="en-US" dirty="0"/>
          </a:p>
        </p:txBody>
      </p:sp>
    </p:spTree>
    <p:extLst>
      <p:ext uri="{BB962C8B-B14F-4D97-AF65-F5344CB8AC3E}">
        <p14:creationId xmlns:p14="http://schemas.microsoft.com/office/powerpoint/2010/main" val="21118977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r>
              <a:rPr lang="en-US" dirty="0" smtClean="0"/>
              <a:t>Question. . .</a:t>
            </a:r>
            <a:endParaRPr lang="en-US" dirty="0"/>
          </a:p>
        </p:txBody>
      </p:sp>
      <p:sp>
        <p:nvSpPr>
          <p:cNvPr id="9" name="Content Placeholder 8"/>
          <p:cNvSpPr>
            <a:spLocks noGrp="1"/>
          </p:cNvSpPr>
          <p:nvPr>
            <p:ph idx="1"/>
          </p:nvPr>
        </p:nvSpPr>
        <p:spPr>
          <a:xfrm>
            <a:off x="914400" y="1600200"/>
            <a:ext cx="4876800" cy="4525963"/>
          </a:xfrm>
        </p:spPr>
        <p:txBody>
          <a:bodyPr>
            <a:normAutofit/>
          </a:bodyPr>
          <a:lstStyle/>
          <a:p>
            <a:pPr>
              <a:buNone/>
            </a:pPr>
            <a:r>
              <a:rPr lang="en-US" sz="3600" dirty="0" smtClean="0"/>
              <a:t>Can persuasion-based. . .</a:t>
            </a:r>
          </a:p>
          <a:p>
            <a:pPr lvl="1">
              <a:buFont typeface="Calibri" pitchFamily="34" charset="0"/>
              <a:buChar char="–"/>
            </a:pPr>
            <a:r>
              <a:rPr lang="en-US" sz="3200" dirty="0" smtClean="0"/>
              <a:t>	politics</a:t>
            </a:r>
          </a:p>
          <a:p>
            <a:pPr lvl="1">
              <a:buFont typeface="Calibri" pitchFamily="34" charset="0"/>
              <a:buChar char="–"/>
            </a:pPr>
            <a:r>
              <a:rPr lang="en-US" sz="3200" dirty="0" smtClean="0"/>
              <a:t>	justice</a:t>
            </a:r>
          </a:p>
          <a:p>
            <a:pPr>
              <a:buNone/>
            </a:pPr>
            <a:r>
              <a:rPr lang="en-US" sz="3600" dirty="0" smtClean="0"/>
              <a:t>. . . work?</a:t>
            </a:r>
            <a:endParaRPr lang="en-US" sz="3600" dirty="0"/>
          </a:p>
        </p:txBody>
      </p:sp>
      <p:pic>
        <p:nvPicPr>
          <p:cNvPr id="10" name="Picture 4" descr="C:\Documents and Settings\Andrew Scholtz\Local Settings\Temporary Internet Files\Content.IE5\JZVQWIJC\MCj03631680000[1].wmf"/>
          <p:cNvPicPr>
            <a:picLocks noChangeAspect="1" noChangeArrowheads="1"/>
          </p:cNvPicPr>
          <p:nvPr/>
        </p:nvPicPr>
        <p:blipFill>
          <a:blip r:embed="rId3" cstate="print"/>
          <a:srcRect/>
          <a:stretch>
            <a:fillRect/>
          </a:stretch>
        </p:blipFill>
        <p:spPr bwMode="auto">
          <a:xfrm>
            <a:off x="5943600" y="2743200"/>
            <a:ext cx="1464536" cy="1927878"/>
          </a:xfrm>
          <a:prstGeom prst="rect">
            <a:avLst/>
          </a:prstGeom>
          <a:noFill/>
        </p:spPr>
      </p:pic>
    </p:spTree>
    <p:extLst>
      <p:ext uri="{BB962C8B-B14F-4D97-AF65-F5344CB8AC3E}">
        <p14:creationId xmlns:p14="http://schemas.microsoft.com/office/powerpoint/2010/main" val="2373792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en-US" i="1" dirty="0" smtClean="0"/>
              <a:t>Oresteia:</a:t>
            </a:r>
            <a:r>
              <a:rPr lang="en-US" dirty="0" smtClean="0"/>
              <a:t> Larger Movements</a:t>
            </a:r>
            <a:endParaRPr lang="en-US" dirty="0"/>
          </a:p>
        </p:txBody>
      </p:sp>
      <p:sp>
        <p:nvSpPr>
          <p:cNvPr id="29" name="Text Placeholder 28"/>
          <p:cNvSpPr>
            <a:spLocks noGrp="1"/>
          </p:cNvSpPr>
          <p:nvPr>
            <p:ph type="body" idx="1"/>
          </p:nvPr>
        </p:nvSpPr>
        <p:spPr/>
        <p:txBody>
          <a:bodyPr/>
          <a:lstStyle/>
          <a:p>
            <a:r>
              <a:rPr lang="en-US" dirty="0"/>
              <a:t>From. . .</a:t>
            </a:r>
          </a:p>
        </p:txBody>
      </p:sp>
      <p:sp>
        <p:nvSpPr>
          <p:cNvPr id="85033" name="Rectangle 41"/>
          <p:cNvSpPr>
            <a:spLocks noGrp="1" noChangeArrowheads="1"/>
          </p:cNvSpPr>
          <p:nvPr>
            <p:ph sz="half" idx="2"/>
          </p:nvPr>
        </p:nvSpPr>
        <p:spPr/>
        <p:txBody>
          <a:bodyPr>
            <a:normAutofit lnSpcReduction="10000"/>
          </a:bodyPr>
          <a:lstStyle/>
          <a:p>
            <a:r>
              <a:rPr lang="en-US" dirty="0" smtClean="0"/>
              <a:t>matriarchy</a:t>
            </a:r>
          </a:p>
          <a:p>
            <a:r>
              <a:rPr lang="en-US" dirty="0" smtClean="0"/>
              <a:t>palace kingdom</a:t>
            </a:r>
          </a:p>
          <a:p>
            <a:pPr lvl="1"/>
            <a:r>
              <a:rPr lang="en-US" dirty="0" smtClean="0"/>
              <a:t>monarchy, tyranny</a:t>
            </a:r>
          </a:p>
          <a:p>
            <a:r>
              <a:rPr lang="en-US" dirty="0" smtClean="0"/>
              <a:t>vendetta justice</a:t>
            </a:r>
          </a:p>
          <a:p>
            <a:r>
              <a:rPr lang="en-US" dirty="0" smtClean="0"/>
              <a:t>strife (</a:t>
            </a:r>
            <a:r>
              <a:rPr lang="en-US" i="1" dirty="0" smtClean="0"/>
              <a:t>stasis</a:t>
            </a:r>
            <a:r>
              <a:rPr lang="en-US" dirty="0" smtClean="0"/>
              <a:t>)</a:t>
            </a:r>
          </a:p>
          <a:p>
            <a:r>
              <a:rPr lang="en-US" dirty="0" smtClean="0"/>
              <a:t>Argos</a:t>
            </a:r>
          </a:p>
          <a:p>
            <a:r>
              <a:rPr lang="en-US" i="1" dirty="0" smtClean="0"/>
              <a:t>peithō</a:t>
            </a:r>
            <a:endParaRPr lang="en-US" i="1" dirty="0"/>
          </a:p>
        </p:txBody>
      </p:sp>
      <p:sp>
        <p:nvSpPr>
          <p:cNvPr id="30" name="Text Placeholder 29"/>
          <p:cNvSpPr>
            <a:spLocks noGrp="1"/>
          </p:cNvSpPr>
          <p:nvPr>
            <p:ph type="body" sz="quarter" idx="3"/>
          </p:nvPr>
        </p:nvSpPr>
        <p:spPr/>
        <p:txBody>
          <a:bodyPr/>
          <a:lstStyle/>
          <a:p>
            <a:r>
              <a:rPr lang="en-US" dirty="0" smtClean="0"/>
              <a:t>To. . .</a:t>
            </a:r>
            <a:endParaRPr lang="en-US" dirty="0"/>
          </a:p>
        </p:txBody>
      </p:sp>
      <p:sp>
        <p:nvSpPr>
          <p:cNvPr id="85034" name="Rectangle 42"/>
          <p:cNvSpPr>
            <a:spLocks noGrp="1" noChangeArrowheads="1"/>
          </p:cNvSpPr>
          <p:nvPr>
            <p:ph sz="quarter" idx="4"/>
          </p:nvPr>
        </p:nvSpPr>
        <p:spPr>
          <a:xfrm>
            <a:off x="4645025" y="2174875"/>
            <a:ext cx="4276553" cy="3951288"/>
          </a:xfrm>
        </p:spPr>
        <p:txBody>
          <a:bodyPr>
            <a:normAutofit lnSpcReduction="10000"/>
          </a:bodyPr>
          <a:lstStyle/>
          <a:p>
            <a:r>
              <a:rPr lang="en-US" dirty="0" smtClean="0"/>
              <a:t>patriarchy</a:t>
            </a:r>
          </a:p>
          <a:p>
            <a:r>
              <a:rPr lang="en-US" i="1" dirty="0" smtClean="0"/>
              <a:t>polis</a:t>
            </a:r>
            <a:endParaRPr lang="en-US" dirty="0" smtClean="0"/>
          </a:p>
          <a:p>
            <a:pPr lvl="1"/>
            <a:r>
              <a:rPr lang="en-US" dirty="0" smtClean="0"/>
              <a:t>politics</a:t>
            </a:r>
            <a:endParaRPr lang="en-US" i="1" dirty="0" smtClean="0"/>
          </a:p>
          <a:p>
            <a:r>
              <a:rPr lang="en-US" dirty="0" smtClean="0"/>
              <a:t>procedural justice</a:t>
            </a:r>
          </a:p>
          <a:p>
            <a:r>
              <a:rPr lang="en-US" dirty="0" smtClean="0"/>
              <a:t>order (</a:t>
            </a:r>
            <a:r>
              <a:rPr lang="en-US" i="1" dirty="0" smtClean="0"/>
              <a:t>eunomia</a:t>
            </a:r>
            <a:r>
              <a:rPr lang="en-US" dirty="0" smtClean="0"/>
              <a:t>)</a:t>
            </a:r>
          </a:p>
          <a:p>
            <a:r>
              <a:rPr lang="en-US" dirty="0" smtClean="0"/>
              <a:t>Athens</a:t>
            </a:r>
          </a:p>
          <a:p>
            <a:r>
              <a:rPr lang="en-US" i="1" dirty="0" smtClean="0"/>
              <a:t>peithō</a:t>
            </a:r>
            <a:endParaRPr lang="en-US" i="1" dirty="0"/>
          </a:p>
        </p:txBody>
      </p:sp>
    </p:spTree>
    <p:extLst>
      <p:ext uri="{BB962C8B-B14F-4D97-AF65-F5344CB8AC3E}">
        <p14:creationId xmlns:p14="http://schemas.microsoft.com/office/powerpoint/2010/main" val="1090806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peith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eitho">
      <a:majorFont>
        <a:latin typeface="Century Gothic"/>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sz="3600" dirty="0" err="1" smtClean="0">
            <a:latin typeface="+mn-lt"/>
          </a:defRPr>
        </a:defPPr>
      </a:lstStyle>
    </a:tx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1387</TotalTime>
  <Words>2691</Words>
  <Application>Microsoft Office PowerPoint</Application>
  <PresentationFormat>On-screen Show (4:3)</PresentationFormat>
  <Paragraphs>314</Paragraphs>
  <Slides>20</Slides>
  <Notes>20</Notes>
  <HiddenSlides>6</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Century Gothic</vt:lpstr>
      <vt:lpstr>Levenim MT</vt:lpstr>
      <vt:lpstr>Times New Roman</vt:lpstr>
      <vt:lpstr>peitho</vt:lpstr>
      <vt:lpstr>Peithō on Trial: Aeschylus’ Oresteia</vt:lpstr>
      <vt:lpstr>Aeschylus Eumenides p. 231</vt:lpstr>
      <vt:lpstr>PowerPoint Presentation</vt:lpstr>
      <vt:lpstr>PowerPoint Presentation</vt:lpstr>
      <vt:lpstr>Agenda</vt:lpstr>
      <vt:lpstr>Group Oral Report</vt:lpstr>
      <vt:lpstr>Recap and Update</vt:lpstr>
      <vt:lpstr>Question. . .</vt:lpstr>
      <vt:lpstr>Oresteia: Larger Movements</vt:lpstr>
      <vt:lpstr>Eumenides: Parallel Conflicts</vt:lpstr>
      <vt:lpstr>Lind &amp; Tyler on Procedural Justice</vt:lpstr>
      <vt:lpstr>Foundation: Areopagus Court</vt:lpstr>
      <vt:lpstr>Areopagus: Powers, Functions</vt:lpstr>
      <vt:lpstr>PowerPoint Presentation</vt:lpstr>
      <vt:lpstr>Peithō in Eumenides</vt:lpstr>
      <vt:lpstr>Apollo to Orestes</vt:lpstr>
      <vt:lpstr>Apollo’s Slam-Dunk?</vt:lpstr>
      <vt:lpstr>“Binding Song” (307 ff.)</vt:lpstr>
      <vt:lpstr>Athena in “Buy-in” Scene</vt:lpstr>
      <vt:lpstr>Discussion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Peithō on Trial: Aeschylus’ Oresteia</dc:title>
  <dc:creator>ascholtz</dc:creator>
  <cp:lastModifiedBy>Scholtz, Andrew</cp:lastModifiedBy>
  <cp:revision>132</cp:revision>
  <cp:lastPrinted>2017-02-09T19:47:27Z</cp:lastPrinted>
  <dcterms:created xsi:type="dcterms:W3CDTF">2012-09-19T20:43:20Z</dcterms:created>
  <dcterms:modified xsi:type="dcterms:W3CDTF">2017-02-09T22:52:39Z</dcterms:modified>
</cp:coreProperties>
</file>