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handoutMasterIdLst>
    <p:handoutMasterId r:id="rId15"/>
  </p:handoutMasterIdLst>
  <p:sldIdLst>
    <p:sldId id="287" r:id="rId2"/>
    <p:sldId id="319" r:id="rId3"/>
    <p:sldId id="316" r:id="rId4"/>
    <p:sldId id="317" r:id="rId5"/>
    <p:sldId id="298" r:id="rId6"/>
    <p:sldId id="318" r:id="rId7"/>
    <p:sldId id="307" r:id="rId8"/>
    <p:sldId id="308" r:id="rId9"/>
    <p:sldId id="309" r:id="rId10"/>
    <p:sldId id="310" r:id="rId11"/>
    <p:sldId id="311" r:id="rId12"/>
    <p:sldId id="312" r:id="rId13"/>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6" autoAdjust="0"/>
    <p:restoredTop sz="71231" autoAdjust="0"/>
  </p:normalViewPr>
  <p:slideViewPr>
    <p:cSldViewPr showGuides="1">
      <p:cViewPr varScale="1">
        <p:scale>
          <a:sx n="47" d="100"/>
          <a:sy n="47" d="100"/>
        </p:scale>
        <p:origin x="1740" y="3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5" d="100"/>
        <a:sy n="65" d="100"/>
      </p:scale>
      <p:origin x="0" y="0"/>
    </p:cViewPr>
  </p:sorterViewPr>
  <p:notesViewPr>
    <p:cSldViewPr showGuides="1">
      <p:cViewPr>
        <p:scale>
          <a:sx n="150" d="100"/>
          <a:sy n="150" d="100"/>
        </p:scale>
        <p:origin x="2382" y="-17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18678073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3657218691"/>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a:t>
            </a:fld>
            <a:endParaRPr lang="en-US"/>
          </a:p>
        </p:txBody>
      </p:sp>
    </p:spTree>
    <p:extLst>
      <p:ext uri="{BB962C8B-B14F-4D97-AF65-F5344CB8AC3E}">
        <p14:creationId xmlns:p14="http://schemas.microsoft.com/office/powerpoint/2010/main" val="106887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3660896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1817652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144069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rhetoric essentially/primarily deception? (what</a:t>
            </a:r>
            <a:r>
              <a:rPr lang="en-US" baseline="0" dirty="0" smtClean="0"/>
              <a:t> is the relationship of appearances to reality?)</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2784324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1606574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NYT NELSON D. SCHWARTZ. NOV. 29, 2016. https://nyti.ms/2k58Mer</a:t>
            </a:r>
          </a:p>
          <a:p>
            <a:pPr lvl="1"/>
            <a:r>
              <a:rPr lang="en-US" dirty="0" smtClean="0"/>
              <a:t>Over the long term, and for less prominent firms, the temptation to move to cheaper locales for manufacturing will stay great, said Robert Reich, a prominent liberal Democrat who served as secretary of labor in the Clinton administration.</a:t>
            </a:r>
          </a:p>
          <a:p>
            <a:pPr lvl="1"/>
            <a:r>
              <a:rPr lang="en-US" dirty="0" smtClean="0"/>
              <a:t>“Memories are short but the economic fundamentals remain the same,” he said. “Wall Street is breathing down companies’ necks to cut costs, and the labor savings in Mexico is too great.”</a:t>
            </a:r>
          </a:p>
          <a:p>
            <a:pPr lvl="0"/>
            <a:r>
              <a:rPr lang="en-US" dirty="0" smtClean="0"/>
              <a:t>POLITIFACT</a:t>
            </a:r>
            <a:r>
              <a:rPr lang="en-US" baseline="0" dirty="0" smtClean="0"/>
              <a:t>. Did Donald Trump's Carrier deal actually save 'less than half' of jobs headed to Mexico? By Allison Graves on Sunday, December 4th, 2016 at 6:37 p.m.</a:t>
            </a:r>
            <a:r>
              <a:rPr lang="en-US" dirty="0" smtClean="0"/>
              <a:t>. </a:t>
            </a:r>
            <a:r>
              <a:rPr lang="en-US" dirty="0"/>
              <a:t>https://goo.gl/1wkNdH</a:t>
            </a:r>
          </a:p>
          <a:p>
            <a:pPr lvl="1"/>
            <a:r>
              <a:rPr lang="en-US" dirty="0" smtClean="0"/>
              <a:t>Our ruling [on statement by Heather McGhee)</a:t>
            </a:r>
          </a:p>
          <a:p>
            <a:pPr lvl="1"/>
            <a:r>
              <a:rPr lang="en-US" dirty="0" smtClean="0"/>
              <a:t>McGhee said that less than half of the jobs from the Carrier deal actually stayed in the United States.  </a:t>
            </a:r>
          </a:p>
          <a:p>
            <a:pPr lvl="1"/>
            <a:r>
              <a:rPr lang="en-US" dirty="0" smtClean="0"/>
              <a:t>If you just count the number of jobs at the Carrier plant, which is what Trump promised to save and what McGhee referenced on the show, then her claim is not accurate. In fact, more than half of the jobs will stay in the United States because the deal is keeping approximately 800 jobs out of 1,400 at the Carrier plant.</a:t>
            </a:r>
          </a:p>
          <a:p>
            <a:pPr lvl="1"/>
            <a:r>
              <a:rPr lang="en-US" dirty="0" smtClean="0"/>
              <a:t>However, her statement is correct when applied more broadly to include jobs that will be lost from the United Technologies' factory closure in Huntington, as well as the hundreds of jobs not saved in the Carrier deal. </a:t>
            </a:r>
          </a:p>
          <a:p>
            <a:pPr lvl="1"/>
            <a:r>
              <a:rPr lang="en-US" dirty="0" smtClean="0"/>
              <a:t>McGhee’s statement is partially accurate but needs clarification, so we rate the claim Half True.</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2283763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409020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4287754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1781623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Author 428-348 BCE</a:t>
            </a:r>
          </a:p>
          <a:p>
            <a:r>
              <a:rPr lang="en-US" dirty="0" smtClean="0"/>
              <a:t>Date</a:t>
            </a:r>
          </a:p>
          <a:p>
            <a:pPr lvl="1"/>
            <a:r>
              <a:rPr lang="en-US" dirty="0" smtClean="0"/>
              <a:t>dramatic</a:t>
            </a:r>
          </a:p>
          <a:p>
            <a:pPr lvl="1"/>
            <a:r>
              <a:rPr lang="en-US" dirty="0" smtClean="0"/>
              <a:t>compositional</a:t>
            </a:r>
          </a:p>
          <a:p>
            <a:r>
              <a:rPr lang="en-US" dirty="0" smtClean="0"/>
              <a:t>Setting, etc.</a:t>
            </a:r>
          </a:p>
          <a:p>
            <a:pPr lvl="1"/>
            <a:r>
              <a:rPr lang="en-US" dirty="0" smtClean="0"/>
              <a:t>situational</a:t>
            </a:r>
          </a:p>
          <a:p>
            <a:pPr lvl="2"/>
            <a:r>
              <a:rPr lang="en-US" dirty="0" smtClean="0"/>
              <a:t>embassy from </a:t>
            </a:r>
            <a:r>
              <a:rPr lang="en-US" dirty="0" err="1" smtClean="0"/>
              <a:t>leontinoi</a:t>
            </a:r>
            <a:r>
              <a:rPr lang="en-US" dirty="0" smtClean="0"/>
              <a:t> – </a:t>
            </a:r>
            <a:r>
              <a:rPr lang="en-US" dirty="0" err="1" smtClean="0"/>
              <a:t>gorgias</a:t>
            </a:r>
            <a:r>
              <a:rPr lang="en-US" dirty="0" smtClean="0"/>
              <a:t>’ challenge in peitho</a:t>
            </a:r>
          </a:p>
          <a:p>
            <a:pPr lvl="1"/>
            <a:r>
              <a:rPr lang="en-US" dirty="0" smtClean="0"/>
              <a:t>social</a:t>
            </a:r>
          </a:p>
          <a:p>
            <a:pPr lvl="2"/>
            <a:r>
              <a:rPr lang="en-US" dirty="0" smtClean="0"/>
              <a:t>well-to-do hosts of ambassadors</a:t>
            </a:r>
          </a:p>
          <a:p>
            <a:pPr lvl="1"/>
            <a:r>
              <a:rPr lang="en-US" dirty="0" smtClean="0"/>
              <a:t>political</a:t>
            </a:r>
          </a:p>
          <a:p>
            <a:pPr lvl="2"/>
            <a:r>
              <a:rPr lang="en-US" dirty="0" err="1" smtClean="0"/>
              <a:t>athenian</a:t>
            </a:r>
            <a:r>
              <a:rPr lang="en-US" dirty="0" smtClean="0"/>
              <a:t> democracy</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1782309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Overture</a:t>
            </a:r>
          </a:p>
          <a:p>
            <a:pPr lvl="1"/>
            <a:r>
              <a:rPr lang="en-US" i="1" dirty="0" smtClean="0"/>
              <a:t>epideixis</a:t>
            </a:r>
          </a:p>
          <a:p>
            <a:r>
              <a:rPr lang="en-US" dirty="0" smtClean="0"/>
              <a:t> ACT 1. Socrates &amp; Gorgias</a:t>
            </a:r>
          </a:p>
          <a:p>
            <a:pPr lvl="1"/>
            <a:r>
              <a:rPr lang="en-US" dirty="0" smtClean="0"/>
              <a:t>Rhetoric. . .</a:t>
            </a:r>
          </a:p>
          <a:p>
            <a:pPr lvl="2"/>
            <a:r>
              <a:rPr lang="en-US" dirty="0" smtClean="0"/>
              <a:t>definition?</a:t>
            </a:r>
          </a:p>
          <a:p>
            <a:pPr lvl="2"/>
            <a:r>
              <a:rPr lang="en-US" dirty="0" smtClean="0"/>
              <a:t>utility?</a:t>
            </a:r>
          </a:p>
          <a:p>
            <a:pPr lvl="1"/>
            <a:r>
              <a:rPr lang="en-US" dirty="0" err="1" smtClean="0"/>
              <a:t>socrates</a:t>
            </a:r>
            <a:r>
              <a:rPr lang="en-US" dirty="0" smtClean="0"/>
              <a:t> seems to get no farther with </a:t>
            </a:r>
            <a:r>
              <a:rPr lang="en-US" dirty="0" err="1" smtClean="0"/>
              <a:t>gorgias</a:t>
            </a:r>
            <a:r>
              <a:rPr lang="en-US" dirty="0" smtClean="0"/>
              <a:t> than to establish that rhetoric is the art of validating appearances: the appearance of </a:t>
            </a:r>
            <a:r>
              <a:rPr lang="en-US" dirty="0" smtClean="0"/>
              <a:t>wisdom.</a:t>
            </a:r>
            <a:r>
              <a:rPr lang="en-US" baseline="0" dirty="0" smtClean="0"/>
              <a:t> </a:t>
            </a:r>
            <a:r>
              <a:rPr lang="en-US" baseline="0" dirty="0" smtClean="0"/>
              <a:t>if not wholly an art to replace skills like medicine, still, virtually </a:t>
            </a:r>
            <a:r>
              <a:rPr lang="en-US" baseline="0" dirty="0" smtClean="0"/>
              <a:t>indispensable</a:t>
            </a:r>
          </a:p>
          <a:p>
            <a:pPr lvl="1"/>
            <a:r>
              <a:rPr lang="en-US" baseline="0" dirty="0" smtClean="0"/>
              <a:t>affirms that rhetoric endows user with power, but also affirms that the power in question should not be abused</a:t>
            </a:r>
          </a:p>
          <a:p>
            <a:pPr lvl="2"/>
            <a:r>
              <a:rPr lang="en-US" baseline="0" dirty="0" smtClean="0"/>
              <a:t>“[456d] And yet, Socrates, rhetoric should be used like any other competitive art, though not against everybody. The rhetorician ought not to abuse his strength any more than a boxer or pancratiast”</a:t>
            </a:r>
            <a:endParaRPr lang="en-US" dirty="0" smtClean="0"/>
          </a:p>
          <a:p>
            <a:r>
              <a:rPr lang="en-US" dirty="0" smtClean="0"/>
              <a:t>ACT 2. Socrates &amp; Polus </a:t>
            </a:r>
            <a:r>
              <a:rPr lang="en-US" sz="1600" dirty="0"/>
              <a:t>(&amp; Gorgias)</a:t>
            </a:r>
            <a:endParaRPr lang="en-US" dirty="0" smtClean="0"/>
          </a:p>
          <a:p>
            <a:pPr lvl="1"/>
            <a:r>
              <a:rPr lang="en-US" dirty="0" smtClean="0"/>
              <a:t>Same questions</a:t>
            </a:r>
          </a:p>
          <a:p>
            <a:pPr lvl="1"/>
            <a:r>
              <a:rPr lang="en-US" dirty="0" smtClean="0"/>
              <a:t>Different answers?</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1508203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66FF"/>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51EA73B-7601-4F8F-8B8B-C125DB65AE97}" type="datetime1">
              <a:rPr lang="en-US" smtClean="0"/>
              <a:pPr/>
              <a:t>1/19/2017</a:t>
            </a:fld>
            <a:endParaRPr lang="en-US"/>
          </a:p>
        </p:txBody>
      </p:sp>
      <p:sp>
        <p:nvSpPr>
          <p:cNvPr id="8" name="Slide Number Placeholder 7"/>
          <p:cNvSpPr>
            <a:spLocks noGrp="1"/>
          </p:cNvSpPr>
          <p:nvPr>
            <p:ph type="sldNum" sz="quarter" idx="11"/>
          </p:nvPr>
        </p:nvSpPr>
        <p:spPr/>
        <p:txBody>
          <a:bodyPr/>
          <a:lstStyle/>
          <a:p>
            <a:fld id="{8CBE1735-094C-4AFD-8FD2-8DA350A0B7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CE06C-1085-449C-BBB0-F5DFE6F8598D}" type="datetime1">
              <a:rPr lang="en-US" smtClean="0"/>
              <a:pPr/>
              <a:t>1/19/2017</a:t>
            </a:fld>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4A406-8F0B-40BD-B595-7E9472FB7357}" type="datetime1">
              <a:rPr lang="en-US" smtClean="0"/>
              <a:pPr/>
              <a:t>1/19/2017</a:t>
            </a:fld>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1/19/2017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28800"/>
            <a:ext cx="7772400" cy="1362075"/>
          </a:xfrm>
        </p:spPr>
        <p:txBody>
          <a:bodyPr anchor="ctr" anchorCtr="0"/>
          <a:lstStyle>
            <a:lvl1pPr algn="l">
              <a:defRPr sz="40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197754"/>
            <a:ext cx="7772400" cy="1500187"/>
          </a:xfrm>
        </p:spPr>
        <p:txBody>
          <a:bodyPr anchor="t" anchorCtr="0">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CC85749-98FE-4F19-8151-3FFD56E55ACB}" type="datetime1">
              <a:rPr lang="en-US" smtClean="0"/>
              <a:pPr/>
              <a:t>1/19/2017</a:t>
            </a:fld>
            <a:endParaRPr lang="en-US"/>
          </a:p>
        </p:txBody>
      </p:sp>
      <p:sp>
        <p:nvSpPr>
          <p:cNvPr id="6" name="Slide Number Placeholder 5"/>
          <p:cNvSpPr>
            <a:spLocks noGrp="1"/>
          </p:cNvSpPr>
          <p:nvPr>
            <p:ph type="sldNum" sz="quarter" idx="12"/>
          </p:nvPr>
        </p:nvSpPr>
        <p:spPr/>
        <p:txBody>
          <a:bodyPr/>
          <a:lstStyle/>
          <a:p>
            <a:fld id="{7A164038-FAB3-4423-833D-F11BC734BE08}" type="slidenum">
              <a:rPr lang="en-US" smtClean="0"/>
              <a:pPr/>
              <a:t>‹#›</a:t>
            </a:fld>
            <a:endParaRPr lang="en-US"/>
          </a:p>
        </p:txBody>
      </p:sp>
    </p:spTree>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9" name="Straight Connector 8"/>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D3FD88-D2B3-497A-B040-B40B8C6C69E2}" type="datetime1">
              <a:rPr lang="en-US" smtClean="0"/>
              <a:pPr/>
              <a:t>1/19/2017</a:t>
            </a:fld>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2D128-05DB-4283-814F-3ACEF5FBAA7F}" type="datetime1">
              <a:rPr lang="en-US" smtClean="0"/>
              <a:pPr/>
              <a:t>1/19/2017</a:t>
            </a:fld>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cxnSp>
        <p:nvCxnSpPr>
          <p:cNvPr id="10" name="Straight Connector 9"/>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8E60C6-8510-47B5-B2D5-5F95B267B7AA}" type="datetime1">
              <a:rPr lang="en-US" smtClean="0"/>
              <a:pPr/>
              <a:t>1/19/2017</a:t>
            </a:fld>
            <a:endParaRPr lang="en-US"/>
          </a:p>
        </p:txBody>
      </p:sp>
      <p:sp>
        <p:nvSpPr>
          <p:cNvPr id="5" name="Slide Number Placeholder 4"/>
          <p:cNvSpPr>
            <a:spLocks noGrp="1"/>
          </p:cNvSpPr>
          <p:nvPr>
            <p:ph type="sldNum" sz="quarter" idx="12"/>
          </p:nvPr>
        </p:nvSpPr>
        <p:spPr/>
        <p:txBody>
          <a:bodyPr/>
          <a:lstStyle/>
          <a:p>
            <a:fld id="{D8DA791F-B178-4742-A26D-9D2FEF52258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ECE5D-7DDB-4B38-883F-B34771857DE0}" type="datetime1">
              <a:rPr lang="en-US" smtClean="0"/>
              <a:pPr/>
              <a:t>1/19/2017</a:t>
            </a:fld>
            <a:endParaRPr lang="en-US"/>
          </a:p>
        </p:txBody>
      </p:sp>
      <p:sp>
        <p:nvSpPr>
          <p:cNvPr id="4" name="Slide Number Placeholder 3"/>
          <p:cNvSpPr>
            <a:spLocks noGrp="1"/>
          </p:cNvSpPr>
          <p:nvPr>
            <p:ph type="sldNum" sz="quarter" idx="12"/>
          </p:nvPr>
        </p:nvSpPr>
        <p:spPr/>
        <p:txBody>
          <a:bodyPr/>
          <a:lstStyle/>
          <a:p>
            <a:fld id="{169D0E04-B5B8-47C0-8D55-775807A59E3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AECF6-F87B-4F82-B3BF-E7C4A379F584}" type="datetime1">
              <a:rPr lang="en-US" smtClean="0"/>
              <a:pPr/>
              <a:t>1/19/2017</a:t>
            </a:fld>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AFE31-E60C-4562-95E7-CDA72C1408D4}" type="datetime1">
              <a:rPr lang="en-US" smtClean="0"/>
              <a:pPr/>
              <a:t>1/19/2017</a:t>
            </a:fld>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F18C2-9454-4C15-B67B-2E59E389967B}" type="datetime1">
              <a:rPr lang="en-US" smtClean="0"/>
              <a:pPr/>
              <a:t>1/19/2017</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ftr="0"/>
  <p:txStyles>
    <p:titleStyle>
      <a:lvl1pPr algn="l" defTabSz="914400" rtl="0" eaLnBrk="1" latinLnBrk="0" hangingPunct="1">
        <a:spcBef>
          <a:spcPct val="0"/>
        </a:spcBef>
        <a:buNone/>
        <a:defRPr sz="4400" b="1" kern="1200">
          <a:solidFill>
            <a:srgbClr val="000099"/>
          </a:solidFill>
          <a:latin typeface="+mn-lt"/>
          <a:ea typeface="+mj-ea"/>
          <a:cs typeface="+mj-cs"/>
        </a:defRPr>
      </a:lvl1pPr>
    </p:titleStyle>
    <p:bodyStyle>
      <a:lvl1pPr marL="342900" indent="-342900" algn="l" defTabSz="914400" rtl="0" eaLnBrk="1" latinLnBrk="0" hangingPunct="1">
        <a:spcBef>
          <a:spcPct val="20000"/>
        </a:spcBef>
        <a:buClr>
          <a:srgbClr val="0000FF"/>
        </a:buClr>
        <a:buSzPct val="12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4BACC6"/>
        </a:buClr>
        <a:buSzPct val="12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7933C"/>
        </a:buClr>
        <a:buSzPct val="12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B0F0"/>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7933C"/>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CqtQLgQga0M"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youtu.be/8ZF-4iFXzX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goo.gl/Dy1uF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goo.gl/r8wLOI" TargetMode="External"/><Relationship Id="rId5" Type="http://schemas.openxmlformats.org/officeDocument/2006/relationships/hyperlink" Target="https://goo.gl/fNte6O" TargetMode="External"/><Relationship Id="rId4" Type="http://schemas.openxmlformats.org/officeDocument/2006/relationships/hyperlink" Target="https://goo.gl/MRxshA"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What’s Rhetoric Good For?</a:t>
            </a:r>
            <a:endParaRPr lang="en-US" dirty="0"/>
          </a:p>
        </p:txBody>
      </p:sp>
      <p:sp>
        <p:nvSpPr>
          <p:cNvPr id="5" name="Subtitle 4"/>
          <p:cNvSpPr>
            <a:spLocks noGrp="1"/>
          </p:cNvSpPr>
          <p:nvPr>
            <p:ph type="subTitle" idx="1"/>
          </p:nvPr>
        </p:nvSpPr>
        <p:spPr/>
        <p:txBody>
          <a:bodyPr/>
          <a:lstStyle/>
          <a:p>
            <a:r>
              <a:rPr lang="en-US" dirty="0" smtClean="0"/>
              <a:t>Plato’s </a:t>
            </a:r>
            <a:r>
              <a:rPr lang="en-US" i="1" dirty="0" smtClean="0"/>
              <a:t>Gorgias</a:t>
            </a:r>
            <a:r>
              <a:rPr lang="en-US" dirty="0" smtClean="0"/>
              <a:t> pt 1</a:t>
            </a:r>
            <a:endParaRPr lang="en-US" dirty="0"/>
          </a:p>
        </p:txBody>
      </p:sp>
      <p:sp>
        <p:nvSpPr>
          <p:cNvPr id="6" name="Date Placeholder 5"/>
          <p:cNvSpPr>
            <a:spLocks noGrp="1"/>
          </p:cNvSpPr>
          <p:nvPr>
            <p:ph type="dt" sz="half" idx="10"/>
          </p:nvPr>
        </p:nvSpPr>
        <p:spPr/>
        <p:txBody>
          <a:bodyPr/>
          <a:lstStyle/>
          <a:p>
            <a:fld id="{28D7AE87-934C-40CF-AF72-AF5FA4297C43}" type="datetime1">
              <a:rPr lang="en-US" smtClean="0"/>
              <a:pPr/>
              <a:t>1/19/2017</a:t>
            </a:fld>
            <a:endParaRPr lang="en-US"/>
          </a:p>
        </p:txBody>
      </p:sp>
      <p:sp>
        <p:nvSpPr>
          <p:cNvPr id="7" name="Slide Number Placeholder 6"/>
          <p:cNvSpPr>
            <a:spLocks noGrp="1"/>
          </p:cNvSpPr>
          <p:nvPr>
            <p:ph type="sldNum" sz="quarter" idx="11"/>
          </p:nvPr>
        </p:nvSpPr>
        <p:spPr/>
        <p:txBody>
          <a:bodyPr/>
          <a:lstStyle/>
          <a:p>
            <a:fld id="{8CBE1735-094C-4AFD-8FD2-8DA350A0B7DF}"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ACT 2 scene </a:t>
            </a:r>
            <a:r>
              <a:rPr lang="en-US" sz="3600" dirty="0" smtClean="0"/>
              <a:t>2</a:t>
            </a:r>
            <a:r>
              <a:rPr lang="en-US" sz="4800" dirty="0"/>
              <a:t> </a:t>
            </a:r>
            <a:r>
              <a:rPr lang="en-US" sz="2700" dirty="0"/>
              <a:t>(</a:t>
            </a:r>
            <a:r>
              <a:rPr lang="en-US" sz="2700" dirty="0" smtClean="0"/>
              <a:t>Socrates, </a:t>
            </a:r>
            <a:r>
              <a:rPr lang="en-US" sz="2700" dirty="0" err="1"/>
              <a:t>Gorg</a:t>
            </a:r>
            <a:r>
              <a:rPr lang="en-US" sz="2700" dirty="0"/>
              <a:t>)</a:t>
            </a:r>
            <a:r>
              <a:rPr lang="en-US" sz="3600" dirty="0"/>
              <a:t>. </a:t>
            </a:r>
            <a:r>
              <a:rPr lang="en-US" sz="3600" dirty="0" smtClean="0"/>
              <a:t>Real </a:t>
            </a:r>
            <a:r>
              <a:rPr lang="en-US" sz="3600" dirty="0" smtClean="0"/>
              <a:t>v. Imitative</a:t>
            </a:r>
            <a:endParaRPr lang="en-US" sz="3600" dirty="0"/>
          </a:p>
        </p:txBody>
      </p:sp>
      <p:sp>
        <p:nvSpPr>
          <p:cNvPr id="10" name="Text Placeholder 9"/>
          <p:cNvSpPr>
            <a:spLocks noGrp="1"/>
          </p:cNvSpPr>
          <p:nvPr>
            <p:ph type="body" idx="1"/>
          </p:nvPr>
        </p:nvSpPr>
        <p:spPr>
          <a:xfrm>
            <a:off x="457200" y="1600200"/>
            <a:ext cx="4040188" cy="817214"/>
          </a:xfrm>
        </p:spPr>
        <p:txBody>
          <a:bodyPr anchor="t" anchorCtr="0"/>
          <a:lstStyle/>
          <a:p>
            <a:r>
              <a:rPr lang="en-US" dirty="0" smtClean="0"/>
              <a:t>Real (</a:t>
            </a:r>
            <a:r>
              <a:rPr lang="en-US" i="1" dirty="0" err="1" smtClean="0"/>
              <a:t>tekhnai</a:t>
            </a:r>
            <a:r>
              <a:rPr lang="en-US" dirty="0" smtClean="0"/>
              <a:t>, “skills”)</a:t>
            </a:r>
            <a:endParaRPr lang="en-US" dirty="0"/>
          </a:p>
        </p:txBody>
      </p:sp>
      <p:sp>
        <p:nvSpPr>
          <p:cNvPr id="11" name="Content Placeholder 10"/>
          <p:cNvSpPr>
            <a:spLocks noGrp="1"/>
          </p:cNvSpPr>
          <p:nvPr>
            <p:ph sz="half" idx="2"/>
          </p:nvPr>
        </p:nvSpPr>
        <p:spPr>
          <a:xfrm>
            <a:off x="457200" y="2417414"/>
            <a:ext cx="4040188" cy="2687986"/>
          </a:xfrm>
        </p:spPr>
        <p:txBody>
          <a:bodyPr/>
          <a:lstStyle/>
          <a:p>
            <a:r>
              <a:rPr lang="en-US" dirty="0" smtClean="0"/>
              <a:t>Soul</a:t>
            </a:r>
          </a:p>
          <a:p>
            <a:pPr lvl="1"/>
            <a:r>
              <a:rPr lang="en-US" dirty="0" smtClean="0"/>
              <a:t>Politics: legislation</a:t>
            </a:r>
          </a:p>
          <a:p>
            <a:pPr lvl="1"/>
            <a:r>
              <a:rPr lang="en-US" dirty="0" smtClean="0"/>
              <a:t>Politics: justice</a:t>
            </a:r>
          </a:p>
          <a:p>
            <a:r>
              <a:rPr lang="en-US" dirty="0" smtClean="0"/>
              <a:t>Body</a:t>
            </a:r>
          </a:p>
          <a:p>
            <a:pPr lvl="1"/>
            <a:r>
              <a:rPr lang="en-US" dirty="0" smtClean="0"/>
              <a:t>Gymnastic</a:t>
            </a:r>
          </a:p>
          <a:p>
            <a:pPr lvl="1"/>
            <a:r>
              <a:rPr lang="en-US" dirty="0" smtClean="0"/>
              <a:t>Medicine</a:t>
            </a:r>
            <a:endParaRPr lang="en-US" dirty="0" smtClean="0"/>
          </a:p>
        </p:txBody>
      </p:sp>
      <p:sp>
        <p:nvSpPr>
          <p:cNvPr id="12" name="Text Placeholder 11"/>
          <p:cNvSpPr>
            <a:spLocks noGrp="1"/>
          </p:cNvSpPr>
          <p:nvPr>
            <p:ph type="body" sz="quarter" idx="3"/>
          </p:nvPr>
        </p:nvSpPr>
        <p:spPr>
          <a:xfrm>
            <a:off x="4645025" y="1600200"/>
            <a:ext cx="4041775" cy="817214"/>
          </a:xfrm>
        </p:spPr>
        <p:txBody>
          <a:bodyPr anchor="t" anchorCtr="0">
            <a:normAutofit lnSpcReduction="10000"/>
          </a:bodyPr>
          <a:lstStyle/>
          <a:p>
            <a:r>
              <a:rPr lang="en-US" dirty="0" smtClean="0"/>
              <a:t>Imitative (</a:t>
            </a:r>
            <a:r>
              <a:rPr lang="en-US" i="1" dirty="0" err="1" smtClean="0"/>
              <a:t>empeiriai</a:t>
            </a:r>
            <a:r>
              <a:rPr lang="en-US" dirty="0" smtClean="0"/>
              <a:t>, “knacks”; </a:t>
            </a:r>
            <a:r>
              <a:rPr lang="en-US" i="1" dirty="0" smtClean="0"/>
              <a:t>kolakeia</a:t>
            </a:r>
            <a:r>
              <a:rPr lang="en-US" dirty="0" smtClean="0"/>
              <a:t>, “pandering”)</a:t>
            </a:r>
            <a:endParaRPr lang="en-US" dirty="0"/>
          </a:p>
        </p:txBody>
      </p:sp>
      <p:sp>
        <p:nvSpPr>
          <p:cNvPr id="13" name="Content Placeholder 12"/>
          <p:cNvSpPr>
            <a:spLocks noGrp="1"/>
          </p:cNvSpPr>
          <p:nvPr>
            <p:ph sz="quarter" idx="4"/>
          </p:nvPr>
        </p:nvSpPr>
        <p:spPr>
          <a:xfrm>
            <a:off x="4645025" y="2417414"/>
            <a:ext cx="4041775" cy="2687986"/>
          </a:xfrm>
        </p:spPr>
        <p:txBody>
          <a:bodyPr/>
          <a:lstStyle/>
          <a:p>
            <a:r>
              <a:rPr lang="en-US" dirty="0" smtClean="0"/>
              <a:t>Soul</a:t>
            </a:r>
          </a:p>
          <a:p>
            <a:pPr lvl="1"/>
            <a:r>
              <a:rPr lang="en-US" dirty="0" smtClean="0"/>
              <a:t>Sophistic</a:t>
            </a:r>
          </a:p>
          <a:p>
            <a:pPr lvl="1"/>
            <a:r>
              <a:rPr lang="en-US" dirty="0" smtClean="0"/>
              <a:t>Rhetoric</a:t>
            </a:r>
          </a:p>
          <a:p>
            <a:r>
              <a:rPr lang="en-US" dirty="0" smtClean="0"/>
              <a:t>Body</a:t>
            </a:r>
          </a:p>
          <a:p>
            <a:pPr lvl="1"/>
            <a:r>
              <a:rPr lang="en-US" dirty="0" smtClean="0"/>
              <a:t>Cosmetics</a:t>
            </a:r>
          </a:p>
          <a:p>
            <a:pPr lvl="1"/>
            <a:r>
              <a:rPr lang="en-US" dirty="0" smtClean="0"/>
              <a:t>Cooking</a:t>
            </a:r>
            <a:endParaRPr lang="en-US" dirty="0" smtClean="0"/>
          </a:p>
        </p:txBody>
      </p:sp>
      <p:sp>
        <p:nvSpPr>
          <p:cNvPr id="7" name="Date Placeholder 6"/>
          <p:cNvSpPr>
            <a:spLocks noGrp="1"/>
          </p:cNvSpPr>
          <p:nvPr>
            <p:ph type="dt" sz="half" idx="10"/>
          </p:nvPr>
        </p:nvSpPr>
        <p:spPr/>
        <p:txBody>
          <a:bodyPr/>
          <a:lstStyle/>
          <a:p>
            <a:fld id="{DC82D128-05DB-4283-814F-3ACEF5FBAA7F}" type="datetime1">
              <a:rPr lang="en-US" smtClean="0"/>
              <a:pPr/>
              <a:t>1/19/2017</a:t>
            </a:fld>
            <a:endParaRPr lang="en-US"/>
          </a:p>
        </p:txBody>
      </p:sp>
      <p:sp>
        <p:nvSpPr>
          <p:cNvPr id="8" name="Slide Number Placeholder 7"/>
          <p:cNvSpPr>
            <a:spLocks noGrp="1"/>
          </p:cNvSpPr>
          <p:nvPr>
            <p:ph type="sldNum" sz="quarter" idx="12"/>
          </p:nvPr>
        </p:nvSpPr>
        <p:spPr/>
        <p:txBody>
          <a:bodyPr/>
          <a:lstStyle/>
          <a:p>
            <a:fld id="{B1A7D873-BDEC-4D0E-826C-A647DDEC7662}"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dissolve">
                                      <p:cBhvr>
                                        <p:cTn id="10" dur="500"/>
                                        <p:tgtEl>
                                          <p:spTgt spid="11">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Effect transition="in" filter="dissolve">
                                      <p:cBhvr>
                                        <p:cTn id="13" dur="500"/>
                                        <p:tgtEl>
                                          <p:spTgt spid="11">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
                                            <p:txEl>
                                              <p:pRg st="2" end="2"/>
                                            </p:txEl>
                                          </p:spTgt>
                                        </p:tgtEl>
                                        <p:attrNameLst>
                                          <p:attrName>style.visibility</p:attrName>
                                        </p:attrNameLst>
                                      </p:cBhvr>
                                      <p:to>
                                        <p:strVal val="visible"/>
                                      </p:to>
                                    </p:set>
                                    <p:animEffect transition="in" filter="dissolve">
                                      <p:cBhvr>
                                        <p:cTn id="16" dur="500"/>
                                        <p:tgtEl>
                                          <p:spTgt spid="1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animEffect transition="in" filter="dissolve">
                                      <p:cBhvr>
                                        <p:cTn id="21" dur="500"/>
                                        <p:tgtEl>
                                          <p:spTgt spid="11">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1">
                                            <p:txEl>
                                              <p:pRg st="4" end="4"/>
                                            </p:txEl>
                                          </p:spTgt>
                                        </p:tgtEl>
                                        <p:attrNameLst>
                                          <p:attrName>style.visibility</p:attrName>
                                        </p:attrNameLst>
                                      </p:cBhvr>
                                      <p:to>
                                        <p:strVal val="visible"/>
                                      </p:to>
                                    </p:set>
                                    <p:animEffect transition="in" filter="dissolve">
                                      <p:cBhvr>
                                        <p:cTn id="24" dur="500"/>
                                        <p:tgtEl>
                                          <p:spTgt spid="11">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Effect transition="in" filter="dissolve">
                                      <p:cBhvr>
                                        <p:cTn id="27" dur="500"/>
                                        <p:tgtEl>
                                          <p:spTgt spid="11">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Effect transition="in" filter="dissolve">
                                      <p:cBhvr>
                                        <p:cTn id="30" dur="500"/>
                                        <p:tgtEl>
                                          <p:spTgt spid="12">
                                            <p:txEl>
                                              <p:pRg st="0" end="0"/>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3">
                                            <p:txEl>
                                              <p:pRg st="0" end="0"/>
                                            </p:txEl>
                                          </p:spTgt>
                                        </p:tgtEl>
                                        <p:attrNameLst>
                                          <p:attrName>style.visibility</p:attrName>
                                        </p:attrNameLst>
                                      </p:cBhvr>
                                      <p:to>
                                        <p:strVal val="visible"/>
                                      </p:to>
                                    </p:set>
                                    <p:animEffect transition="in" filter="dissolve">
                                      <p:cBhvr>
                                        <p:cTn id="33" dur="500"/>
                                        <p:tgtEl>
                                          <p:spTgt spid="13">
                                            <p:txEl>
                                              <p:pRg st="0" end="0"/>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3">
                                            <p:txEl>
                                              <p:pRg st="1" end="1"/>
                                            </p:txEl>
                                          </p:spTgt>
                                        </p:tgtEl>
                                        <p:attrNameLst>
                                          <p:attrName>style.visibility</p:attrName>
                                        </p:attrNameLst>
                                      </p:cBhvr>
                                      <p:to>
                                        <p:strVal val="visible"/>
                                      </p:to>
                                    </p:set>
                                    <p:animEffect transition="in" filter="dissolve">
                                      <p:cBhvr>
                                        <p:cTn id="36" dur="500"/>
                                        <p:tgtEl>
                                          <p:spTgt spid="13">
                                            <p:txEl>
                                              <p:pRg st="1" end="1"/>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3">
                                            <p:txEl>
                                              <p:pRg st="2" end="2"/>
                                            </p:txEl>
                                          </p:spTgt>
                                        </p:tgtEl>
                                        <p:attrNameLst>
                                          <p:attrName>style.visibility</p:attrName>
                                        </p:attrNameLst>
                                      </p:cBhvr>
                                      <p:to>
                                        <p:strVal val="visible"/>
                                      </p:to>
                                    </p:set>
                                    <p:animEffect transition="in" filter="dissolve">
                                      <p:cBhvr>
                                        <p:cTn id="39" dur="500"/>
                                        <p:tgtEl>
                                          <p:spTgt spid="13">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3">
                                            <p:txEl>
                                              <p:pRg st="3" end="3"/>
                                            </p:txEl>
                                          </p:spTgt>
                                        </p:tgtEl>
                                        <p:attrNameLst>
                                          <p:attrName>style.visibility</p:attrName>
                                        </p:attrNameLst>
                                      </p:cBhvr>
                                      <p:to>
                                        <p:strVal val="visible"/>
                                      </p:to>
                                    </p:set>
                                    <p:animEffect transition="in" filter="dissolve">
                                      <p:cBhvr>
                                        <p:cTn id="44" dur="500"/>
                                        <p:tgtEl>
                                          <p:spTgt spid="13">
                                            <p:txEl>
                                              <p:pRg st="3" end="3"/>
                                            </p:txEl>
                                          </p:spTgt>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dissolve">
                                      <p:cBhvr>
                                        <p:cTn id="47" dur="500"/>
                                        <p:tgtEl>
                                          <p:spTgt spid="13">
                                            <p:txEl>
                                              <p:pRg st="4" end="4"/>
                                            </p:txEl>
                                          </p:spTgt>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3">
                                            <p:txEl>
                                              <p:pRg st="5" end="5"/>
                                            </p:txEl>
                                          </p:spTgt>
                                        </p:tgtEl>
                                        <p:attrNameLst>
                                          <p:attrName>style.visibility</p:attrName>
                                        </p:attrNameLst>
                                      </p:cBhvr>
                                      <p:to>
                                        <p:strVal val="visible"/>
                                      </p:to>
                                    </p:set>
                                    <p:animEffect transition="in" filter="dissolve">
                                      <p:cBhvr>
                                        <p:cTn id="50"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P spid="12" grpId="0" build="p"/>
      <p:bldP spid="1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ACT 2 scene </a:t>
            </a:r>
            <a:r>
              <a:rPr lang="en-US" sz="3600" dirty="0" smtClean="0"/>
              <a:t>3 </a:t>
            </a:r>
            <a:r>
              <a:rPr lang="en-US" sz="2800" dirty="0" smtClean="0"/>
              <a:t>(Socrates., Polus)</a:t>
            </a:r>
            <a:r>
              <a:rPr lang="en-US" sz="3600" dirty="0" smtClean="0"/>
              <a:t>.</a:t>
            </a:r>
            <a:r>
              <a:rPr lang="en-US" sz="3600" dirty="0" smtClean="0"/>
              <a:t/>
            </a:r>
            <a:br>
              <a:rPr lang="en-US" sz="3600" dirty="0" smtClean="0"/>
            </a:br>
            <a:r>
              <a:rPr lang="en-US" sz="3600" dirty="0" smtClean="0"/>
              <a:t>What  </a:t>
            </a:r>
            <a:r>
              <a:rPr lang="en-US" sz="3600" dirty="0" smtClean="0"/>
              <a:t>Do/Should </a:t>
            </a:r>
            <a:r>
              <a:rPr lang="en-US" sz="3600" dirty="0" smtClean="0"/>
              <a:t>Tyrants Want</a:t>
            </a:r>
            <a:r>
              <a:rPr lang="en-US" sz="3600" dirty="0" smtClean="0"/>
              <a:t>?</a:t>
            </a:r>
            <a:endParaRPr lang="en-US" sz="3600" dirty="0"/>
          </a:p>
        </p:txBody>
      </p:sp>
      <p:sp>
        <p:nvSpPr>
          <p:cNvPr id="3" name="Text Placeholder 2"/>
          <p:cNvSpPr>
            <a:spLocks noGrp="1"/>
          </p:cNvSpPr>
          <p:nvPr>
            <p:ph type="body" idx="1"/>
          </p:nvPr>
        </p:nvSpPr>
        <p:spPr/>
        <p:txBody>
          <a:bodyPr/>
          <a:lstStyle/>
          <a:p>
            <a:r>
              <a:rPr lang="en-US" smtClean="0"/>
              <a:t>Polus</a:t>
            </a:r>
            <a:endParaRPr lang="en-US" dirty="0"/>
          </a:p>
        </p:txBody>
      </p:sp>
      <p:sp>
        <p:nvSpPr>
          <p:cNvPr id="4" name="Content Placeholder 3"/>
          <p:cNvSpPr>
            <a:spLocks noGrp="1"/>
          </p:cNvSpPr>
          <p:nvPr>
            <p:ph sz="half" idx="2"/>
          </p:nvPr>
        </p:nvSpPr>
        <p:spPr/>
        <p:txBody>
          <a:bodyPr/>
          <a:lstStyle/>
          <a:p>
            <a:r>
              <a:rPr lang="en-US" dirty="0" smtClean="0"/>
              <a:t>Power</a:t>
            </a:r>
            <a:endParaRPr lang="en-US" dirty="0" smtClean="0"/>
          </a:p>
          <a:p>
            <a:r>
              <a:rPr lang="en-US" dirty="0" smtClean="0"/>
              <a:t>Pleasure</a:t>
            </a:r>
            <a:endParaRPr lang="en-US" dirty="0" smtClean="0"/>
          </a:p>
          <a:p>
            <a:r>
              <a:rPr lang="en-US" dirty="0" smtClean="0"/>
              <a:t>Impunity</a:t>
            </a:r>
            <a:endParaRPr lang="en-US" dirty="0"/>
          </a:p>
        </p:txBody>
      </p:sp>
      <p:sp>
        <p:nvSpPr>
          <p:cNvPr id="5" name="Text Placeholder 4"/>
          <p:cNvSpPr>
            <a:spLocks noGrp="1"/>
          </p:cNvSpPr>
          <p:nvPr>
            <p:ph type="body" sz="quarter" idx="3"/>
          </p:nvPr>
        </p:nvSpPr>
        <p:spPr/>
        <p:txBody>
          <a:bodyPr/>
          <a:lstStyle/>
          <a:p>
            <a:r>
              <a:rPr lang="en-US" smtClean="0"/>
              <a:t>Socrates</a:t>
            </a:r>
            <a:endParaRPr lang="en-US" dirty="0"/>
          </a:p>
        </p:txBody>
      </p:sp>
      <p:sp>
        <p:nvSpPr>
          <p:cNvPr id="6" name="Content Placeholder 5"/>
          <p:cNvSpPr>
            <a:spLocks noGrp="1"/>
          </p:cNvSpPr>
          <p:nvPr>
            <p:ph sz="quarter" idx="4"/>
          </p:nvPr>
        </p:nvSpPr>
        <p:spPr/>
        <p:txBody>
          <a:bodyPr/>
          <a:lstStyle/>
          <a:p>
            <a:r>
              <a:rPr lang="en-US" dirty="0" smtClean="0"/>
              <a:t>The </a:t>
            </a:r>
            <a:r>
              <a:rPr lang="en-US" dirty="0" smtClean="0"/>
              <a:t>beneficial</a:t>
            </a:r>
          </a:p>
          <a:p>
            <a:r>
              <a:rPr lang="en-US" dirty="0" smtClean="0"/>
              <a:t>Justice</a:t>
            </a:r>
            <a:endParaRPr lang="en-US" dirty="0" smtClean="0"/>
          </a:p>
          <a:p>
            <a:r>
              <a:rPr lang="en-US" dirty="0" smtClean="0"/>
              <a:t>Correction</a:t>
            </a:r>
            <a:endParaRPr lang="en-US" dirty="0" smtClean="0"/>
          </a:p>
        </p:txBody>
      </p:sp>
      <p:sp>
        <p:nvSpPr>
          <p:cNvPr id="7" name="Date Placeholder 6"/>
          <p:cNvSpPr>
            <a:spLocks noGrp="1"/>
          </p:cNvSpPr>
          <p:nvPr>
            <p:ph type="dt" sz="half" idx="10"/>
          </p:nvPr>
        </p:nvSpPr>
        <p:spPr/>
        <p:txBody>
          <a:bodyPr/>
          <a:lstStyle/>
          <a:p>
            <a:fld id="{DC82D128-05DB-4283-814F-3ACEF5FBAA7F}" type="datetime1">
              <a:rPr lang="en-US" smtClean="0"/>
              <a:pPr/>
              <a:t>1/19/2017</a:t>
            </a:fld>
            <a:endParaRPr lang="en-US"/>
          </a:p>
        </p:txBody>
      </p:sp>
      <p:sp>
        <p:nvSpPr>
          <p:cNvPr id="8" name="Slide Number Placeholder 7"/>
          <p:cNvSpPr>
            <a:spLocks noGrp="1"/>
          </p:cNvSpPr>
          <p:nvPr>
            <p:ph type="sldNum" sz="quarter" idx="12"/>
          </p:nvPr>
        </p:nvSpPr>
        <p:spPr/>
        <p:txBody>
          <a:bodyPr/>
          <a:lstStyle/>
          <a:p>
            <a:fld id="{B1A7D873-BDEC-4D0E-826C-A647DDEC7662}" type="slidenum">
              <a:rPr lang="en-US" smtClean="0"/>
              <a:pPr/>
              <a:t>11</a:t>
            </a:fld>
            <a:endParaRPr lang="en-US"/>
          </a:p>
        </p:txBody>
      </p:sp>
      <p:sp>
        <p:nvSpPr>
          <p:cNvPr id="10" name="TextBox 9"/>
          <p:cNvSpPr txBox="1"/>
          <p:nvPr/>
        </p:nvSpPr>
        <p:spPr>
          <a:xfrm>
            <a:off x="1852048" y="5445125"/>
            <a:ext cx="5575565" cy="461665"/>
          </a:xfrm>
          <a:prstGeom prst="rect">
            <a:avLst/>
          </a:prstGeom>
          <a:noFill/>
          <a:ln>
            <a:solidFill>
              <a:schemeClr val="accent1"/>
            </a:solidFill>
          </a:ln>
        </p:spPr>
        <p:txBody>
          <a:bodyPr wrap="none" rtlCol="0">
            <a:spAutoFit/>
          </a:bodyPr>
          <a:lstStyle/>
          <a:p>
            <a:r>
              <a:rPr lang="en-US" dirty="0" smtClean="0"/>
              <a:t>When is it fitting </a:t>
            </a:r>
            <a:r>
              <a:rPr lang="en-US" i="1" dirty="0" smtClean="0"/>
              <a:t>not</a:t>
            </a:r>
            <a:r>
              <a:rPr lang="en-US" dirty="0" smtClean="0"/>
              <a:t> to punish injustice?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dissolve">
                                      <p:cBhvr>
                                        <p:cTn id="10" dur="500"/>
                                        <p:tgtEl>
                                          <p:spTgt spid="4">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dissolve">
                                      <p:cBhvr>
                                        <p:cTn id="19" dur="500"/>
                                        <p:tgtEl>
                                          <p:spTgt spid="5">
                                            <p:txEl>
                                              <p:pRg st="0" end="0"/>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dissolve">
                                      <p:cBhvr>
                                        <p:cTn id="22" dur="500"/>
                                        <p:tgtEl>
                                          <p:spTgt spid="6">
                                            <p:txEl>
                                              <p:pRg st="0" end="0"/>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dissolve">
                                      <p:cBhvr>
                                        <p:cTn id="25" dur="500"/>
                                        <p:tgtEl>
                                          <p:spTgt spid="6">
                                            <p:txEl>
                                              <p:pRg st="1" end="1"/>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dissolve">
                                      <p:cBhvr>
                                        <p:cTn id="28" dur="500"/>
                                        <p:tgtEl>
                                          <p:spTgt spid="6">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dissolve">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uiExpand="1" build="p"/>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Discussion + </a:t>
            </a:r>
            <a:r>
              <a:rPr lang="en-US" dirty="0" smtClean="0"/>
              <a:t>PowerPoint </a:t>
            </a:r>
            <a:r>
              <a:rPr lang="en-US" dirty="0" smtClean="0"/>
              <a:t>Lab</a:t>
            </a:r>
            <a:endParaRPr lang="en-US" dirty="0"/>
          </a:p>
        </p:txBody>
      </p:sp>
      <p:sp>
        <p:nvSpPr>
          <p:cNvPr id="10" name="Subtitle 9"/>
          <p:cNvSpPr>
            <a:spLocks noGrp="1"/>
          </p:cNvSpPr>
          <p:nvPr>
            <p:ph type="body" idx="1"/>
          </p:nvPr>
        </p:nvSpPr>
        <p:spPr/>
        <p:txBody>
          <a:bodyPr/>
          <a:lstStyle/>
          <a:p>
            <a:r>
              <a:rPr lang="en-US" dirty="0" smtClean="0"/>
              <a:t>Does Socrates Treat Rhetoric Fairly?</a:t>
            </a:r>
            <a:endParaRPr lang="en-US" dirty="0"/>
          </a:p>
        </p:txBody>
      </p:sp>
      <p:sp>
        <p:nvSpPr>
          <p:cNvPr id="7" name="Date Placeholder 6"/>
          <p:cNvSpPr>
            <a:spLocks noGrp="1"/>
          </p:cNvSpPr>
          <p:nvPr>
            <p:ph type="dt" sz="half" idx="10"/>
          </p:nvPr>
        </p:nvSpPr>
        <p:spPr/>
        <p:txBody>
          <a:bodyPr/>
          <a:lstStyle/>
          <a:p>
            <a:fld id="{DC82D128-05DB-4283-814F-3ACEF5FBAA7F}" type="datetime1">
              <a:rPr lang="en-US" smtClean="0"/>
              <a:pPr/>
              <a:t>1/19/2017</a:t>
            </a:fld>
            <a:endParaRPr lang="en-US"/>
          </a:p>
        </p:txBody>
      </p:sp>
      <p:sp>
        <p:nvSpPr>
          <p:cNvPr id="8" name="Slide Number Placeholder 7"/>
          <p:cNvSpPr>
            <a:spLocks noGrp="1"/>
          </p:cNvSpPr>
          <p:nvPr>
            <p:ph type="sldNum" sz="quarter" idx="12"/>
          </p:nvPr>
        </p:nvSpPr>
        <p:spPr/>
        <p:txBody>
          <a:bodyPr/>
          <a:lstStyle/>
          <a:p>
            <a:fld id="{B1A7D873-BDEC-4D0E-826C-A647DDEC7662}" type="slidenum">
              <a:rPr lang="en-US" smtClean="0"/>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ECE5D-7DDB-4B38-883F-B34771857DE0}" type="datetime1">
              <a:rPr lang="en-US" smtClean="0"/>
              <a:pPr/>
              <a:t>1/19/2017</a:t>
            </a:fld>
            <a:endParaRPr lang="en-US"/>
          </a:p>
        </p:txBody>
      </p:sp>
      <p:sp>
        <p:nvSpPr>
          <p:cNvPr id="3" name="Slide Number Placeholder 2"/>
          <p:cNvSpPr>
            <a:spLocks noGrp="1"/>
          </p:cNvSpPr>
          <p:nvPr>
            <p:ph type="sldNum" sz="quarter" idx="12"/>
          </p:nvPr>
        </p:nvSpPr>
        <p:spPr/>
        <p:txBody>
          <a:bodyPr/>
          <a:lstStyle/>
          <a:p>
            <a:fld id="{169D0E04-B5B8-47C0-8D55-775807A59E3E}" type="slidenum">
              <a:rPr lang="en-US" smtClean="0"/>
              <a:pPr/>
              <a:t>2</a:t>
            </a:fld>
            <a:endParaRPr lang="en-US"/>
          </a:p>
        </p:txBody>
      </p:sp>
      <p:sp>
        <p:nvSpPr>
          <p:cNvPr id="4" name="TextBox 3"/>
          <p:cNvSpPr txBox="1"/>
          <p:nvPr/>
        </p:nvSpPr>
        <p:spPr>
          <a:xfrm>
            <a:off x="426148" y="2736503"/>
            <a:ext cx="8291704"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nchorCtr="0">
            <a:spAutoFit/>
          </a:bodyPr>
          <a:lstStyle/>
          <a:p>
            <a:r>
              <a:rPr lang="en-US" sz="2800" dirty="0" smtClean="0"/>
              <a:t>“Socrates </a:t>
            </a:r>
            <a:r>
              <a:rPr lang="en-US" sz="2800" dirty="0"/>
              <a:t>must assume that rhetoric is what the rhetorician says it is, which seems to be the art of deception in his eyes and mine as well</a:t>
            </a:r>
            <a:r>
              <a:rPr lang="en-US" sz="2800" dirty="0" smtClean="0"/>
              <a:t>.”</a:t>
            </a:r>
            <a:endParaRPr lang="en-US" sz="2800" dirty="0"/>
          </a:p>
        </p:txBody>
      </p:sp>
    </p:spTree>
    <p:extLst>
      <p:ext uri="{BB962C8B-B14F-4D97-AF65-F5344CB8AC3E}">
        <p14:creationId xmlns:p14="http://schemas.microsoft.com/office/powerpoint/2010/main" val="2691162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Through a Platonic Lens</a:t>
            </a:r>
            <a:endParaRPr lang="en-US" dirty="0"/>
          </a:p>
        </p:txBody>
      </p:sp>
      <p:sp>
        <p:nvSpPr>
          <p:cNvPr id="3" name="Text Placeholder 2"/>
          <p:cNvSpPr>
            <a:spLocks noGrp="1"/>
          </p:cNvSpPr>
          <p:nvPr>
            <p:ph type="body" idx="1"/>
          </p:nvPr>
        </p:nvSpPr>
        <p:spPr/>
        <p:txBody>
          <a:bodyPr/>
          <a:lstStyle/>
          <a:p>
            <a:r>
              <a:rPr lang="en-US" dirty="0" smtClean="0"/>
              <a:t>Videos Plus Your Commentary</a:t>
            </a:r>
            <a:endParaRPr lang="en-US" dirty="0"/>
          </a:p>
        </p:txBody>
      </p:sp>
      <p:sp>
        <p:nvSpPr>
          <p:cNvPr id="4" name="Date Placeholder 3"/>
          <p:cNvSpPr>
            <a:spLocks noGrp="1"/>
          </p:cNvSpPr>
          <p:nvPr>
            <p:ph type="dt" sz="half" idx="10"/>
          </p:nvPr>
        </p:nvSpPr>
        <p:spPr/>
        <p:txBody>
          <a:bodyPr/>
          <a:lstStyle/>
          <a:p>
            <a:fld id="{FCC85749-98FE-4F19-8151-3FFD56E55ACB}" type="datetime1">
              <a:rPr lang="en-US" smtClean="0"/>
              <a:pPr/>
              <a:t>1/19/2017</a:t>
            </a:fld>
            <a:endParaRPr lang="en-US"/>
          </a:p>
        </p:txBody>
      </p:sp>
      <p:sp>
        <p:nvSpPr>
          <p:cNvPr id="5" name="Slide Number Placeholder 4"/>
          <p:cNvSpPr>
            <a:spLocks noGrp="1"/>
          </p:cNvSpPr>
          <p:nvPr>
            <p:ph type="sldNum" sz="quarter" idx="12"/>
          </p:nvPr>
        </p:nvSpPr>
        <p:spPr/>
        <p:txBody>
          <a:bodyPr/>
          <a:lstStyle/>
          <a:p>
            <a:fld id="{7A164038-FAB3-4423-833D-F11BC734BE08}" type="slidenum">
              <a:rPr lang="en-US" smtClean="0"/>
              <a:pPr/>
              <a:t>3</a:t>
            </a:fld>
            <a:endParaRPr lang="en-US"/>
          </a:p>
        </p:txBody>
      </p:sp>
    </p:spTree>
    <p:extLst>
      <p:ext uri="{BB962C8B-B14F-4D97-AF65-F5344CB8AC3E}">
        <p14:creationId xmlns:p14="http://schemas.microsoft.com/office/powerpoint/2010/main" val="3505527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Does Trump Resonate with the </a:t>
            </a:r>
            <a:r>
              <a:rPr lang="en-US" sz="3600" i="1" dirty="0" smtClean="0"/>
              <a:t>Gorgias?</a:t>
            </a:r>
            <a:endParaRPr lang="en-US" sz="3600" dirty="0"/>
          </a:p>
        </p:txBody>
      </p:sp>
      <p:sp>
        <p:nvSpPr>
          <p:cNvPr id="6" name="Text Placeholder 5"/>
          <p:cNvSpPr>
            <a:spLocks noGrp="1"/>
          </p:cNvSpPr>
          <p:nvPr>
            <p:ph type="body" idx="1"/>
          </p:nvPr>
        </p:nvSpPr>
        <p:spPr/>
        <p:txBody>
          <a:bodyPr/>
          <a:lstStyle/>
          <a:p>
            <a:r>
              <a:rPr lang="en-US" dirty="0" smtClean="0"/>
              <a:t>Video links…</a:t>
            </a:r>
            <a:endParaRPr lang="en-US" dirty="0"/>
          </a:p>
        </p:txBody>
      </p:sp>
      <p:sp>
        <p:nvSpPr>
          <p:cNvPr id="7" name="Content Placeholder 6"/>
          <p:cNvSpPr>
            <a:spLocks noGrp="1"/>
          </p:cNvSpPr>
          <p:nvPr>
            <p:ph sz="half" idx="2"/>
          </p:nvPr>
        </p:nvSpPr>
        <p:spPr/>
        <p:txBody>
          <a:bodyPr/>
          <a:lstStyle/>
          <a:p>
            <a:r>
              <a:rPr lang="en-US" dirty="0"/>
              <a:t>FNN: </a:t>
            </a:r>
            <a:r>
              <a:rPr lang="en-US" dirty="0" smtClean="0"/>
              <a:t>Trump - </a:t>
            </a:r>
            <a:r>
              <a:rPr lang="en-US" dirty="0"/>
              <a:t>North Carolina </a:t>
            </a:r>
            <a:r>
              <a:rPr lang="en-US" dirty="0" smtClean="0"/>
              <a:t>9/20/16</a:t>
            </a:r>
          </a:p>
          <a:p>
            <a:pPr lvl="1"/>
            <a:r>
              <a:rPr lang="en-US" dirty="0">
                <a:hlinkClick r:id="rId3"/>
              </a:rPr>
              <a:t>https://</a:t>
            </a:r>
            <a:r>
              <a:rPr lang="en-US" dirty="0" smtClean="0">
                <a:hlinkClick r:id="rId3"/>
              </a:rPr>
              <a:t>youtu.be/CqtQLgQga0M</a:t>
            </a:r>
            <a:endParaRPr lang="en-US" dirty="0" smtClean="0"/>
          </a:p>
          <a:p>
            <a:r>
              <a:rPr lang="en-US" dirty="0" smtClean="0"/>
              <a:t>Trump Addresses </a:t>
            </a:r>
            <a:r>
              <a:rPr lang="en-US" dirty="0"/>
              <a:t>Carrier </a:t>
            </a:r>
            <a:r>
              <a:rPr lang="en-US" dirty="0" smtClean="0"/>
              <a:t>Deal (</a:t>
            </a:r>
            <a:r>
              <a:rPr lang="en-US" dirty="0" err="1" smtClean="0"/>
              <a:t>YouHotNews</a:t>
            </a:r>
            <a:r>
              <a:rPr lang="en-US" dirty="0" smtClean="0"/>
              <a:t>)</a:t>
            </a:r>
          </a:p>
          <a:p>
            <a:pPr lvl="1"/>
            <a:r>
              <a:rPr lang="en-US" dirty="0">
                <a:hlinkClick r:id="rId4"/>
              </a:rPr>
              <a:t>https://</a:t>
            </a:r>
            <a:r>
              <a:rPr lang="en-US" dirty="0" smtClean="0">
                <a:hlinkClick r:id="rId4"/>
              </a:rPr>
              <a:t>youtu.be/8ZF-4iFXzXc</a:t>
            </a:r>
            <a:endParaRPr lang="en-US" dirty="0" smtClean="0"/>
          </a:p>
        </p:txBody>
      </p:sp>
      <p:sp>
        <p:nvSpPr>
          <p:cNvPr id="8" name="Text Placeholder 7"/>
          <p:cNvSpPr>
            <a:spLocks noGrp="1"/>
          </p:cNvSpPr>
          <p:nvPr>
            <p:ph type="body" sz="quarter" idx="3"/>
          </p:nvPr>
        </p:nvSpPr>
        <p:spPr/>
        <p:txBody>
          <a:bodyPr/>
          <a:lstStyle/>
          <a:p>
            <a:r>
              <a:rPr lang="en-US" dirty="0" smtClean="0"/>
              <a:t>Think about…</a:t>
            </a:r>
            <a:endParaRPr lang="en-US" dirty="0"/>
          </a:p>
        </p:txBody>
      </p:sp>
      <p:sp>
        <p:nvSpPr>
          <p:cNvPr id="9" name="Content Placeholder 8"/>
          <p:cNvSpPr>
            <a:spLocks noGrp="1"/>
          </p:cNvSpPr>
          <p:nvPr>
            <p:ph sz="quarter" idx="4"/>
          </p:nvPr>
        </p:nvSpPr>
        <p:spPr/>
        <p:txBody>
          <a:bodyPr/>
          <a:lstStyle/>
          <a:p>
            <a:r>
              <a:rPr lang="en-US" dirty="0" smtClean="0"/>
              <a:t>How they’d comment</a:t>
            </a:r>
          </a:p>
          <a:p>
            <a:pPr lvl="1"/>
            <a:r>
              <a:rPr lang="en-US" dirty="0" smtClean="0"/>
              <a:t>Gorgias</a:t>
            </a:r>
          </a:p>
          <a:p>
            <a:pPr lvl="1"/>
            <a:r>
              <a:rPr lang="en-US" dirty="0" smtClean="0"/>
              <a:t>Polus</a:t>
            </a:r>
          </a:p>
          <a:p>
            <a:pPr lvl="1"/>
            <a:r>
              <a:rPr lang="en-US" dirty="0" smtClean="0"/>
              <a:t>Socrates</a:t>
            </a:r>
          </a:p>
          <a:p>
            <a:r>
              <a:rPr lang="en-US" dirty="0" smtClean="0"/>
              <a:t>Whether</a:t>
            </a:r>
          </a:p>
          <a:p>
            <a:pPr lvl="1"/>
            <a:r>
              <a:rPr lang="en-US" dirty="0" smtClean="0"/>
              <a:t>Critically</a:t>
            </a:r>
          </a:p>
          <a:p>
            <a:pPr lvl="1"/>
            <a:r>
              <a:rPr lang="en-US" dirty="0" smtClean="0"/>
              <a:t>Approvingly</a:t>
            </a:r>
          </a:p>
          <a:p>
            <a:pPr lvl="1"/>
            <a:r>
              <a:rPr lang="en-US" dirty="0" smtClean="0"/>
              <a:t>“Other-</a:t>
            </a:r>
            <a:r>
              <a:rPr lang="en-US" dirty="0" err="1" smtClean="0"/>
              <a:t>ly</a:t>
            </a:r>
            <a:r>
              <a:rPr lang="en-US" dirty="0" smtClean="0"/>
              <a:t>”</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1/19/2017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4</a:t>
            </a:fld>
            <a:endParaRPr lang="en-US"/>
          </a:p>
        </p:txBody>
      </p:sp>
    </p:spTree>
    <p:extLst>
      <p:ext uri="{BB962C8B-B14F-4D97-AF65-F5344CB8AC3E}">
        <p14:creationId xmlns:p14="http://schemas.microsoft.com/office/powerpoint/2010/main" val="1504025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Shape </a:t>
            </a:r>
            <a:r>
              <a:rPr lang="en-US" dirty="0" smtClean="0"/>
              <a:t>of </a:t>
            </a:r>
            <a:r>
              <a:rPr lang="en-US" dirty="0" smtClean="0"/>
              <a:t>Course</a:t>
            </a:r>
            <a:endParaRPr lang="en-US" dirty="0"/>
          </a:p>
        </p:txBody>
      </p:sp>
      <p:sp>
        <p:nvSpPr>
          <p:cNvPr id="2" name="Text Placeholder 1"/>
          <p:cNvSpPr>
            <a:spLocks noGrp="1"/>
          </p:cNvSpPr>
          <p:nvPr>
            <p:ph type="body" idx="1"/>
          </p:nvPr>
        </p:nvSpPr>
        <p:spPr/>
        <p:txBody>
          <a:bodyPr/>
          <a:lstStyle/>
          <a:p>
            <a:r>
              <a:rPr lang="en-US" dirty="0" smtClean="0"/>
              <a:t>Upcoming Due-Dates, Etc.</a:t>
            </a:r>
            <a:endParaRPr lang="en-US" dirty="0"/>
          </a:p>
        </p:txBody>
      </p:sp>
      <p:sp>
        <p:nvSpPr>
          <p:cNvPr id="5" name="Date Placeholder 4"/>
          <p:cNvSpPr>
            <a:spLocks noGrp="1"/>
          </p:cNvSpPr>
          <p:nvPr>
            <p:ph type="dt" sz="half" idx="10"/>
          </p:nvPr>
        </p:nvSpPr>
        <p:spPr/>
        <p:txBody>
          <a:bodyPr/>
          <a:lstStyle/>
          <a:p>
            <a:fld id="{322311DC-1113-41EE-A27A-D7EE5E8DB558}" type="datetime1">
              <a:rPr lang="en-US" smtClean="0"/>
              <a:pPr/>
              <a:t>1/19/2017</a:t>
            </a:fld>
            <a:endParaRPr lang="en-US"/>
          </a:p>
        </p:txBody>
      </p:sp>
      <p:sp>
        <p:nvSpPr>
          <p:cNvPr id="6" name="Slide Number Placeholder 5"/>
          <p:cNvSpPr>
            <a:spLocks noGrp="1"/>
          </p:cNvSpPr>
          <p:nvPr>
            <p:ph type="sldNum" sz="quarter" idx="12"/>
          </p:nvPr>
        </p:nvSpPr>
        <p:spPr/>
        <p:txBody>
          <a:bodyPr/>
          <a:lstStyle/>
          <a:p>
            <a:fld id="{7A164038-FAB3-4423-833D-F11BC734BE08}"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Upcoming </a:t>
            </a:r>
            <a:r>
              <a:rPr lang="en-US" dirty="0" smtClean="0"/>
              <a:t>Due-Dates, </a:t>
            </a:r>
            <a:r>
              <a:rPr lang="en-US" dirty="0"/>
              <a:t>Etc.</a:t>
            </a:r>
          </a:p>
        </p:txBody>
      </p:sp>
      <p:sp>
        <p:nvSpPr>
          <p:cNvPr id="3" name="Content Placeholder 2"/>
          <p:cNvSpPr>
            <a:spLocks noGrp="1"/>
          </p:cNvSpPr>
          <p:nvPr>
            <p:ph idx="1"/>
          </p:nvPr>
        </p:nvSpPr>
        <p:spPr/>
        <p:txBody>
          <a:bodyPr/>
          <a:lstStyle/>
          <a:p>
            <a:r>
              <a:rPr lang="en-US" dirty="0" smtClean="0"/>
              <a:t>Assignments</a:t>
            </a:r>
          </a:p>
          <a:p>
            <a:pPr lvl="1"/>
            <a:r>
              <a:rPr lang="en-US" dirty="0">
                <a:hlinkClick r:id="rId3"/>
              </a:rPr>
              <a:t>https://goo.gl/Dy1uFV</a:t>
            </a:r>
            <a:endParaRPr lang="en-US" dirty="0" smtClean="0"/>
          </a:p>
          <a:p>
            <a:r>
              <a:rPr lang="en-US" i="1" dirty="0" smtClean="0"/>
              <a:t>Gorgias</a:t>
            </a:r>
            <a:r>
              <a:rPr lang="en-US" dirty="0" smtClean="0"/>
              <a:t> PowerPoint Essay</a:t>
            </a:r>
          </a:p>
          <a:p>
            <a:pPr lvl="1"/>
            <a:r>
              <a:rPr lang="en-US" dirty="0">
                <a:hlinkClick r:id="rId4"/>
              </a:rPr>
              <a:t>https://</a:t>
            </a:r>
            <a:r>
              <a:rPr lang="en-US" dirty="0" smtClean="0">
                <a:hlinkClick r:id="rId4"/>
              </a:rPr>
              <a:t>goo.gl/MRxshA</a:t>
            </a:r>
            <a:endParaRPr lang="en-US" dirty="0" smtClean="0"/>
          </a:p>
          <a:p>
            <a:r>
              <a:rPr lang="en-US" dirty="0" smtClean="0"/>
              <a:t>Major Paper 1 conferences</a:t>
            </a:r>
          </a:p>
          <a:p>
            <a:pPr lvl="1"/>
            <a:r>
              <a:rPr lang="en-US" dirty="0">
                <a:hlinkClick r:id="rId5"/>
              </a:rPr>
              <a:t>https://</a:t>
            </a:r>
            <a:r>
              <a:rPr lang="en-US" dirty="0" smtClean="0">
                <a:hlinkClick r:id="rId5"/>
              </a:rPr>
              <a:t>goo.gl/fNte6O</a:t>
            </a:r>
            <a:endParaRPr lang="en-US" dirty="0" smtClean="0"/>
          </a:p>
          <a:p>
            <a:r>
              <a:rPr lang="en-US" dirty="0" smtClean="0"/>
              <a:t>Oral reports</a:t>
            </a:r>
          </a:p>
          <a:p>
            <a:pPr lvl="1"/>
            <a:r>
              <a:rPr lang="en-US" dirty="0">
                <a:hlinkClick r:id="rId6"/>
              </a:rPr>
              <a:t>https://</a:t>
            </a:r>
            <a:r>
              <a:rPr lang="en-US" dirty="0" smtClean="0">
                <a:hlinkClick r:id="rId6"/>
              </a:rPr>
              <a:t>goo.gl/r8wLOI</a:t>
            </a:r>
            <a:endParaRPr lang="en-US" dirty="0" smtClean="0"/>
          </a:p>
          <a:p>
            <a:pPr lvl="1"/>
            <a:endParaRPr lang="en-US" i="1" dirty="0"/>
          </a:p>
        </p:txBody>
      </p:sp>
      <p:sp>
        <p:nvSpPr>
          <p:cNvPr id="4" name="Date Placeholder 3"/>
          <p:cNvSpPr>
            <a:spLocks noGrp="1"/>
          </p:cNvSpPr>
          <p:nvPr>
            <p:ph type="dt" sz="half" idx="10"/>
          </p:nvPr>
        </p:nvSpPr>
        <p:spPr/>
        <p:txBody>
          <a:bodyPr/>
          <a:lstStyle/>
          <a:p>
            <a:fld id="{45CFC9D9-FF47-4007-A599-EE19684FD57D}" type="datetime1">
              <a:rPr lang="en-US" smtClean="0"/>
              <a:pPr/>
              <a:t>1/19/2017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6</a:t>
            </a:fld>
            <a:endParaRPr lang="en-US"/>
          </a:p>
        </p:txBody>
      </p:sp>
    </p:spTree>
    <p:extLst>
      <p:ext uri="{BB962C8B-B14F-4D97-AF65-F5344CB8AC3E}">
        <p14:creationId xmlns:p14="http://schemas.microsoft.com/office/powerpoint/2010/main" val="1919404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Plato’s </a:t>
            </a:r>
            <a:r>
              <a:rPr lang="en-US" i="1" dirty="0" smtClean="0"/>
              <a:t>Gorgias</a:t>
            </a:r>
            <a:endParaRPr lang="en-US" i="1" dirty="0"/>
          </a:p>
        </p:txBody>
      </p:sp>
      <p:sp>
        <p:nvSpPr>
          <p:cNvPr id="8" name="Subtitle 7"/>
          <p:cNvSpPr>
            <a:spLocks noGrp="1"/>
          </p:cNvSpPr>
          <p:nvPr>
            <p:ph type="body" idx="1"/>
          </p:nvPr>
        </p:nvSpPr>
        <p:spPr/>
        <p:txBody>
          <a:bodyPr/>
          <a:lstStyle/>
          <a:p>
            <a:r>
              <a:rPr lang="en-US" dirty="0" smtClean="0"/>
              <a:t>Preliminary comments</a:t>
            </a:r>
            <a:endParaRPr lang="en-US" dirty="0"/>
          </a:p>
        </p:txBody>
      </p:sp>
      <p:sp>
        <p:nvSpPr>
          <p:cNvPr id="4" name="Date Placeholder 3"/>
          <p:cNvSpPr>
            <a:spLocks noGrp="1"/>
          </p:cNvSpPr>
          <p:nvPr>
            <p:ph type="dt" sz="half" idx="10"/>
          </p:nvPr>
        </p:nvSpPr>
        <p:spPr/>
        <p:txBody>
          <a:bodyPr/>
          <a:lstStyle/>
          <a:p>
            <a:fld id="{8D02383B-F5C8-449B-AF6B-BC81B0EBDDEE}" type="datetime1">
              <a:rPr lang="en-US" smtClean="0"/>
              <a:pPr/>
              <a:t>1/19/2017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Facts</a:t>
            </a:r>
            <a:endParaRPr lang="en-US" dirty="0"/>
          </a:p>
        </p:txBody>
      </p:sp>
      <p:sp>
        <p:nvSpPr>
          <p:cNvPr id="3" name="Content Placeholder 2"/>
          <p:cNvSpPr>
            <a:spLocks noGrp="1"/>
          </p:cNvSpPr>
          <p:nvPr>
            <p:ph idx="1"/>
          </p:nvPr>
        </p:nvSpPr>
        <p:spPr/>
        <p:txBody>
          <a:bodyPr/>
          <a:lstStyle/>
          <a:p>
            <a:r>
              <a:rPr lang="en-US" dirty="0" smtClean="0"/>
              <a:t>Author</a:t>
            </a:r>
          </a:p>
          <a:p>
            <a:r>
              <a:rPr lang="en-US" dirty="0" smtClean="0"/>
              <a:t>Date</a:t>
            </a:r>
          </a:p>
          <a:p>
            <a:pPr lvl="1"/>
            <a:r>
              <a:rPr lang="en-US" dirty="0" smtClean="0"/>
              <a:t>dramatic</a:t>
            </a:r>
          </a:p>
          <a:p>
            <a:pPr lvl="1"/>
            <a:r>
              <a:rPr lang="en-US" dirty="0" smtClean="0"/>
              <a:t>compositional</a:t>
            </a:r>
          </a:p>
          <a:p>
            <a:r>
              <a:rPr lang="en-US" dirty="0" smtClean="0"/>
              <a:t>Setting, etc.</a:t>
            </a:r>
          </a:p>
          <a:p>
            <a:pPr lvl="1"/>
            <a:r>
              <a:rPr lang="en-US" dirty="0" smtClean="0"/>
              <a:t>situational</a:t>
            </a:r>
          </a:p>
          <a:p>
            <a:pPr lvl="1"/>
            <a:r>
              <a:rPr lang="en-US" dirty="0" smtClean="0"/>
              <a:t>social</a:t>
            </a:r>
          </a:p>
          <a:p>
            <a:pPr lvl="1"/>
            <a:r>
              <a:rPr lang="en-US" dirty="0" smtClean="0"/>
              <a:t>political</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1/19/2017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8</a:t>
            </a:fld>
            <a:endParaRPr lang="en-US"/>
          </a:p>
        </p:txBody>
      </p:sp>
      <p:grpSp>
        <p:nvGrpSpPr>
          <p:cNvPr id="9" name="Group 8"/>
          <p:cNvGrpSpPr/>
          <p:nvPr/>
        </p:nvGrpSpPr>
        <p:grpSpPr>
          <a:xfrm>
            <a:off x="4241800" y="1905000"/>
            <a:ext cx="3911600" cy="4234934"/>
            <a:chOff x="4241800" y="1905000"/>
            <a:chExt cx="3911600" cy="4234934"/>
          </a:xfrm>
        </p:grpSpPr>
        <p:pic>
          <p:nvPicPr>
            <p:cNvPr id="7" name="Picture 6" descr="1.jpg"/>
            <p:cNvPicPr>
              <a:picLocks noChangeAspect="1"/>
            </p:cNvPicPr>
            <p:nvPr/>
          </p:nvPicPr>
          <p:blipFill>
            <a:blip r:embed="rId3" cstate="print"/>
            <a:stretch>
              <a:fillRect/>
            </a:stretch>
          </p:blipFill>
          <p:spPr>
            <a:xfrm>
              <a:off x="4241800" y="1905000"/>
              <a:ext cx="3911600" cy="3860800"/>
            </a:xfrm>
            <a:prstGeom prst="rect">
              <a:avLst/>
            </a:prstGeom>
          </p:spPr>
        </p:pic>
        <p:sp>
          <p:nvSpPr>
            <p:cNvPr id="8" name="TextBox 7"/>
            <p:cNvSpPr txBox="1"/>
            <p:nvPr/>
          </p:nvSpPr>
          <p:spPr>
            <a:xfrm>
              <a:off x="5539405" y="5862935"/>
              <a:ext cx="1316386" cy="276999"/>
            </a:xfrm>
            <a:prstGeom prst="rect">
              <a:avLst/>
            </a:prstGeom>
            <a:noFill/>
          </p:spPr>
          <p:txBody>
            <a:bodyPr wrap="none" rtlCol="0">
              <a:spAutoFit/>
            </a:bodyPr>
            <a:lstStyle/>
            <a:p>
              <a:r>
                <a:rPr lang="en-US" sz="1200" dirty="0" smtClean="0"/>
                <a:t>Plato’s Academy</a:t>
              </a:r>
              <a:endParaRPr lang="en-US" sz="120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Structure</a:t>
            </a:r>
            <a:endParaRPr lang="en-US" dirty="0"/>
          </a:p>
        </p:txBody>
      </p:sp>
      <p:sp>
        <p:nvSpPr>
          <p:cNvPr id="14" name="Content Placeholder 13"/>
          <p:cNvSpPr>
            <a:spLocks noGrp="1"/>
          </p:cNvSpPr>
          <p:nvPr>
            <p:ph sz="half" idx="1"/>
          </p:nvPr>
        </p:nvSpPr>
        <p:spPr/>
        <p:txBody>
          <a:bodyPr>
            <a:normAutofit/>
          </a:bodyPr>
          <a:lstStyle/>
          <a:p>
            <a:r>
              <a:rPr lang="en-US" dirty="0" smtClean="0"/>
              <a:t>Overture</a:t>
            </a:r>
          </a:p>
          <a:p>
            <a:pPr lvl="1"/>
            <a:r>
              <a:rPr lang="en-US" i="1" dirty="0" smtClean="0"/>
              <a:t>epideixis</a:t>
            </a:r>
          </a:p>
          <a:p>
            <a:r>
              <a:rPr lang="en-US" dirty="0" smtClean="0"/>
              <a:t> ACT 1. Socrates &amp; Gorgias</a:t>
            </a:r>
          </a:p>
          <a:p>
            <a:pPr lvl="1"/>
            <a:r>
              <a:rPr lang="en-US" dirty="0" smtClean="0"/>
              <a:t>Rhetoric. . .</a:t>
            </a:r>
          </a:p>
          <a:p>
            <a:pPr lvl="2"/>
            <a:r>
              <a:rPr lang="en-US" dirty="0" smtClean="0"/>
              <a:t>definition?</a:t>
            </a:r>
          </a:p>
          <a:p>
            <a:pPr lvl="2"/>
            <a:r>
              <a:rPr lang="en-US" dirty="0" smtClean="0"/>
              <a:t>utility</a:t>
            </a:r>
            <a:r>
              <a:rPr lang="en-US" dirty="0" smtClean="0"/>
              <a:t>?</a:t>
            </a:r>
            <a:endParaRPr lang="en-US" dirty="0" smtClean="0"/>
          </a:p>
        </p:txBody>
      </p:sp>
      <p:sp>
        <p:nvSpPr>
          <p:cNvPr id="16" name="Content Placeholder 15"/>
          <p:cNvSpPr>
            <a:spLocks noGrp="1"/>
          </p:cNvSpPr>
          <p:nvPr>
            <p:ph sz="half" idx="2"/>
          </p:nvPr>
        </p:nvSpPr>
        <p:spPr/>
        <p:txBody>
          <a:bodyPr>
            <a:normAutofit/>
          </a:bodyPr>
          <a:lstStyle/>
          <a:p>
            <a:r>
              <a:rPr lang="en-US" dirty="0"/>
              <a:t>ACT 2. Socrates &amp; Polus </a:t>
            </a:r>
            <a:r>
              <a:rPr lang="en-US" sz="1600" dirty="0"/>
              <a:t>(&amp; Gorgias)</a:t>
            </a:r>
            <a:endParaRPr lang="en-US" dirty="0"/>
          </a:p>
          <a:p>
            <a:pPr lvl="1"/>
            <a:r>
              <a:rPr lang="en-US" dirty="0"/>
              <a:t>Same questions</a:t>
            </a:r>
          </a:p>
          <a:p>
            <a:pPr lvl="1"/>
            <a:r>
              <a:rPr lang="en-US" dirty="0"/>
              <a:t>Different answers?</a:t>
            </a:r>
          </a:p>
          <a:p>
            <a:r>
              <a:rPr lang="en-US" dirty="0" smtClean="0"/>
              <a:t>ACT </a:t>
            </a:r>
            <a:r>
              <a:rPr lang="en-US" dirty="0" smtClean="0"/>
              <a:t>3. Callicles</a:t>
            </a:r>
          </a:p>
          <a:p>
            <a:pPr lvl="1"/>
            <a:r>
              <a:rPr lang="en-US" i="1" dirty="0" smtClean="0"/>
              <a:t>to be continued!</a:t>
            </a:r>
            <a:endParaRPr lang="en-US" i="1" dirty="0"/>
          </a:p>
        </p:txBody>
      </p:sp>
      <p:sp>
        <p:nvSpPr>
          <p:cNvPr id="4" name="Date Placeholder 3"/>
          <p:cNvSpPr>
            <a:spLocks noGrp="1"/>
          </p:cNvSpPr>
          <p:nvPr>
            <p:ph type="dt" sz="half" idx="10"/>
          </p:nvPr>
        </p:nvSpPr>
        <p:spPr/>
        <p:txBody>
          <a:bodyPr/>
          <a:lstStyle/>
          <a:p>
            <a:fld id="{45CFC9D9-FF47-4007-A599-EE19684FD57D}" type="datetime1">
              <a:rPr lang="en-US" smtClean="0"/>
              <a:pPr/>
              <a:t>1/19/2017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peitho</Template>
  <TotalTime>619</TotalTime>
  <Words>641</Words>
  <Application>Microsoft Office PowerPoint</Application>
  <PresentationFormat>On-screen Show (4:3)</PresentationFormat>
  <Paragraphs>151</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Levenim MT</vt:lpstr>
      <vt:lpstr>Times New Roman</vt:lpstr>
      <vt:lpstr>peitho</vt:lpstr>
      <vt:lpstr>What’s Rhetoric Good For?</vt:lpstr>
      <vt:lpstr>PowerPoint Presentation</vt:lpstr>
      <vt:lpstr>Trump Through a Platonic Lens</vt:lpstr>
      <vt:lpstr>Does Trump Resonate with the Gorgias?</vt:lpstr>
      <vt:lpstr>Shape of Course</vt:lpstr>
      <vt:lpstr>Upcoming Due-Dates, Etc.</vt:lpstr>
      <vt:lpstr>Plato’s Gorgias</vt:lpstr>
      <vt:lpstr>Text Facts</vt:lpstr>
      <vt:lpstr>Structure</vt:lpstr>
      <vt:lpstr>ACT 2 scene 2 (Socrates, Gorg). Real v. Imitative</vt:lpstr>
      <vt:lpstr>ACT 2 scene 3 (Socrates., Polus). What  Do/Should Tyrants Want?</vt:lpstr>
      <vt:lpstr>Discussion + PowerPoint Lab</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Scholtz</dc:creator>
  <cp:lastModifiedBy>Scholtz, Andrew</cp:lastModifiedBy>
  <cp:revision>52</cp:revision>
  <cp:lastPrinted>2017-01-19T21:17:03Z</cp:lastPrinted>
  <dcterms:created xsi:type="dcterms:W3CDTF">2009-09-03T04:30:17Z</dcterms:created>
  <dcterms:modified xsi:type="dcterms:W3CDTF">2017-01-19T23:01:25Z</dcterms:modified>
</cp:coreProperties>
</file>