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5"/>
  </p:notesMasterIdLst>
  <p:handoutMasterIdLst>
    <p:handoutMasterId r:id="rId16"/>
  </p:handoutMasterIdLst>
  <p:sldIdLst>
    <p:sldId id="256" r:id="rId2"/>
    <p:sldId id="257" r:id="rId3"/>
    <p:sldId id="258" r:id="rId4"/>
    <p:sldId id="260" r:id="rId5"/>
    <p:sldId id="261" r:id="rId6"/>
    <p:sldId id="262" r:id="rId7"/>
    <p:sldId id="263" r:id="rId8"/>
    <p:sldId id="264" r:id="rId9"/>
    <p:sldId id="265" r:id="rId10"/>
    <p:sldId id="266" r:id="rId11"/>
    <p:sldId id="268" r:id="rId12"/>
    <p:sldId id="267" r:id="rId13"/>
    <p:sldId id="269" r:id="rId14"/>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FF"/>
    <a:srgbClr val="0000CC"/>
    <a:srgbClr val="0000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64" autoAdjust="0"/>
    <p:restoredTop sz="94075" autoAdjust="0"/>
  </p:normalViewPr>
  <p:slideViewPr>
    <p:cSldViewPr showGuides="1">
      <p:cViewPr varScale="1">
        <p:scale>
          <a:sx n="116" d="100"/>
          <a:sy n="116" d="100"/>
        </p:scale>
        <p:origin x="133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5" d="100"/>
        <a:sy n="65" d="100"/>
      </p:scale>
      <p:origin x="0" y="0"/>
    </p:cViewPr>
  </p:sorterViewPr>
  <p:notesViewPr>
    <p:cSldViewPr showGuides="1">
      <p:cViewPr>
        <p:scale>
          <a:sx n="150" d="100"/>
          <a:sy n="150" d="100"/>
        </p:scale>
        <p:origin x="738" y="-21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a:lvl1pPr>
          </a:lstStyle>
          <a:p>
            <a:endParaRPr lang="en-US"/>
          </a:p>
        </p:txBody>
      </p:sp>
      <p:sp>
        <p:nvSpPr>
          <p:cNvPr id="79875" name="Rectangle 3"/>
          <p:cNvSpPr>
            <a:spLocks noGrp="1" noChangeArrowheads="1"/>
          </p:cNvSpPr>
          <p:nvPr>
            <p:ph type="dt" sz="quarter"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a:lvl1pPr>
          </a:lstStyle>
          <a:p>
            <a:endParaRPr lang="en-US"/>
          </a:p>
        </p:txBody>
      </p:sp>
      <p:sp>
        <p:nvSpPr>
          <p:cNvPr id="79876" name="Rectangle 4"/>
          <p:cNvSpPr>
            <a:spLocks noGrp="1" noChangeArrowheads="1"/>
          </p:cNvSpPr>
          <p:nvPr>
            <p:ph type="ftr" sz="quarter" idx="2"/>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a:lvl1pPr>
          </a:lstStyle>
          <a:p>
            <a:endParaRPr lang="en-US"/>
          </a:p>
        </p:txBody>
      </p:sp>
      <p:sp>
        <p:nvSpPr>
          <p:cNvPr id="79877" name="Rectangle 5"/>
          <p:cNvSpPr>
            <a:spLocks noGrp="1" noChangeArrowheads="1"/>
          </p:cNvSpPr>
          <p:nvPr>
            <p:ph type="sldNum" sz="quarter" idx="3"/>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a:lvl1pPr>
          </a:lstStyle>
          <a:p>
            <a:fld id="{C988350B-9EA6-43EC-87D2-08E326D3343C}" type="slidenum">
              <a:rPr lang="en-US"/>
              <a:pPr/>
              <a:t>‹#›</a:t>
            </a:fld>
            <a:endParaRPr lang="en-US"/>
          </a:p>
        </p:txBody>
      </p:sp>
    </p:spTree>
    <p:extLst>
      <p:ext uri="{BB962C8B-B14F-4D97-AF65-F5344CB8AC3E}">
        <p14:creationId xmlns:p14="http://schemas.microsoft.com/office/powerpoint/2010/main" val="18678073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l">
              <a:defRPr sz="1200" b="1">
                <a:solidFill>
                  <a:srgbClr val="000099"/>
                </a:solidFill>
                <a:latin typeface="Times New Roman" charset="0"/>
              </a:defRPr>
            </a:lvl1pPr>
          </a:lstStyle>
          <a:p>
            <a:endParaRPr lang="en-US"/>
          </a:p>
        </p:txBody>
      </p:sp>
      <p:sp>
        <p:nvSpPr>
          <p:cNvPr id="19459" name="Rectangle 3"/>
          <p:cNvSpPr>
            <a:spLocks noGrp="1" noChangeArrowheads="1"/>
          </p:cNvSpPr>
          <p:nvPr>
            <p:ph type="dt" idx="1"/>
          </p:nvPr>
        </p:nvSpPr>
        <p:spPr bwMode="auto">
          <a:xfrm>
            <a:off x="3972560" y="2"/>
            <a:ext cx="3037840" cy="465063"/>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lvl1pPr algn="r">
              <a:defRPr sz="1200" b="1">
                <a:solidFill>
                  <a:srgbClr val="000099"/>
                </a:solidFill>
                <a:latin typeface="Times New Roman" charset="0"/>
              </a:defRPr>
            </a:lvl1pPr>
          </a:lstStyle>
          <a:p>
            <a:endParaRPr lang="en-US"/>
          </a:p>
        </p:txBody>
      </p:sp>
      <p:sp>
        <p:nvSpPr>
          <p:cNvPr id="19460" name="Rectangle 4"/>
          <p:cNvSpPr>
            <a:spLocks noGrp="1" noRot="1" noChangeAspect="1" noChangeArrowheads="1" noTextEdit="1"/>
          </p:cNvSpPr>
          <p:nvPr>
            <p:ph type="sldImg" idx="2"/>
          </p:nvPr>
        </p:nvSpPr>
        <p:spPr bwMode="auto">
          <a:xfrm>
            <a:off x="2117725" y="482600"/>
            <a:ext cx="2776538" cy="2082800"/>
          </a:xfrm>
          <a:prstGeom prst="rect">
            <a:avLst/>
          </a:prstGeom>
          <a:noFill/>
          <a:ln w="9525">
            <a:solidFill>
              <a:srgbClr val="000000"/>
            </a:solidFill>
            <a:miter lim="800000"/>
            <a:headEnd/>
            <a:tailEnd/>
          </a:ln>
          <a:effectLst/>
        </p:spPr>
      </p:sp>
      <p:sp>
        <p:nvSpPr>
          <p:cNvPr id="19461" name="Rectangle 5"/>
          <p:cNvSpPr>
            <a:spLocks noGrp="1" noChangeArrowheads="1"/>
          </p:cNvSpPr>
          <p:nvPr>
            <p:ph type="body" sz="quarter" idx="3"/>
          </p:nvPr>
        </p:nvSpPr>
        <p:spPr bwMode="auto">
          <a:xfrm>
            <a:off x="545253" y="2703686"/>
            <a:ext cx="5919894" cy="5895930"/>
          </a:xfrm>
          <a:prstGeom prst="rect">
            <a:avLst/>
          </a:prstGeom>
          <a:noFill/>
          <a:ln w="9525">
            <a:noFill/>
            <a:miter lim="800000"/>
            <a:headEnd/>
            <a:tailEnd/>
          </a:ln>
          <a:effectLst/>
        </p:spPr>
        <p:txBody>
          <a:bodyPr vert="horz" wrap="square" lIns="93384" tIns="46692" rIns="93384" bIns="4669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ftr" sz="quarter" idx="4"/>
          </p:nvPr>
        </p:nvSpPr>
        <p:spPr bwMode="auto">
          <a:xfrm>
            <a:off x="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l">
              <a:defRPr sz="1200" b="1">
                <a:solidFill>
                  <a:srgbClr val="000099"/>
                </a:solidFill>
                <a:latin typeface="Times New Roman" charset="0"/>
              </a:defRPr>
            </a:lvl1pPr>
          </a:lstStyle>
          <a:p>
            <a:endParaRPr lang="en-US"/>
          </a:p>
        </p:txBody>
      </p:sp>
      <p:sp>
        <p:nvSpPr>
          <p:cNvPr id="19463" name="Rectangle 7"/>
          <p:cNvSpPr>
            <a:spLocks noGrp="1" noChangeArrowheads="1"/>
          </p:cNvSpPr>
          <p:nvPr>
            <p:ph type="sldNum" sz="quarter" idx="5"/>
          </p:nvPr>
        </p:nvSpPr>
        <p:spPr bwMode="auto">
          <a:xfrm>
            <a:off x="3972560" y="8831337"/>
            <a:ext cx="3037840" cy="465063"/>
          </a:xfrm>
          <a:prstGeom prst="rect">
            <a:avLst/>
          </a:prstGeom>
          <a:noFill/>
          <a:ln w="9525">
            <a:noFill/>
            <a:miter lim="800000"/>
            <a:headEnd/>
            <a:tailEnd/>
          </a:ln>
          <a:effectLst/>
        </p:spPr>
        <p:txBody>
          <a:bodyPr vert="horz" wrap="square" lIns="93384" tIns="46692" rIns="93384" bIns="46692" numCol="1" anchor="b" anchorCtr="0" compatLnSpc="1">
            <a:prstTxWarp prst="textNoShape">
              <a:avLst/>
            </a:prstTxWarp>
          </a:bodyPr>
          <a:lstStyle>
            <a:lvl1pPr algn="r">
              <a:defRPr sz="1200" b="1">
                <a:solidFill>
                  <a:srgbClr val="000099"/>
                </a:solidFill>
                <a:latin typeface="Times New Roman" charset="0"/>
              </a:defRPr>
            </a:lvl1pPr>
          </a:lstStyle>
          <a:p>
            <a:fld id="{5721D7F7-CBDC-4618-B4D1-D6BF1CF121FB}" type="slidenum">
              <a:rPr lang="en-US"/>
              <a:pPr/>
              <a:t>‹#›</a:t>
            </a:fld>
            <a:endParaRPr lang="en-US"/>
          </a:p>
        </p:txBody>
      </p:sp>
    </p:spTree>
    <p:extLst>
      <p:ext uri="{BB962C8B-B14F-4D97-AF65-F5344CB8AC3E}">
        <p14:creationId xmlns:p14="http://schemas.microsoft.com/office/powerpoint/2010/main" val="3657218691"/>
      </p:ext>
    </p:extLst>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a:t>
            </a:fld>
            <a:endParaRPr lang="en-US"/>
          </a:p>
        </p:txBody>
      </p:sp>
    </p:spTree>
    <p:extLst>
      <p:ext uri="{BB962C8B-B14F-4D97-AF65-F5344CB8AC3E}">
        <p14:creationId xmlns:p14="http://schemas.microsoft.com/office/powerpoint/2010/main" val="3582352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effective, why?</a:t>
            </a:r>
          </a:p>
          <a:p>
            <a:r>
              <a:rPr lang="en-US" dirty="0" smtClean="0"/>
              <a:t>if not, how could he have gone about it differently?</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10</a:t>
            </a:fld>
            <a:endParaRPr lang="en-US"/>
          </a:p>
        </p:txBody>
      </p:sp>
    </p:spTree>
    <p:extLst>
      <p:ext uri="{BB962C8B-B14F-4D97-AF65-F5344CB8AC3E}">
        <p14:creationId xmlns:p14="http://schemas.microsoft.com/office/powerpoint/2010/main" val="3300246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11</a:t>
            </a:fld>
            <a:endParaRPr lang="en-US"/>
          </a:p>
        </p:txBody>
      </p:sp>
    </p:spTree>
    <p:extLst>
      <p:ext uri="{BB962C8B-B14F-4D97-AF65-F5344CB8AC3E}">
        <p14:creationId xmlns:p14="http://schemas.microsoft.com/office/powerpoint/2010/main" val="32127720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Gorgias is much more than an exploration of rhetoric: its nature, proper use, and so on. It is partly that, but far more it’s a thought experiment in </a:t>
            </a:r>
            <a:r>
              <a:rPr lang="en-US" i="1" dirty="0" smtClean="0"/>
              <a:t>applied</a:t>
            </a:r>
            <a:r>
              <a:rPr lang="en-US" i="0" dirty="0" smtClean="0"/>
              <a:t> rhetoric:</a:t>
            </a:r>
            <a:r>
              <a:rPr lang="en-US" i="0" baseline="0" dirty="0" smtClean="0"/>
              <a:t> how efforts to persuade can fail.</a:t>
            </a:r>
          </a:p>
          <a:p>
            <a:r>
              <a:rPr lang="en-US" i="0" baseline="0" dirty="0" smtClean="0"/>
              <a:t>e.g.,</a:t>
            </a:r>
          </a:p>
          <a:p>
            <a:pPr lvl="1"/>
            <a:r>
              <a:rPr lang="en-US" dirty="0" smtClean="0"/>
              <a:t>Rhetorics of manhood (zingers)</a:t>
            </a:r>
          </a:p>
          <a:p>
            <a:pPr lvl="2"/>
            <a:r>
              <a:rPr lang="en-US" dirty="0" smtClean="0"/>
              <a:t>Socrates as childish (baby-talk etc.)</a:t>
            </a:r>
          </a:p>
          <a:p>
            <a:pPr lvl="2"/>
            <a:r>
              <a:rPr lang="en-US" dirty="0" smtClean="0"/>
              <a:t>Callicles as effeminate (“plover” talk) and as a </a:t>
            </a:r>
            <a:r>
              <a:rPr lang="en-US" i="1" dirty="0" smtClean="0"/>
              <a:t>kolax</a:t>
            </a:r>
            <a:r>
              <a:rPr lang="en-US" i="0" dirty="0" smtClean="0"/>
              <a:t> in dealings with his beloveds</a:t>
            </a:r>
          </a:p>
          <a:p>
            <a:pPr lvl="2"/>
            <a:r>
              <a:rPr lang="en-US" i="0" dirty="0" smtClean="0"/>
              <a:t>each accuses the other of demagoguery: call v. Socrates, by allegedly appealing to conventional notions of shame;</a:t>
            </a:r>
            <a:r>
              <a:rPr lang="en-US" i="0" baseline="0" dirty="0" smtClean="0"/>
              <a:t> Socrates v. call., by conforming slavishly to “beloved’s” whims</a:t>
            </a:r>
            <a:endParaRPr lang="en-US" dirty="0" smtClean="0"/>
          </a:p>
          <a:p>
            <a:pPr lvl="1"/>
            <a:r>
              <a:rPr lang="en-US" dirty="0" smtClean="0"/>
              <a:t>Tendentious identifications (sophistic is the bad word here)</a:t>
            </a:r>
          </a:p>
          <a:p>
            <a:pPr lvl="2"/>
            <a:r>
              <a:rPr lang="en-US" dirty="0" smtClean="0"/>
              <a:t>Rhetoric ≅ Sophistic (</a:t>
            </a:r>
            <a:r>
              <a:rPr lang="en-US" dirty="0" err="1" smtClean="0"/>
              <a:t>Socr</a:t>
            </a:r>
            <a:r>
              <a:rPr lang="en-US" dirty="0" smtClean="0"/>
              <a:t>.)</a:t>
            </a:r>
          </a:p>
          <a:p>
            <a:pPr lvl="2"/>
            <a:r>
              <a:rPr lang="en-US" dirty="0" smtClean="0"/>
              <a:t>Philosophy = sophistic (Cal.)</a:t>
            </a:r>
          </a:p>
          <a:p>
            <a:pPr lvl="1"/>
            <a:r>
              <a:rPr lang="en-US" dirty="0" smtClean="0"/>
              <a:t>Polus,</a:t>
            </a:r>
            <a:r>
              <a:rPr lang="en-US" baseline="0" dirty="0" smtClean="0"/>
              <a:t> Callicles, and even Socrates seek a kind of strength in numbers. call and </a:t>
            </a:r>
            <a:r>
              <a:rPr lang="en-US" baseline="0" dirty="0" err="1" smtClean="0"/>
              <a:t>polus</a:t>
            </a:r>
            <a:r>
              <a:rPr lang="en-US" baseline="0" dirty="0" smtClean="0"/>
              <a:t> seek strength in common opinion. Socrates’s appeals to shame implicitly harness the community as monitoring and judging the conduct of its members. call asserts that that is a slave mentality unbecoming a real man. so he also appeals to notions of shame and honor.</a:t>
            </a:r>
            <a:endParaRPr lang="en-US" dirty="0" smtClean="0"/>
          </a:p>
          <a:p>
            <a:r>
              <a:rPr lang="en-US" dirty="0" smtClean="0"/>
              <a:t>the fireworks make for great spectator sport, but in the end achieve little (within the dramatized group of speakers and spectators) beyond that. I think that in the end, this</a:t>
            </a:r>
            <a:r>
              <a:rPr lang="en-US" baseline="0" dirty="0" smtClean="0"/>
              <a:t> extended conversation following Gorgias’ exhibition is intended by Socrates to peel potential pupils, many of them aspiring leaders of the city, away from </a:t>
            </a:r>
            <a:r>
              <a:rPr lang="en-US" baseline="0" dirty="0" err="1" smtClean="0"/>
              <a:t>gorgias</a:t>
            </a:r>
            <a:r>
              <a:rPr lang="en-US" baseline="0" dirty="0" smtClean="0"/>
              <a:t> and </a:t>
            </a:r>
            <a:r>
              <a:rPr lang="en-US" baseline="0" dirty="0" err="1" smtClean="0"/>
              <a:t>polus</a:t>
            </a:r>
            <a:r>
              <a:rPr lang="en-US" baseline="0" dirty="0" smtClean="0"/>
              <a:t>, teachers of rhetoric, and to recruit them to the cause of philosophy. for each side it is a very different conversation: call, who grows increasingly impatient, thinks he’s playing along with a philosophical-sophistic amusement; Socrates sees it as a high-stakes debate for the soul of the city and of its citizens.</a:t>
            </a:r>
          </a:p>
          <a:p>
            <a:r>
              <a:rPr lang="en-US" baseline="0" dirty="0" smtClean="0"/>
              <a:t>each side is in partial agreement with the other, and each in partial disagreement with itself.</a:t>
            </a:r>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12</a:t>
            </a:fld>
            <a:endParaRPr lang="en-US"/>
          </a:p>
        </p:txBody>
      </p:sp>
    </p:spTree>
    <p:extLst>
      <p:ext uri="{BB962C8B-B14F-4D97-AF65-F5344CB8AC3E}">
        <p14:creationId xmlns:p14="http://schemas.microsoft.com/office/powerpoint/2010/main" val="8021993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end, the dialogue poses what I think are difficult questions:</a:t>
            </a:r>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13</a:t>
            </a:fld>
            <a:endParaRPr lang="en-US"/>
          </a:p>
        </p:txBody>
      </p:sp>
    </p:spTree>
    <p:extLst>
      <p:ext uri="{BB962C8B-B14F-4D97-AF65-F5344CB8AC3E}">
        <p14:creationId xmlns:p14="http://schemas.microsoft.com/office/powerpoint/2010/main" val="2495926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Are rhetoric and enlightened instruction as incompatible</a:t>
            </a:r>
            <a:r>
              <a:rPr lang="en-US" baseline="0" dirty="0" smtClean="0"/>
              <a:t> would have them?</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What rhetorical elements do we see in evidence here?</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baseline="0" dirty="0" smtClean="0"/>
              <a:t>What rhetorical elements noted by Gorgias? Polus? Callicles? Socrates?</a:t>
            </a:r>
          </a:p>
          <a:p>
            <a:pPr marL="457200" marR="0" lvl="1" indent="0" algn="l" defTabSz="914400" rtl="0" eaLnBrk="1" fontAlgn="base" latinLnBrk="0" hangingPunct="1">
              <a:lnSpc>
                <a:spcPct val="100000"/>
              </a:lnSpc>
              <a:spcBef>
                <a:spcPct val="30000"/>
              </a:spcBef>
              <a:spcAft>
                <a:spcPct val="0"/>
              </a:spcAft>
              <a:buClrTx/>
              <a:buSzTx/>
              <a:buFontTx/>
              <a:buNone/>
              <a:tabLst/>
              <a:defRPr/>
            </a:pPr>
            <a:r>
              <a:rPr lang="en-US" baseline="0" dirty="0" smtClean="0"/>
              <a:t>very little rhetorical analysis in </a:t>
            </a:r>
            <a:r>
              <a:rPr lang="en-US" i="1" baseline="0" dirty="0" err="1" smtClean="0"/>
              <a:t>Gorg</a:t>
            </a:r>
            <a:r>
              <a:rPr lang="en-US" i="0" baseline="0" dirty="0" smtClean="0"/>
              <a:t> on which to base an analysis of IHAD, but isn’t King seeking to unleash the power of words to stir the emotions of his audience?</a:t>
            </a:r>
          </a:p>
          <a:p>
            <a:pPr marL="914400" marR="0" lvl="2" indent="0" algn="l" defTabSz="914400" rtl="0" eaLnBrk="1" fontAlgn="base" latinLnBrk="0" hangingPunct="1">
              <a:lnSpc>
                <a:spcPct val="100000"/>
              </a:lnSpc>
              <a:spcBef>
                <a:spcPct val="30000"/>
              </a:spcBef>
              <a:spcAft>
                <a:spcPct val="0"/>
              </a:spcAft>
              <a:buClrTx/>
              <a:buSzTx/>
              <a:buFontTx/>
              <a:buNone/>
              <a:tabLst/>
              <a:defRPr/>
            </a:pPr>
            <a:r>
              <a:rPr lang="en-US" i="0" baseline="0" dirty="0" smtClean="0"/>
              <a:t>Is his way with words a knack or something else? (doesn’t he need an informed sense of his audience – what will resonate – to make phrases like “make freedom ring” really ring out?)</a:t>
            </a:r>
          </a:p>
          <a:p>
            <a:pPr marL="457200" marR="0" lvl="1" indent="0" algn="l" defTabSz="914400" rtl="0" eaLnBrk="1" fontAlgn="base" latinLnBrk="0" hangingPunct="1">
              <a:lnSpc>
                <a:spcPct val="100000"/>
              </a:lnSpc>
              <a:spcBef>
                <a:spcPct val="30000"/>
              </a:spcBef>
              <a:spcAft>
                <a:spcPct val="0"/>
              </a:spcAft>
              <a:buClrTx/>
              <a:buSzTx/>
              <a:buFontTx/>
              <a:buNone/>
              <a:tabLst/>
              <a:defRPr/>
            </a:pPr>
            <a:r>
              <a:rPr lang="en-US" i="0" baseline="0" dirty="0" smtClean="0"/>
              <a:t>Couldn’t this speech – couldn’t rhetoric generally – be compatible with a program of instruction?</a:t>
            </a:r>
          </a:p>
          <a:p>
            <a:pPr marL="457200" marR="0" lvl="1" indent="0" algn="l" defTabSz="914400" rtl="0" eaLnBrk="1" fontAlgn="base" latinLnBrk="0" hangingPunct="1">
              <a:lnSpc>
                <a:spcPct val="100000"/>
              </a:lnSpc>
              <a:spcBef>
                <a:spcPct val="30000"/>
              </a:spcBef>
              <a:spcAft>
                <a:spcPct val="0"/>
              </a:spcAft>
              <a:buClrTx/>
              <a:buSzTx/>
              <a:buFontTx/>
              <a:buNone/>
              <a:tabLst/>
              <a:defRPr/>
            </a:pPr>
            <a:r>
              <a:rPr lang="en-US" i="0" baseline="0" dirty="0" smtClean="0"/>
              <a:t>Thing to look out for: will we see rhetoric used principally for self-aggrandizement or for other, possibly legitimate purposes? yet at the same time, are </a:t>
            </a:r>
            <a:r>
              <a:rPr lang="en-US" i="0" baseline="0" dirty="0" err="1" smtClean="0"/>
              <a:t>soc’s</a:t>
            </a:r>
            <a:r>
              <a:rPr lang="en-US" i="0" baseline="0" dirty="0" smtClean="0"/>
              <a:t> characterizations – rhetoric as emotional appeal shaping not true understanding but perceptions – valid?</a:t>
            </a:r>
            <a:endParaRPr lang="en-US" dirty="0" smtClean="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2</a:t>
            </a:fld>
            <a:endParaRPr lang="en-US"/>
          </a:p>
        </p:txBody>
      </p:sp>
    </p:spTree>
    <p:extLst>
      <p:ext uri="{BB962C8B-B14F-4D97-AF65-F5344CB8AC3E}">
        <p14:creationId xmlns:p14="http://schemas.microsoft.com/office/powerpoint/2010/main" val="1409358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3</a:t>
            </a:fld>
            <a:endParaRPr lang="en-US"/>
          </a:p>
        </p:txBody>
      </p:sp>
    </p:spTree>
    <p:extLst>
      <p:ext uri="{BB962C8B-B14F-4D97-AF65-F5344CB8AC3E}">
        <p14:creationId xmlns:p14="http://schemas.microsoft.com/office/powerpoint/2010/main" val="3082341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4</a:t>
            </a:fld>
            <a:endParaRPr lang="en-US"/>
          </a:p>
        </p:txBody>
      </p:sp>
    </p:spTree>
    <p:extLst>
      <p:ext uri="{BB962C8B-B14F-4D97-AF65-F5344CB8AC3E}">
        <p14:creationId xmlns:p14="http://schemas.microsoft.com/office/powerpoint/2010/main" val="1386772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dirty="0" smtClean="0"/>
              <a:t>Overture</a:t>
            </a:r>
          </a:p>
          <a:p>
            <a:pPr lvl="1"/>
            <a:r>
              <a:rPr lang="en-US" i="1" dirty="0" smtClean="0"/>
              <a:t>epideixis</a:t>
            </a:r>
          </a:p>
          <a:p>
            <a:r>
              <a:rPr lang="en-US" dirty="0" smtClean="0"/>
              <a:t> ACT 1. Socrates &amp; Gorgias</a:t>
            </a:r>
          </a:p>
          <a:p>
            <a:pPr lvl="1"/>
            <a:r>
              <a:rPr lang="en-US" dirty="0" smtClean="0"/>
              <a:t>Rhetoric. . .</a:t>
            </a:r>
          </a:p>
          <a:p>
            <a:pPr lvl="2"/>
            <a:r>
              <a:rPr lang="en-US" dirty="0" smtClean="0"/>
              <a:t>definition?</a:t>
            </a:r>
          </a:p>
          <a:p>
            <a:pPr lvl="2"/>
            <a:r>
              <a:rPr lang="en-US" dirty="0" smtClean="0"/>
              <a:t>utility?</a:t>
            </a:r>
          </a:p>
          <a:p>
            <a:pPr lvl="1"/>
            <a:r>
              <a:rPr lang="en-US" dirty="0" err="1" smtClean="0"/>
              <a:t>socrates</a:t>
            </a:r>
            <a:r>
              <a:rPr lang="en-US" dirty="0" smtClean="0"/>
              <a:t> seems to get no farther with </a:t>
            </a:r>
            <a:r>
              <a:rPr lang="en-US" dirty="0" err="1" smtClean="0"/>
              <a:t>gorgias</a:t>
            </a:r>
            <a:r>
              <a:rPr lang="en-US" dirty="0" smtClean="0"/>
              <a:t> than to establish that rhetoric is the art of validating appearances: the appearance of wisdom, produce etc.</a:t>
            </a:r>
            <a:r>
              <a:rPr lang="en-US" baseline="0" dirty="0" smtClean="0"/>
              <a:t> if not wholly an art to replace skills like medicine, still, virtually indispensible</a:t>
            </a:r>
            <a:endParaRPr lang="en-US" dirty="0" smtClean="0"/>
          </a:p>
          <a:p>
            <a:r>
              <a:rPr lang="en-US" dirty="0" smtClean="0"/>
              <a:t>ACT 2. Socrates &amp; Polus</a:t>
            </a:r>
            <a:r>
              <a:rPr lang="en-US" sz="2000" dirty="0" smtClean="0"/>
              <a:t> </a:t>
            </a:r>
            <a:r>
              <a:rPr lang="en-US" sz="1600" dirty="0" smtClean="0"/>
              <a:t>(&amp; Gorgias)</a:t>
            </a:r>
            <a:endParaRPr lang="en-US" sz="2000" dirty="0" smtClean="0"/>
          </a:p>
          <a:p>
            <a:pPr lvl="1"/>
            <a:r>
              <a:rPr lang="en-US" sz="2000" dirty="0" smtClean="0"/>
              <a:t>Rhetoric as. . .</a:t>
            </a:r>
          </a:p>
          <a:p>
            <a:pPr lvl="2"/>
            <a:r>
              <a:rPr lang="en-US" sz="1800" dirty="0" smtClean="0"/>
              <a:t>power</a:t>
            </a:r>
          </a:p>
          <a:p>
            <a:pPr lvl="2"/>
            <a:r>
              <a:rPr lang="en-US" sz="1800" dirty="0" smtClean="0"/>
              <a:t>pandering</a:t>
            </a:r>
          </a:p>
          <a:p>
            <a:pPr lvl="1"/>
            <a:r>
              <a:rPr lang="en-US" sz="2000" i="1" dirty="0" smtClean="0"/>
              <a:t>Socratic paradox</a:t>
            </a:r>
            <a:endParaRPr lang="en-US" dirty="0" smtClean="0"/>
          </a:p>
          <a:p>
            <a:pPr lvl="0"/>
            <a:endParaRPr lang="en-US" dirty="0" smtClean="0"/>
          </a:p>
          <a:p>
            <a:pPr lvl="0"/>
            <a:endParaRPr lang="en-US" dirty="0" smtClean="0"/>
          </a:p>
          <a:p>
            <a:r>
              <a:rPr lang="en-US" dirty="0" smtClean="0"/>
              <a:t>ACT 3. Callicles &amp; Socrates</a:t>
            </a:r>
          </a:p>
          <a:p>
            <a:pPr lvl="1"/>
            <a:r>
              <a:rPr lang="en-US" sz="2000" dirty="0" smtClean="0"/>
              <a:t>philosophy vs. . . .</a:t>
            </a:r>
          </a:p>
          <a:p>
            <a:pPr lvl="2"/>
            <a:r>
              <a:rPr lang="en-US" sz="1800" dirty="0" smtClean="0"/>
              <a:t>“demerasty”</a:t>
            </a:r>
          </a:p>
          <a:p>
            <a:pPr lvl="2"/>
            <a:r>
              <a:rPr lang="en-US" sz="1800" dirty="0" smtClean="0"/>
              <a:t>natural-law hedonism</a:t>
            </a:r>
          </a:p>
          <a:p>
            <a:pPr lvl="3"/>
            <a:r>
              <a:rPr lang="en-US" dirty="0" smtClean="0"/>
              <a:t>CALLICLES (pp. 70-71, 482c ff.):</a:t>
            </a:r>
          </a:p>
          <a:p>
            <a:pPr lvl="3"/>
            <a:r>
              <a:rPr lang="en-US" dirty="0" smtClean="0"/>
              <a:t>more shameful to suffer, than to inflict, injustice.</a:t>
            </a:r>
          </a:p>
          <a:p>
            <a:pPr lvl="3"/>
            <a:r>
              <a:rPr lang="en-US" dirty="0" smtClean="0"/>
              <a:t>soc pursues the good (the “beautiful”) by convention (nomos), not</a:t>
            </a:r>
            <a:r>
              <a:rPr lang="en-US" baseline="0" dirty="0" smtClean="0"/>
              <a:t> nature (phusis).</a:t>
            </a:r>
          </a:p>
          <a:p>
            <a:pPr lvl="3"/>
            <a:r>
              <a:rPr lang="en-US" sz="1800" baseline="0" dirty="0" smtClean="0"/>
              <a:t>laws of nature:</a:t>
            </a:r>
          </a:p>
          <a:p>
            <a:pPr lvl="4"/>
            <a:r>
              <a:rPr lang="en-US" sz="1800" dirty="0" smtClean="0"/>
              <a:t>ugly = bad,</a:t>
            </a:r>
            <a:r>
              <a:rPr lang="en-US" sz="1800" baseline="0" dirty="0" smtClean="0"/>
              <a:t> ugly to suffer injustice. nomos-law-convention the fallback of the weak-majority. law = tyranny of the majority. all around, = individuals and interest groups pursuing self-interest. the interest of the stronger is by definition just, and the desire to expand power and wealth, and to give the freest possible scope to desires, is by definition honorable.</a:t>
            </a:r>
            <a:endParaRPr lang="en-US" sz="1800" dirty="0" smtClean="0"/>
          </a:p>
          <a:p>
            <a:pPr lvl="1"/>
            <a:r>
              <a:rPr lang="en-US" sz="2000" dirty="0" smtClean="0"/>
              <a:t> Myth of the Afterlife</a:t>
            </a:r>
          </a:p>
          <a:p>
            <a:pPr lvl="0"/>
            <a:endParaRPr lang="en-US" dirty="0" smtClean="0"/>
          </a:p>
          <a:p>
            <a:pPr lvl="1"/>
            <a:endParaRPr lang="en-US" dirty="0" smtClean="0"/>
          </a:p>
          <a:p>
            <a:pPr lvl="1"/>
            <a:endParaRPr lang="en-US" dirty="0" smtClean="0"/>
          </a:p>
          <a:p>
            <a:pPr lvl="1"/>
            <a:endParaRPr lang="en-US" dirty="0" smtClean="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5</a:t>
            </a:fld>
            <a:endParaRPr lang="en-US"/>
          </a:p>
        </p:txBody>
      </p:sp>
    </p:spTree>
    <p:extLst>
      <p:ext uri="{BB962C8B-B14F-4D97-AF65-F5344CB8AC3E}">
        <p14:creationId xmlns:p14="http://schemas.microsoft.com/office/powerpoint/2010/main" val="2005739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6</a:t>
            </a:fld>
            <a:endParaRPr lang="en-US"/>
          </a:p>
        </p:txBody>
      </p:sp>
    </p:spTree>
    <p:extLst>
      <p:ext uri="{BB962C8B-B14F-4D97-AF65-F5344CB8AC3E}">
        <p14:creationId xmlns:p14="http://schemas.microsoft.com/office/powerpoint/2010/main" val="37846831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SOCRATES: O Callicles, if there were not some community of feelings among humankind, however varying in different persons — I mean to say, if everyone's feelings were peculiar to oneself and were not shared by the rest of his species — [481d] I do not see how we could easily communicate our impressions to one another. I make this remark because I perceive that you and I have a common feeling. For we are both lovers, and both of us have two loves apiece. I am the lover of Alcibiades, the son of Cleinias, and of philosophy. And you are lover of the Athenian dēmos, and of Dēmos the son of Pyrilampes. Now, I observe that you, with all your cleverness, do not venture to contradict your favorites in any word or opinion of theirs. But as they change you change, [481e] backwards and forwards. When the Athenian dēmos denies anything that you are saying in the assembly, you go over to his opinion. And you do the same with Dēmos, the fair young son of Pyrilampes. For you have not the power to resist the words and ideas of your loves. And if a person were to express surprise at the strangeness of what you say from time to time when under their influence, you would probably reply to him, if you were honest, [482a] that you cannot help saying what your loves say unless they are prevented from saying it. And that you can only be silent when they are.</a:t>
            </a:r>
          </a:p>
          <a:p>
            <a:pPr marL="171450" indent="-171450">
              <a:buFont typeface="Arial" panose="020B0604020202020204" pitchFamily="34" charset="0"/>
              <a:buChar char="•"/>
            </a:pPr>
            <a:r>
              <a:rPr lang="en-US" dirty="0" smtClean="0"/>
              <a:t>dialogical/ideological common ground</a:t>
            </a:r>
            <a:r>
              <a:rPr lang="en-US" baseline="0" dirty="0" smtClean="0"/>
              <a:t> </a:t>
            </a:r>
            <a:r>
              <a:rPr lang="en-US" dirty="0" smtClean="0"/>
              <a:t>as sine-qua-non for communication</a:t>
            </a:r>
          </a:p>
          <a:p>
            <a:pPr marL="171450" indent="-171450">
              <a:buFont typeface="Arial" panose="020B0604020202020204" pitchFamily="34" charset="0"/>
              <a:buChar char="•"/>
            </a:pPr>
            <a:r>
              <a:rPr lang="en-US" dirty="0" smtClean="0"/>
              <a:t>but is this about commonalities or about divergences?</a:t>
            </a:r>
          </a:p>
          <a:p>
            <a:pPr marL="628650" lvl="1" indent="-171450">
              <a:buFont typeface="Arial" panose="020B0604020202020204" pitchFamily="34" charset="0"/>
              <a:buChar char="•"/>
            </a:pPr>
            <a:r>
              <a:rPr lang="en-US" dirty="0" smtClean="0"/>
              <a:t>Socrates as </a:t>
            </a:r>
            <a:r>
              <a:rPr lang="en-US" dirty="0" err="1" smtClean="0"/>
              <a:t>alc</a:t>
            </a:r>
            <a:r>
              <a:rPr lang="en-US" dirty="0" smtClean="0"/>
              <a:t>-philosophy lover = Socrates as </a:t>
            </a:r>
            <a:r>
              <a:rPr lang="en-US" i="1" dirty="0" smtClean="0"/>
              <a:t>steadfast</a:t>
            </a:r>
          </a:p>
          <a:p>
            <a:pPr marL="628650" lvl="1" indent="-171450">
              <a:buFont typeface="Arial" panose="020B0604020202020204" pitchFamily="34" charset="0"/>
              <a:buChar char="•"/>
            </a:pPr>
            <a:r>
              <a:rPr lang="en-US" dirty="0" err="1" smtClean="0"/>
              <a:t>callicles</a:t>
            </a:r>
            <a:r>
              <a:rPr lang="en-US" dirty="0" smtClean="0"/>
              <a:t> as demos-lover = call</a:t>
            </a:r>
            <a:r>
              <a:rPr lang="en-US" baseline="0" dirty="0" smtClean="0"/>
              <a:t> as </a:t>
            </a:r>
            <a:r>
              <a:rPr lang="en-US" i="1" baseline="0" dirty="0" smtClean="0"/>
              <a:t>kolax</a:t>
            </a:r>
            <a:endParaRPr lang="en-US" i="0" baseline="0" dirty="0" smtClean="0"/>
          </a:p>
          <a:p>
            <a:pPr marL="171450" lvl="0" indent="-171450">
              <a:buFont typeface="Arial" panose="020B0604020202020204" pitchFamily="34" charset="0"/>
              <a:buChar char="•"/>
            </a:pPr>
            <a:r>
              <a:rPr lang="en-US" i="0" baseline="0" dirty="0" err="1" smtClean="0"/>
              <a:t>socrates’</a:t>
            </a:r>
            <a:r>
              <a:rPr lang="en-US" i="0" baseline="0" dirty="0" smtClean="0"/>
              <a:t> comments imply what about speech-based democracy?</a:t>
            </a:r>
          </a:p>
          <a:p>
            <a:pPr marL="628650" lvl="1" indent="-171450">
              <a:buFont typeface="Arial" panose="020B0604020202020204" pitchFamily="34" charset="0"/>
              <a:buChar char="•"/>
            </a:pPr>
            <a:r>
              <a:rPr lang="en-US" i="0" baseline="0" dirty="0" smtClean="0"/>
              <a:t>who is influencing – who has power over – whom?</a:t>
            </a:r>
          </a:p>
          <a:p>
            <a:pPr marL="1085850" lvl="2" indent="-171450">
              <a:buFont typeface="Arial" panose="020B0604020202020204" pitchFamily="34" charset="0"/>
              <a:buChar char="•"/>
            </a:pPr>
            <a:r>
              <a:rPr lang="en-US" i="0" baseline="0" dirty="0" smtClean="0"/>
              <a:t>both rhetoric and democracy as the reverse of what Gorgias and company think it is</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7</a:t>
            </a:fld>
            <a:endParaRPr lang="en-US"/>
          </a:p>
        </p:txBody>
      </p:sp>
    </p:spTree>
    <p:extLst>
      <p:ext uri="{BB962C8B-B14F-4D97-AF65-F5344CB8AC3E}">
        <p14:creationId xmlns:p14="http://schemas.microsoft.com/office/powerpoint/2010/main" val="1309702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Kolakeia</a:t>
            </a:r>
            <a:r>
              <a:rPr lang="en-US" dirty="0" smtClean="0"/>
              <a:t> vs. </a:t>
            </a:r>
            <a:r>
              <a:rPr lang="en-US" i="1" dirty="0" smtClean="0"/>
              <a:t>parrhesia</a:t>
            </a:r>
            <a:endParaRPr lang="en-US" i="0" dirty="0" smtClean="0"/>
          </a:p>
          <a:p>
            <a:pPr lvl="1"/>
            <a:r>
              <a:rPr lang="en-US" i="0" dirty="0" smtClean="0"/>
              <a:t>p. 92. establishes that "pandering" (kolakeia) is "if one ministers to pleasure in disregard of what's better and worse.“</a:t>
            </a:r>
          </a:p>
          <a:p>
            <a:pPr lvl="1"/>
            <a:r>
              <a:rPr lang="en-US" i="0" dirty="0" smtClean="0"/>
              <a:t>rhetoric is the </a:t>
            </a:r>
            <a:r>
              <a:rPr lang="en-US" i="1" dirty="0" smtClean="0"/>
              <a:t>kolakeia</a:t>
            </a:r>
            <a:r>
              <a:rPr lang="en-US" i="0" dirty="0" smtClean="0"/>
              <a:t> that happens in the assembly and courts, which feature </a:t>
            </a:r>
            <a:r>
              <a:rPr lang="en-US" sz="1200" kern="1200" dirty="0" smtClean="0">
                <a:solidFill>
                  <a:schemeClr val="tx1"/>
                </a:solidFill>
                <a:latin typeface="+mn-lt"/>
                <a:ea typeface="+mn-ea"/>
                <a:cs typeface="+mn-cs"/>
              </a:rPr>
              <a:t>speechifying concerned with pleasing audiences but indifferent to the good or bad produced.</a:t>
            </a:r>
          </a:p>
          <a:p>
            <a:pPr lvl="1"/>
            <a:r>
              <a:rPr lang="en-US" sz="1200" kern="1200" dirty="0" smtClean="0">
                <a:solidFill>
                  <a:schemeClr val="tx1"/>
                </a:solidFill>
                <a:latin typeface="+mn-lt"/>
                <a:ea typeface="+mn-ea"/>
                <a:cs typeface="+mn-cs"/>
              </a:rPr>
              <a:t>105. further implication: in a democracy, greatest safety in self-assimilation to the local sovereign, the demos.</a:t>
            </a:r>
          </a:p>
          <a:p>
            <a:pPr marL="914400" marR="0" lvl="2"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latin typeface="+mn-lt"/>
                <a:ea typeface="+mn-ea"/>
                <a:cs typeface="+mn-cs"/>
              </a:rPr>
              <a:t>105-6. soc: "... people of each type take ... delight in speeches made in accord with their own character, and are put off by speeches meant for anyone else's character...." soc alleges that the grudging part of call's grudging agreement due to call's love for the </a:t>
            </a:r>
            <a:r>
              <a:rPr lang="en-US" sz="1200" kern="1200" dirty="0" err="1" smtClean="0">
                <a:solidFill>
                  <a:schemeClr val="tx1"/>
                </a:solidFill>
                <a:latin typeface="+mn-lt"/>
                <a:ea typeface="+mn-ea"/>
                <a:cs typeface="+mn-cs"/>
              </a:rPr>
              <a:t>athenian</a:t>
            </a:r>
            <a:r>
              <a:rPr lang="en-US" sz="1200" kern="1200" dirty="0" smtClean="0">
                <a:solidFill>
                  <a:schemeClr val="tx1"/>
                </a:solidFill>
                <a:latin typeface="+mn-lt"/>
                <a:ea typeface="+mn-ea"/>
                <a:cs typeface="+mn-cs"/>
              </a:rPr>
              <a:t> populace.</a:t>
            </a:r>
          </a:p>
          <a:p>
            <a:pPr marL="457200" marR="0" lvl="1"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latin typeface="+mn-lt"/>
                <a:ea typeface="+mn-ea"/>
                <a:cs typeface="+mn-cs"/>
              </a:rPr>
              <a:t>113-114. soc describes physician-like leadership of </a:t>
            </a:r>
            <a:r>
              <a:rPr lang="en-US" sz="1200" kern="1200" dirty="0" err="1" smtClean="0">
                <a:solidFill>
                  <a:schemeClr val="tx1"/>
                </a:solidFill>
                <a:latin typeface="+mn-lt"/>
                <a:ea typeface="+mn-ea"/>
                <a:cs typeface="+mn-cs"/>
              </a:rPr>
              <a:t>athenians</a:t>
            </a:r>
            <a:r>
              <a:rPr lang="en-US" sz="1200" kern="1200" dirty="0" smtClean="0">
                <a:solidFill>
                  <a:schemeClr val="tx1"/>
                </a:solidFill>
                <a:latin typeface="+mn-lt"/>
                <a:ea typeface="+mn-ea"/>
                <a:cs typeface="+mn-cs"/>
              </a:rPr>
              <a:t> as "doing battle" with them. demagoguery-pandering is servile. call is willing to stoop b/c of what's at stake. call convinced </a:t>
            </a:r>
            <a:r>
              <a:rPr lang="en-US" sz="1200" kern="1200" dirty="0" err="1" smtClean="0">
                <a:solidFill>
                  <a:schemeClr val="tx1"/>
                </a:solidFill>
                <a:latin typeface="+mn-lt"/>
                <a:ea typeface="+mn-ea"/>
                <a:cs typeface="+mn-cs"/>
              </a:rPr>
              <a:t>socr</a:t>
            </a:r>
            <a:r>
              <a:rPr lang="en-US" sz="1200" kern="1200" dirty="0" smtClean="0">
                <a:solidFill>
                  <a:schemeClr val="tx1"/>
                </a:solidFill>
                <a:latin typeface="+mn-lt"/>
                <a:ea typeface="+mn-ea"/>
                <a:cs typeface="+mn-cs"/>
              </a:rPr>
              <a:t> ignores the judicial dangers of public life, prominence, indeed, of just being </a:t>
            </a:r>
            <a:r>
              <a:rPr lang="en-US" sz="1200" kern="1200" dirty="0" err="1" smtClean="0">
                <a:solidFill>
                  <a:schemeClr val="tx1"/>
                </a:solidFill>
                <a:latin typeface="+mn-lt"/>
                <a:ea typeface="+mn-ea"/>
                <a:cs typeface="+mn-cs"/>
              </a:rPr>
              <a:t>athenian</a:t>
            </a:r>
            <a:r>
              <a:rPr lang="en-US" sz="1200" kern="1200" dirty="0" smtClean="0">
                <a:solidFill>
                  <a:schemeClr val="tx1"/>
                </a:solidFill>
                <a:latin typeface="+mn-lt"/>
                <a:ea typeface="+mn-ea"/>
                <a:cs typeface="+mn-cs"/>
              </a:rPr>
              <a:t>. law suits could kill.</a:t>
            </a:r>
          </a:p>
          <a:p>
            <a:pPr marL="457200" marR="0" lvl="1"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latin typeface="+mn-lt"/>
                <a:ea typeface="+mn-ea"/>
                <a:cs typeface="+mn-cs"/>
              </a:rPr>
              <a:t>114-115. soc as the only real parrhesiast in town, hence highly vulnerable.</a:t>
            </a:r>
            <a:endParaRPr lang="en-US" dirty="0" smtClean="0"/>
          </a:p>
          <a:p>
            <a:r>
              <a:rPr lang="en-US" dirty="0" smtClean="0"/>
              <a:t>Sophists (sophistic, sophistry, sophism)</a:t>
            </a:r>
          </a:p>
          <a:p>
            <a:pPr lvl="1"/>
            <a:r>
              <a:rPr lang="en-US" dirty="0" smtClean="0"/>
              <a:t>epideixis</a:t>
            </a:r>
          </a:p>
          <a:p>
            <a:pPr lvl="1"/>
            <a:r>
              <a:rPr lang="en-US" sz="1200" kern="1200" dirty="0" smtClean="0">
                <a:solidFill>
                  <a:schemeClr val="tx1"/>
                </a:solidFill>
                <a:latin typeface="+mn-lt"/>
                <a:ea typeface="+mn-ea"/>
                <a:cs typeface="+mn-cs"/>
              </a:rPr>
              <a:t>113. soc unambiguously asserts the identity of sophists and "rhetoricians." attacks the taking of money for offering instruction. should be a </a:t>
            </a:r>
            <a:r>
              <a:rPr lang="en-US" sz="1200" kern="1200" dirty="0" err="1" smtClean="0">
                <a:solidFill>
                  <a:schemeClr val="tx1"/>
                </a:solidFill>
                <a:latin typeface="+mn-lt"/>
                <a:ea typeface="+mn-ea"/>
                <a:cs typeface="+mn-cs"/>
              </a:rPr>
              <a:t>mutallly</a:t>
            </a:r>
            <a:r>
              <a:rPr lang="en-US" sz="1200" kern="1200" dirty="0" smtClean="0">
                <a:solidFill>
                  <a:schemeClr val="tx1"/>
                </a:solidFill>
                <a:latin typeface="+mn-lt"/>
                <a:ea typeface="+mn-ea"/>
                <a:cs typeface="+mn-cs"/>
              </a:rPr>
              <a:t> benevolent </a:t>
            </a:r>
            <a:r>
              <a:rPr lang="en-US" sz="1200" kern="1200" dirty="0" err="1" smtClean="0">
                <a:solidFill>
                  <a:schemeClr val="tx1"/>
                </a:solidFill>
                <a:latin typeface="+mn-lt"/>
                <a:ea typeface="+mn-ea"/>
                <a:cs typeface="+mn-cs"/>
              </a:rPr>
              <a:t>arrangment</a:t>
            </a:r>
            <a:r>
              <a:rPr lang="en-US" sz="1200" kern="1200" dirty="0" smtClean="0">
                <a:solidFill>
                  <a:schemeClr val="tx1"/>
                </a:solidFill>
                <a:latin typeface="+mn-lt"/>
                <a:ea typeface="+mn-ea"/>
                <a:cs typeface="+mn-cs"/>
              </a:rPr>
              <a:t>, not just a quid-pro-quo.</a:t>
            </a:r>
            <a:endParaRPr lang="en-US" dirty="0" smtClean="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8</a:t>
            </a:fld>
            <a:endParaRPr lang="en-US"/>
          </a:p>
        </p:txBody>
      </p:sp>
    </p:spTree>
    <p:extLst>
      <p:ext uri="{BB962C8B-B14F-4D97-AF65-F5344CB8AC3E}">
        <p14:creationId xmlns:p14="http://schemas.microsoft.com/office/powerpoint/2010/main" val="546194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9</a:t>
            </a:fld>
            <a:endParaRPr lang="en-US"/>
          </a:p>
        </p:txBody>
      </p:sp>
    </p:spTree>
    <p:extLst>
      <p:ext uri="{BB962C8B-B14F-4D97-AF65-F5344CB8AC3E}">
        <p14:creationId xmlns:p14="http://schemas.microsoft.com/office/powerpoint/2010/main" val="21304684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91311"/>
            <a:ext cx="7772400" cy="1470025"/>
          </a:xfrm>
          <a:noFill/>
        </p:spPr>
        <p:txBody>
          <a:bodyPr>
            <a:noAutofit/>
          </a:bodyPr>
          <a:lstStyle>
            <a:lvl1pPr algn="ctr">
              <a:defRPr sz="4800" b="0">
                <a:solidFill>
                  <a:schemeClr val="bg1"/>
                </a:solidFill>
                <a:effectLst>
                  <a:outerShdw blurRad="38100" dist="38100" dir="2700000" algn="tl">
                    <a:srgbClr val="000000">
                      <a:alpha val="43137"/>
                    </a:srgbClr>
                  </a:outerShdw>
                </a:effectLst>
                <a:latin typeface="+mj-lt"/>
                <a:cs typeface="Levenim MT" pitchFamily="2" charset="-79"/>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947086"/>
            <a:ext cx="6400800" cy="1752600"/>
          </a:xfrm>
        </p:spPr>
        <p:txBody>
          <a:bodyPr>
            <a:normAutofit/>
          </a:bodyPr>
          <a:lstStyle>
            <a:lvl1pPr marL="0" indent="0" algn="ctr">
              <a:buNone/>
              <a:defRPr sz="3600" b="0">
                <a:solidFill>
                  <a:srgbClr val="0066FF"/>
                </a:solidFill>
                <a:effectLst/>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951EA73B-7601-4F8F-8B8B-C125DB65AE97}" type="datetime1">
              <a:rPr lang="en-US" smtClean="0"/>
              <a:pPr/>
              <a:t>1/24/2017</a:t>
            </a:fld>
            <a:endParaRPr lang="en-US"/>
          </a:p>
        </p:txBody>
      </p:sp>
      <p:sp>
        <p:nvSpPr>
          <p:cNvPr id="8" name="Slide Number Placeholder 7"/>
          <p:cNvSpPr>
            <a:spLocks noGrp="1"/>
          </p:cNvSpPr>
          <p:nvPr>
            <p:ph type="sldNum" sz="quarter" idx="11"/>
          </p:nvPr>
        </p:nvSpPr>
        <p:spPr/>
        <p:txBody>
          <a:bodyPr/>
          <a:lstStyle/>
          <a:p>
            <a:fld id="{8CBE1735-094C-4AFD-8FD2-8DA350A0B7D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CE06C-1085-449C-BBB0-F5DFE6F8598D}" type="datetime1">
              <a:rPr lang="en-US" smtClean="0"/>
              <a:pPr/>
              <a:t>1/24/2017</a:t>
            </a:fld>
            <a:endParaRPr lang="en-US"/>
          </a:p>
        </p:txBody>
      </p:sp>
      <p:sp>
        <p:nvSpPr>
          <p:cNvPr id="6" name="Slide Number Placeholder 5"/>
          <p:cNvSpPr>
            <a:spLocks noGrp="1"/>
          </p:cNvSpPr>
          <p:nvPr>
            <p:ph type="sldNum" sz="quarter" idx="12"/>
          </p:nvPr>
        </p:nvSpPr>
        <p:spPr/>
        <p:txBody>
          <a:bodyPr/>
          <a:lstStyle/>
          <a:p>
            <a:fld id="{C94D3E10-C0C1-4D71-A41A-6CB8B8E1C6B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E4A406-8F0B-40BD-B595-7E9472FB7357}" type="datetime1">
              <a:rPr lang="en-US" smtClean="0"/>
              <a:pPr/>
              <a:t>1/24/2017</a:t>
            </a:fld>
            <a:endParaRPr lang="en-US"/>
          </a:p>
        </p:txBody>
      </p:sp>
      <p:sp>
        <p:nvSpPr>
          <p:cNvPr id="6" name="Slide Number Placeholder 5"/>
          <p:cNvSpPr>
            <a:spLocks noGrp="1"/>
          </p:cNvSpPr>
          <p:nvPr>
            <p:ph type="sldNum" sz="quarter" idx="12"/>
          </p:nvPr>
        </p:nvSpPr>
        <p:spPr/>
        <p:txBody>
          <a:bodyPr/>
          <a:lstStyle/>
          <a:p>
            <a:fld id="{F5E7D54D-86BF-4ED5-B0AB-3890F7CE24D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spc="0" baseline="0">
                <a:solidFill>
                  <a:srgbClr val="000099"/>
                </a:solidFill>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00FF"/>
              </a:buClr>
              <a:buSzPct val="125000"/>
              <a:buFont typeface="Arial" pitchFamily="34" charset="0"/>
              <a:buChar char="•"/>
              <a:defRPr/>
            </a:lvl1pPr>
            <a:lvl2pPr>
              <a:buClr>
                <a:schemeClr val="accent5"/>
              </a:buClr>
              <a:buSzPct val="125000"/>
              <a:buFont typeface="Arial" pitchFamily="34" charset="0"/>
              <a:buChar char="•"/>
              <a:defRPr/>
            </a:lvl2pPr>
            <a:lvl3pPr>
              <a:buClr>
                <a:schemeClr val="accent3">
                  <a:lumMod val="75000"/>
                </a:schemeClr>
              </a:buClr>
              <a:buSzPct val="125000"/>
              <a:defRPr/>
            </a:lvl3pPr>
            <a:lvl4pPr>
              <a:buClr>
                <a:srgbClr val="00B0F0"/>
              </a:buClr>
              <a:buFont typeface="Arial" pitchFamily="34" charset="0"/>
              <a:buChar char="•"/>
              <a:defRPr/>
            </a:lvl4pPr>
            <a:lvl5pPr>
              <a:buClr>
                <a:schemeClr val="accent3">
                  <a:lumMod val="75000"/>
                </a:schemeClr>
              </a:buClr>
              <a:buFont typeface="Arial" pitchFamily="34" charset="0"/>
              <a:buChar cha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5CFC9D9-FF47-4007-A599-EE19684FD57D}" type="datetime1">
              <a:rPr lang="en-US" smtClean="0"/>
              <a:pPr/>
              <a:t>1/24/2017</a:t>
            </a:fld>
            <a:endParaRPr lang="en-US"/>
          </a:p>
        </p:txBody>
      </p:sp>
      <p:sp>
        <p:nvSpPr>
          <p:cNvPr id="6" name="Slide Number Placeholder 5"/>
          <p:cNvSpPr>
            <a:spLocks noGrp="1"/>
          </p:cNvSpPr>
          <p:nvPr>
            <p:ph type="sldNum" sz="quarter" idx="12"/>
          </p:nvPr>
        </p:nvSpPr>
        <p:spPr/>
        <p:txBody>
          <a:bodyPr/>
          <a:lstStyle/>
          <a:p>
            <a:fld id="{C84949BF-B90B-4E25-9A47-07E9FB3241D4}"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828800"/>
            <a:ext cx="7772400" cy="1362075"/>
          </a:xfrm>
        </p:spPr>
        <p:txBody>
          <a:bodyPr anchor="ctr" anchorCtr="0"/>
          <a:lstStyle>
            <a:lvl1pPr algn="l">
              <a:defRPr sz="4000" b="0"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3197754"/>
            <a:ext cx="7772400" cy="1500187"/>
          </a:xfrm>
        </p:spPr>
        <p:txBody>
          <a:bodyPr anchor="t" anchorCtr="0">
            <a:normAutofit/>
          </a:bodyPr>
          <a:lstStyle>
            <a:lvl1pPr marL="0" indent="0">
              <a:buNone/>
              <a:defRPr sz="32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FCC85749-98FE-4F19-8151-3FFD56E55ACB}" type="datetime1">
              <a:rPr lang="en-US" smtClean="0"/>
              <a:pPr/>
              <a:t>1/24/2017</a:t>
            </a:fld>
            <a:endParaRPr lang="en-US"/>
          </a:p>
        </p:txBody>
      </p:sp>
      <p:sp>
        <p:nvSpPr>
          <p:cNvPr id="6" name="Slide Number Placeholder 5"/>
          <p:cNvSpPr>
            <a:spLocks noGrp="1"/>
          </p:cNvSpPr>
          <p:nvPr>
            <p:ph type="sldNum" sz="quarter" idx="12"/>
          </p:nvPr>
        </p:nvSpPr>
        <p:spPr/>
        <p:txBody>
          <a:bodyPr/>
          <a:lstStyle/>
          <a:p>
            <a:fld id="{7A164038-FAB3-4423-833D-F11BC734BE08}"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9" name="Straight Connector 8"/>
          <p:cNvCxnSpPr/>
          <p:nvPr userDrawn="1"/>
        </p:nvCxnSpPr>
        <p:spPr>
          <a:xfrm rot="5400000">
            <a:off x="2895600" y="3429000"/>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D3FD88-D2B3-497A-B040-B40B8C6C69E2}" type="datetime1">
              <a:rPr lang="en-US" smtClean="0"/>
              <a:pPr/>
              <a:t>1/24/2017</a:t>
            </a:fld>
            <a:endParaRPr lang="en-US"/>
          </a:p>
        </p:txBody>
      </p:sp>
      <p:sp>
        <p:nvSpPr>
          <p:cNvPr id="7" name="Slide Number Placeholder 6"/>
          <p:cNvSpPr>
            <a:spLocks noGrp="1"/>
          </p:cNvSpPr>
          <p:nvPr>
            <p:ph type="sldNum" sz="quarter" idx="12"/>
          </p:nvPr>
        </p:nvSpPr>
        <p:spPr/>
        <p:txBody>
          <a:bodyPr/>
          <a:lstStyle/>
          <a:p>
            <a:fld id="{E5A160DF-E29A-4672-A7A8-D5391F57194F}"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2D128-05DB-4283-814F-3ACEF5FBAA7F}" type="datetime1">
              <a:rPr lang="en-US" smtClean="0"/>
              <a:pPr/>
              <a:t>1/24/2017</a:t>
            </a:fld>
            <a:endParaRPr lang="en-US"/>
          </a:p>
        </p:txBody>
      </p:sp>
      <p:sp>
        <p:nvSpPr>
          <p:cNvPr id="9" name="Slide Number Placeholder 8"/>
          <p:cNvSpPr>
            <a:spLocks noGrp="1"/>
          </p:cNvSpPr>
          <p:nvPr>
            <p:ph type="sldNum" sz="quarter" idx="12"/>
          </p:nvPr>
        </p:nvSpPr>
        <p:spPr/>
        <p:txBody>
          <a:bodyPr/>
          <a:lstStyle/>
          <a:p>
            <a:fld id="{B1A7D873-BDEC-4D0E-826C-A647DDEC7662}" type="slidenum">
              <a:rPr lang="en-US" smtClean="0"/>
              <a:pPr/>
              <a:t>‹#›</a:t>
            </a:fld>
            <a:endParaRPr lang="en-US"/>
          </a:p>
        </p:txBody>
      </p:sp>
      <p:cxnSp>
        <p:nvCxnSpPr>
          <p:cNvPr id="10" name="Straight Connector 9"/>
          <p:cNvCxnSpPr/>
          <p:nvPr userDrawn="1"/>
        </p:nvCxnSpPr>
        <p:spPr>
          <a:xfrm rot="5400000">
            <a:off x="2895600" y="3429000"/>
            <a:ext cx="3200400" cy="0"/>
          </a:xfrm>
          <a:prstGeom prst="line">
            <a:avLst/>
          </a:prstGeom>
          <a:ln w="25400">
            <a:gradFill>
              <a:gsLst>
                <a:gs pos="0">
                  <a:schemeClr val="tx2"/>
                </a:gs>
                <a:gs pos="50000">
                  <a:schemeClr val="accent1">
                    <a:tint val="44500"/>
                    <a:satMod val="160000"/>
                  </a:schemeClr>
                </a:gs>
                <a:gs pos="0">
                  <a:schemeClr val="accent1">
                    <a:tint val="23500"/>
                    <a:satMod val="160000"/>
                    <a:alpha val="0"/>
                  </a:schemeClr>
                </a:gs>
              </a:gsLst>
              <a:lin ang="10800000" scaled="0"/>
            </a:gra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lvl1pPr algn="ct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C8E60C6-8510-47B5-B2D5-5F95B267B7AA}" type="datetime1">
              <a:rPr lang="en-US" smtClean="0"/>
              <a:pPr/>
              <a:t>1/24/2017</a:t>
            </a:fld>
            <a:endParaRPr lang="en-US"/>
          </a:p>
        </p:txBody>
      </p:sp>
      <p:sp>
        <p:nvSpPr>
          <p:cNvPr id="5" name="Slide Number Placeholder 4"/>
          <p:cNvSpPr>
            <a:spLocks noGrp="1"/>
          </p:cNvSpPr>
          <p:nvPr>
            <p:ph type="sldNum" sz="quarter" idx="12"/>
          </p:nvPr>
        </p:nvSpPr>
        <p:spPr/>
        <p:txBody>
          <a:bodyPr/>
          <a:lstStyle/>
          <a:p>
            <a:fld id="{D8DA791F-B178-4742-A26D-9D2FEF52258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3ECE5D-7DDB-4B38-883F-B34771857DE0}" type="datetime1">
              <a:rPr lang="en-US" smtClean="0"/>
              <a:pPr/>
              <a:t>1/24/2017</a:t>
            </a:fld>
            <a:endParaRPr lang="en-US"/>
          </a:p>
        </p:txBody>
      </p:sp>
      <p:sp>
        <p:nvSpPr>
          <p:cNvPr id="4" name="Slide Number Placeholder 3"/>
          <p:cNvSpPr>
            <a:spLocks noGrp="1"/>
          </p:cNvSpPr>
          <p:nvPr>
            <p:ph type="sldNum" sz="quarter" idx="12"/>
          </p:nvPr>
        </p:nvSpPr>
        <p:spPr/>
        <p:txBody>
          <a:bodyPr/>
          <a:lstStyle/>
          <a:p>
            <a:fld id="{169D0E04-B5B8-47C0-8D55-775807A59E3E}"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AECF6-F87B-4F82-B3BF-E7C4A379F584}" type="datetime1">
              <a:rPr lang="en-US" smtClean="0"/>
              <a:pPr/>
              <a:t>1/24/2017</a:t>
            </a:fld>
            <a:endParaRPr lang="en-US"/>
          </a:p>
        </p:txBody>
      </p:sp>
      <p:sp>
        <p:nvSpPr>
          <p:cNvPr id="7" name="Slide Number Placeholder 6"/>
          <p:cNvSpPr>
            <a:spLocks noGrp="1"/>
          </p:cNvSpPr>
          <p:nvPr>
            <p:ph type="sldNum" sz="quarter" idx="12"/>
          </p:nvPr>
        </p:nvSpPr>
        <p:spPr/>
        <p:txBody>
          <a:bodyPr/>
          <a:lstStyle/>
          <a:p>
            <a:fld id="{8CA028EF-8D2F-4BE3-B1C0-CE3278149C79}"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7AFE31-E60C-4562-95E7-CDA72C1408D4}" type="datetime1">
              <a:rPr lang="en-US" smtClean="0"/>
              <a:pPr/>
              <a:t>1/24/2017</a:t>
            </a:fld>
            <a:endParaRPr lang="en-US"/>
          </a:p>
        </p:txBody>
      </p:sp>
      <p:sp>
        <p:nvSpPr>
          <p:cNvPr id="7" name="Slide Number Placeholder 6"/>
          <p:cNvSpPr>
            <a:spLocks noGrp="1"/>
          </p:cNvSpPr>
          <p:nvPr>
            <p:ph type="sldNum" sz="quarter" idx="12"/>
          </p:nvPr>
        </p:nvSpPr>
        <p:spPr/>
        <p:txBody>
          <a:bodyPr/>
          <a:lstStyle/>
          <a:p>
            <a:fld id="{0E2B0241-DBC4-47FC-A6F0-845E6B9C1C6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780249" y="0"/>
            <a:ext cx="45720" cy="2743200"/>
          </a:xfrm>
          <a:prstGeom prst="rect">
            <a:avLst/>
          </a:prstGeom>
          <a:gradFill>
            <a:gsLst>
              <a:gs pos="0">
                <a:schemeClr val="bg1">
                  <a:lumMod val="75000"/>
                </a:schemeClr>
              </a:gs>
              <a:gs pos="99000">
                <a:schemeClr val="bg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
        <p:nvSpPr>
          <p:cNvPr id="2" name="Title Placeholder 1"/>
          <p:cNvSpPr>
            <a:spLocks noGrp="1"/>
          </p:cNvSpPr>
          <p:nvPr>
            <p:ph type="title"/>
          </p:nvPr>
        </p:nvSpPr>
        <p:spPr>
          <a:xfrm>
            <a:off x="457200" y="274638"/>
            <a:ext cx="8229600" cy="1143000"/>
          </a:xfrm>
          <a:prstGeom prst="rect">
            <a:avLst/>
          </a:prstGeom>
          <a:gradFill>
            <a:gsLst>
              <a:gs pos="20000">
                <a:schemeClr val="bg1"/>
              </a:gs>
              <a:gs pos="99000">
                <a:schemeClr val="bg1">
                  <a:lumMod val="75000"/>
                </a:schemeClr>
              </a:gs>
            </a:gsLst>
            <a:lin ang="2700000" scaled="0"/>
          </a:gradFill>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0F18C2-9454-4C15-B67B-2E59E389967B}" type="datetime1">
              <a:rPr lang="en-US" smtClean="0"/>
              <a:pPr/>
              <a:t>1/24/2017</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105F9F-A147-4999-9337-ABC437A27969}" type="slidenum">
              <a:rPr lang="en-US" smtClean="0"/>
              <a:pPr/>
              <a:t>‹#›</a:t>
            </a:fld>
            <a:endParaRPr lang="en-US"/>
          </a:p>
        </p:txBody>
      </p:sp>
      <p:sp>
        <p:nvSpPr>
          <p:cNvPr id="8" name="Rectangle 7"/>
          <p:cNvSpPr/>
          <p:nvPr/>
        </p:nvSpPr>
        <p:spPr>
          <a:xfrm>
            <a:off x="0" y="1492695"/>
            <a:ext cx="9144000" cy="457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25000" dirty="0"/>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p:txStyles>
    <p:titleStyle>
      <a:lvl1pPr algn="l" defTabSz="914400" rtl="0" eaLnBrk="1" latinLnBrk="0" hangingPunct="1">
        <a:spcBef>
          <a:spcPct val="0"/>
        </a:spcBef>
        <a:buNone/>
        <a:defRPr sz="4400" b="1" kern="1200">
          <a:solidFill>
            <a:srgbClr val="000099"/>
          </a:solidFill>
          <a:latin typeface="+mn-lt"/>
          <a:ea typeface="+mj-ea"/>
          <a:cs typeface="+mj-cs"/>
        </a:defRPr>
      </a:lvl1pPr>
    </p:titleStyle>
    <p:bodyStyle>
      <a:lvl1pPr marL="342900" indent="-342900" algn="l" defTabSz="914400" rtl="0" eaLnBrk="1" latinLnBrk="0" hangingPunct="1">
        <a:spcBef>
          <a:spcPct val="20000"/>
        </a:spcBef>
        <a:buClr>
          <a:srgbClr val="0000FF"/>
        </a:buClr>
        <a:buSzPct val="125000"/>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4BACC6"/>
        </a:buClr>
        <a:buSzPct val="125000"/>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77933C"/>
        </a:buClr>
        <a:buSzPct val="125000"/>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00B0F0"/>
        </a:buClr>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77933C"/>
        </a:buClr>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3vDWWy4CMhE#t=3m38s"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What’s Rhetoric Good For?</a:t>
            </a:r>
            <a:endParaRPr lang="en-US" dirty="0"/>
          </a:p>
        </p:txBody>
      </p:sp>
      <p:sp>
        <p:nvSpPr>
          <p:cNvPr id="3" name="Subtitle 2"/>
          <p:cNvSpPr>
            <a:spLocks noGrp="1"/>
          </p:cNvSpPr>
          <p:nvPr>
            <p:ph type="subTitle" idx="1"/>
          </p:nvPr>
        </p:nvSpPr>
        <p:spPr/>
        <p:txBody>
          <a:bodyPr/>
          <a:lstStyle/>
          <a:p>
            <a:r>
              <a:rPr lang="en-US" dirty="0" smtClean="0"/>
              <a:t>Plato’s </a:t>
            </a:r>
            <a:r>
              <a:rPr lang="en-US" i="1" dirty="0" smtClean="0"/>
              <a:t>Gorgias</a:t>
            </a:r>
            <a:r>
              <a:rPr lang="en-US" dirty="0" smtClean="0"/>
              <a:t> pt 2</a:t>
            </a:r>
          </a:p>
        </p:txBody>
      </p:sp>
    </p:spTree>
    <p:extLst>
      <p:ext uri="{BB962C8B-B14F-4D97-AF65-F5344CB8AC3E}">
        <p14:creationId xmlns:p14="http://schemas.microsoft.com/office/powerpoint/2010/main" val="32861899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85000"/>
            <a:alpha val="24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3ECE5D-7DDB-4B38-883F-B34771857DE0}" type="datetime1">
              <a:rPr lang="en-US" smtClean="0"/>
              <a:pPr/>
              <a:t>1/24/2017</a:t>
            </a:fld>
            <a:endParaRPr lang="en-US"/>
          </a:p>
        </p:txBody>
      </p:sp>
      <p:sp>
        <p:nvSpPr>
          <p:cNvPr id="3" name="Slide Number Placeholder 2"/>
          <p:cNvSpPr>
            <a:spLocks noGrp="1"/>
          </p:cNvSpPr>
          <p:nvPr>
            <p:ph type="sldNum" sz="quarter" idx="12"/>
          </p:nvPr>
        </p:nvSpPr>
        <p:spPr/>
        <p:txBody>
          <a:bodyPr/>
          <a:lstStyle/>
          <a:p>
            <a:fld id="{169D0E04-B5B8-47C0-8D55-775807A59E3E}" type="slidenum">
              <a:rPr lang="en-US" smtClean="0"/>
              <a:pPr/>
              <a:t>10</a:t>
            </a:fld>
            <a:endParaRPr lang="en-US"/>
          </a:p>
        </p:txBody>
      </p:sp>
      <p:sp>
        <p:nvSpPr>
          <p:cNvPr id="4" name="TextBox 3"/>
          <p:cNvSpPr txBox="1"/>
          <p:nvPr/>
        </p:nvSpPr>
        <p:spPr>
          <a:xfrm>
            <a:off x="571500" y="1524000"/>
            <a:ext cx="8001000" cy="1940957"/>
          </a:xfrm>
          <a:prstGeom prst="roundRect">
            <a:avLst/>
          </a:prstGeom>
          <a:solidFill>
            <a:schemeClr val="bg1"/>
          </a:solidFill>
          <a:ln>
            <a:noFill/>
          </a:ln>
        </p:spPr>
        <p:style>
          <a:lnRef idx="1">
            <a:schemeClr val="dk1"/>
          </a:lnRef>
          <a:fillRef idx="2">
            <a:schemeClr val="dk1"/>
          </a:fillRef>
          <a:effectRef idx="1">
            <a:schemeClr val="dk1"/>
          </a:effectRef>
          <a:fontRef idx="minor">
            <a:schemeClr val="dk1"/>
          </a:fontRef>
        </p:style>
        <p:txBody>
          <a:bodyPr wrap="square" rtlCol="0">
            <a:spAutoFit/>
          </a:bodyPr>
          <a:lstStyle/>
          <a:p>
            <a:r>
              <a:rPr lang="en-US" sz="3600" dirty="0" smtClean="0">
                <a:latin typeface="+mn-lt"/>
              </a:rPr>
              <a:t>Is Socrates’ persuasion regarding Callicles' natural-law hedonism “persuasive”? Why or why not?</a:t>
            </a:r>
            <a:endParaRPr lang="en-US" sz="3600" dirty="0">
              <a:latin typeface="+mn-lt"/>
            </a:endParaRPr>
          </a:p>
        </p:txBody>
      </p:sp>
    </p:spTree>
    <p:extLst>
      <p:ext uri="{BB962C8B-B14F-4D97-AF65-F5344CB8AC3E}">
        <p14:creationId xmlns:p14="http://schemas.microsoft.com/office/powerpoint/2010/main" val="2579535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Instructor’s Perspectives</a:t>
            </a:r>
            <a:endParaRPr lang="en-US" dirty="0"/>
          </a:p>
        </p:txBody>
      </p:sp>
      <p:sp>
        <p:nvSpPr>
          <p:cNvPr id="3" name="Text Placeholder 2"/>
          <p:cNvSpPr>
            <a:spLocks noGrp="1"/>
          </p:cNvSpPr>
          <p:nvPr>
            <p:ph type="body" idx="1"/>
          </p:nvPr>
        </p:nvSpPr>
        <p:spPr/>
        <p:txBody>
          <a:bodyPr/>
          <a:lstStyle/>
          <a:p>
            <a:r>
              <a:rPr lang="en-US" dirty="0" smtClean="0"/>
              <a:t>Dissonant Harmonies, Concluding Questions</a:t>
            </a:r>
            <a:endParaRPr lang="en-US" dirty="0"/>
          </a:p>
        </p:txBody>
      </p:sp>
      <p:sp>
        <p:nvSpPr>
          <p:cNvPr id="4" name="Date Placeholder 3"/>
          <p:cNvSpPr>
            <a:spLocks noGrp="1"/>
          </p:cNvSpPr>
          <p:nvPr>
            <p:ph type="dt" sz="half" idx="10"/>
          </p:nvPr>
        </p:nvSpPr>
        <p:spPr/>
        <p:txBody>
          <a:bodyPr/>
          <a:lstStyle/>
          <a:p>
            <a:fld id="{FCC85749-98FE-4F19-8151-3FFD56E55ACB}" type="datetime1">
              <a:rPr lang="en-US" smtClean="0"/>
              <a:pPr/>
              <a:t>1/24/2017</a:t>
            </a:fld>
            <a:endParaRPr lang="en-US"/>
          </a:p>
        </p:txBody>
      </p:sp>
      <p:sp>
        <p:nvSpPr>
          <p:cNvPr id="5" name="Slide Number Placeholder 4"/>
          <p:cNvSpPr>
            <a:spLocks noGrp="1"/>
          </p:cNvSpPr>
          <p:nvPr>
            <p:ph type="sldNum" sz="quarter" idx="12"/>
          </p:nvPr>
        </p:nvSpPr>
        <p:spPr/>
        <p:txBody>
          <a:bodyPr/>
          <a:lstStyle/>
          <a:p>
            <a:fld id="{7A164038-FAB3-4423-833D-F11BC734BE08}" type="slidenum">
              <a:rPr lang="en-US" smtClean="0"/>
              <a:pPr/>
              <a:t>11</a:t>
            </a:fld>
            <a:endParaRPr lang="en-US"/>
          </a:p>
        </p:txBody>
      </p:sp>
    </p:spTree>
    <p:extLst>
      <p:ext uri="{BB962C8B-B14F-4D97-AF65-F5344CB8AC3E}">
        <p14:creationId xmlns:p14="http://schemas.microsoft.com/office/powerpoint/2010/main" val="2554744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Dissonant Harmonies</a:t>
            </a:r>
            <a:endParaRPr lang="en-US" dirty="0"/>
          </a:p>
        </p:txBody>
      </p:sp>
      <p:sp>
        <p:nvSpPr>
          <p:cNvPr id="7" name="Content Placeholder 6"/>
          <p:cNvSpPr>
            <a:spLocks noGrp="1"/>
          </p:cNvSpPr>
          <p:nvPr>
            <p:ph sz="half" idx="1"/>
          </p:nvPr>
        </p:nvSpPr>
        <p:spPr/>
        <p:txBody>
          <a:bodyPr>
            <a:normAutofit/>
          </a:bodyPr>
          <a:lstStyle/>
          <a:p>
            <a:r>
              <a:rPr lang="en-US" dirty="0" smtClean="0"/>
              <a:t>Rhetorics of manhood</a:t>
            </a:r>
          </a:p>
          <a:p>
            <a:pPr lvl="1"/>
            <a:r>
              <a:rPr lang="en-US" dirty="0" smtClean="0"/>
              <a:t>Socrates as childish</a:t>
            </a:r>
          </a:p>
          <a:p>
            <a:pPr lvl="1"/>
            <a:r>
              <a:rPr lang="en-US" dirty="0" smtClean="0"/>
              <a:t>Callicles as effeminate</a:t>
            </a:r>
          </a:p>
          <a:p>
            <a:r>
              <a:rPr lang="en-US" dirty="0" smtClean="0"/>
              <a:t>Tendentious identifications</a:t>
            </a:r>
            <a:endParaRPr lang="en-US" dirty="0"/>
          </a:p>
          <a:p>
            <a:pPr lvl="1"/>
            <a:r>
              <a:rPr lang="en-US" dirty="0"/>
              <a:t>Rhetoric ≅ Sophistic (</a:t>
            </a:r>
            <a:r>
              <a:rPr lang="en-US" dirty="0" err="1"/>
              <a:t>Socr</a:t>
            </a:r>
            <a:r>
              <a:rPr lang="en-US" dirty="0"/>
              <a:t>.)</a:t>
            </a:r>
          </a:p>
          <a:p>
            <a:pPr lvl="1"/>
            <a:r>
              <a:rPr lang="en-US" dirty="0"/>
              <a:t>Philosophy = sophistic (Cal</a:t>
            </a:r>
            <a:r>
              <a:rPr lang="en-US" dirty="0" smtClean="0"/>
              <a:t>.)</a:t>
            </a:r>
            <a:endParaRPr lang="en-US" dirty="0"/>
          </a:p>
        </p:txBody>
      </p:sp>
      <p:sp>
        <p:nvSpPr>
          <p:cNvPr id="9" name="Content Placeholder 8"/>
          <p:cNvSpPr>
            <a:spLocks noGrp="1"/>
          </p:cNvSpPr>
          <p:nvPr>
            <p:ph sz="half" idx="2"/>
          </p:nvPr>
        </p:nvSpPr>
        <p:spPr/>
        <p:txBody>
          <a:bodyPr>
            <a:normAutofit/>
          </a:bodyPr>
          <a:lstStyle/>
          <a:p>
            <a:r>
              <a:rPr lang="en-US" dirty="0" smtClean="0"/>
              <a:t>Validation </a:t>
            </a:r>
            <a:r>
              <a:rPr lang="en-US" dirty="0"/>
              <a:t>in numbers</a:t>
            </a:r>
          </a:p>
          <a:p>
            <a:pPr lvl="1"/>
            <a:r>
              <a:rPr lang="en-US" dirty="0"/>
              <a:t>Might as right (Polus, Call.)</a:t>
            </a:r>
          </a:p>
          <a:p>
            <a:pPr lvl="1"/>
            <a:r>
              <a:rPr lang="en-US" dirty="0"/>
              <a:t>Shame as evil (Call., </a:t>
            </a:r>
            <a:r>
              <a:rPr lang="en-US" dirty="0" err="1" smtClean="0"/>
              <a:t>Socr</a:t>
            </a:r>
            <a:r>
              <a:rPr lang="en-US" dirty="0" smtClean="0"/>
              <a:t>.)</a:t>
            </a:r>
            <a:endParaRPr lang="en-US" dirty="0"/>
          </a:p>
          <a:p>
            <a:r>
              <a:rPr lang="en-US" dirty="0"/>
              <a:t>Numbers as </a:t>
            </a:r>
            <a:r>
              <a:rPr lang="en-US" i="1" dirty="0"/>
              <a:t>in</a:t>
            </a:r>
            <a:r>
              <a:rPr lang="en-US" dirty="0"/>
              <a:t>valid</a:t>
            </a:r>
          </a:p>
          <a:p>
            <a:pPr lvl="1"/>
            <a:r>
              <a:rPr lang="en-US" dirty="0"/>
              <a:t>Philosophy </a:t>
            </a:r>
            <a:r>
              <a:rPr lang="en-US" dirty="0" smtClean="0"/>
              <a:t>v. “</a:t>
            </a:r>
            <a:r>
              <a:rPr lang="en-US" dirty="0"/>
              <a:t>the many” (</a:t>
            </a:r>
            <a:r>
              <a:rPr lang="en-US" dirty="0" err="1" smtClean="0"/>
              <a:t>Socr</a:t>
            </a:r>
            <a:r>
              <a:rPr lang="en-US" dirty="0" smtClean="0"/>
              <a:t>.)</a:t>
            </a:r>
            <a:endParaRPr lang="en-US" dirty="0"/>
          </a:p>
          <a:p>
            <a:pPr lvl="1"/>
            <a:r>
              <a:rPr lang="en-US" dirty="0"/>
              <a:t>“Better” v. “slavish” (Call</a:t>
            </a:r>
            <a:r>
              <a:rPr lang="en-US" dirty="0" smtClean="0"/>
              <a:t>.)</a:t>
            </a:r>
            <a:endParaRPr lang="en-US" dirty="0"/>
          </a:p>
        </p:txBody>
      </p:sp>
      <p:sp>
        <p:nvSpPr>
          <p:cNvPr id="2" name="Date Placeholder 1"/>
          <p:cNvSpPr>
            <a:spLocks noGrp="1"/>
          </p:cNvSpPr>
          <p:nvPr>
            <p:ph type="dt" sz="half" idx="10"/>
          </p:nvPr>
        </p:nvSpPr>
        <p:spPr/>
        <p:txBody>
          <a:bodyPr/>
          <a:lstStyle/>
          <a:p>
            <a:fld id="{793ECE5D-7DDB-4B38-883F-B34771857DE0}" type="datetime1">
              <a:rPr lang="en-US" smtClean="0"/>
              <a:pPr/>
              <a:t>1/24/2017</a:t>
            </a:fld>
            <a:endParaRPr lang="en-US"/>
          </a:p>
        </p:txBody>
      </p:sp>
      <p:sp>
        <p:nvSpPr>
          <p:cNvPr id="3" name="Slide Number Placeholder 2"/>
          <p:cNvSpPr>
            <a:spLocks noGrp="1"/>
          </p:cNvSpPr>
          <p:nvPr>
            <p:ph type="sldNum" sz="quarter" idx="12"/>
          </p:nvPr>
        </p:nvSpPr>
        <p:spPr/>
        <p:txBody>
          <a:bodyPr/>
          <a:lstStyle/>
          <a:p>
            <a:fld id="{169D0E04-B5B8-47C0-8D55-775807A59E3E}" type="slidenum">
              <a:rPr lang="en-US" smtClean="0"/>
              <a:pPr/>
              <a:t>12</a:t>
            </a:fld>
            <a:endParaRPr lang="en-US"/>
          </a:p>
        </p:txBody>
      </p:sp>
    </p:spTree>
    <p:extLst>
      <p:ext uri="{BB962C8B-B14F-4D97-AF65-F5344CB8AC3E}">
        <p14:creationId xmlns:p14="http://schemas.microsoft.com/office/powerpoint/2010/main" val="3258458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Concluding Questions</a:t>
            </a:r>
          </a:p>
        </p:txBody>
      </p:sp>
      <p:sp>
        <p:nvSpPr>
          <p:cNvPr id="3" name="Content Placeholder 2"/>
          <p:cNvSpPr>
            <a:spLocks noGrp="1"/>
          </p:cNvSpPr>
          <p:nvPr>
            <p:ph idx="1"/>
          </p:nvPr>
        </p:nvSpPr>
        <p:spPr>
          <a:xfrm>
            <a:off x="457200" y="1600200"/>
            <a:ext cx="4572000" cy="4525963"/>
          </a:xfrm>
        </p:spPr>
        <p:txBody>
          <a:bodyPr/>
          <a:lstStyle/>
          <a:p>
            <a:r>
              <a:rPr lang="en-US" dirty="0" smtClean="0"/>
              <a:t>A “Technology” of </a:t>
            </a:r>
            <a:r>
              <a:rPr lang="en-US" i="1" dirty="0" smtClean="0"/>
              <a:t>peithō?</a:t>
            </a:r>
            <a:endParaRPr lang="en-US" dirty="0" smtClean="0"/>
          </a:p>
          <a:p>
            <a:r>
              <a:rPr lang="en-US" dirty="0" smtClean="0"/>
              <a:t>Justification for / proper use of same?</a:t>
            </a:r>
            <a:endParaRPr lang="en-US" dirty="0"/>
          </a:p>
        </p:txBody>
      </p:sp>
      <p:sp>
        <p:nvSpPr>
          <p:cNvPr id="4" name="Date Placeholder 3"/>
          <p:cNvSpPr>
            <a:spLocks noGrp="1"/>
          </p:cNvSpPr>
          <p:nvPr>
            <p:ph type="dt" sz="half" idx="10"/>
          </p:nvPr>
        </p:nvSpPr>
        <p:spPr/>
        <p:txBody>
          <a:bodyPr/>
          <a:lstStyle/>
          <a:p>
            <a:fld id="{45CFC9D9-FF47-4007-A599-EE19684FD57D}" type="datetime1">
              <a:rPr lang="en-US" smtClean="0"/>
              <a:pPr/>
              <a:t>1/24/2017</a:t>
            </a:fld>
            <a:endParaRPr lang="en-US"/>
          </a:p>
        </p:txBody>
      </p:sp>
      <p:sp>
        <p:nvSpPr>
          <p:cNvPr id="5" name="Slide Number Placeholder 4"/>
          <p:cNvSpPr>
            <a:spLocks noGrp="1"/>
          </p:cNvSpPr>
          <p:nvPr>
            <p:ph type="sldNum" sz="quarter" idx="12"/>
          </p:nvPr>
        </p:nvSpPr>
        <p:spPr/>
        <p:txBody>
          <a:bodyPr/>
          <a:lstStyle/>
          <a:p>
            <a:fld id="{C84949BF-B90B-4E25-9A47-07E9FB3241D4}" type="slidenum">
              <a:rPr lang="en-US" smtClean="0"/>
              <a:pPr/>
              <a:t>13</a:t>
            </a:fld>
            <a:endParaRPr lang="en-US"/>
          </a:p>
        </p:txBody>
      </p:sp>
      <p:sp>
        <p:nvSpPr>
          <p:cNvPr id="6" name="Rectangle 5"/>
          <p:cNvSpPr/>
          <p:nvPr/>
        </p:nvSpPr>
        <p:spPr>
          <a:xfrm>
            <a:off x="5877215" y="1600200"/>
            <a:ext cx="1742785" cy="3154710"/>
          </a:xfrm>
          <a:prstGeom prst="rect">
            <a:avLst/>
          </a:prstGeom>
          <a:noFill/>
        </p:spPr>
        <p:txBody>
          <a:bodyPr wrap="none" lIns="91440" tIns="45720" rIns="91440" bIns="45720">
            <a:spAutoFit/>
          </a:bodyPr>
          <a:lstStyle/>
          <a:p>
            <a:pPr algn="ctr"/>
            <a:r>
              <a:rPr lang="en-US" sz="199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t>
            </a:r>
            <a:endParaRPr lang="en-US" sz="199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613644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Rhetoric, Instruction: Incompatible</a:t>
            </a:r>
            <a:r>
              <a:rPr lang="en-US" dirty="0"/>
              <a:t>?</a:t>
            </a:r>
          </a:p>
        </p:txBody>
      </p:sp>
      <p:sp>
        <p:nvSpPr>
          <p:cNvPr id="6" name="Text Placeholder 5"/>
          <p:cNvSpPr>
            <a:spLocks noGrp="1"/>
          </p:cNvSpPr>
          <p:nvPr>
            <p:ph type="body" idx="1"/>
          </p:nvPr>
        </p:nvSpPr>
        <p:spPr/>
        <p:txBody>
          <a:bodyPr/>
          <a:lstStyle/>
          <a:p>
            <a:r>
              <a:rPr lang="en-US" dirty="0" smtClean="0"/>
              <a:t>Gorgias, Polus, Callicles</a:t>
            </a:r>
            <a:endParaRPr lang="en-US" dirty="0"/>
          </a:p>
        </p:txBody>
      </p:sp>
      <p:sp>
        <p:nvSpPr>
          <p:cNvPr id="7" name="Content Placeholder 6"/>
          <p:cNvSpPr>
            <a:spLocks noGrp="1"/>
          </p:cNvSpPr>
          <p:nvPr>
            <p:ph sz="half" idx="2"/>
          </p:nvPr>
        </p:nvSpPr>
        <p:spPr/>
        <p:txBody>
          <a:bodyPr/>
          <a:lstStyle/>
          <a:p>
            <a:r>
              <a:rPr lang="en-US" dirty="0" smtClean="0"/>
              <a:t>Persuading through rhetoric</a:t>
            </a:r>
          </a:p>
          <a:p>
            <a:pPr lvl="1"/>
            <a:r>
              <a:rPr lang="en-US" dirty="0" smtClean="0"/>
              <a:t>Appeal to preconceptions (</a:t>
            </a:r>
            <a:r>
              <a:rPr lang="en-US" i="1" dirty="0" smtClean="0"/>
              <a:t>kolakeia</a:t>
            </a:r>
            <a:r>
              <a:rPr lang="en-US" dirty="0" smtClean="0"/>
              <a:t>)</a:t>
            </a:r>
          </a:p>
          <a:p>
            <a:pPr lvl="1"/>
            <a:r>
              <a:rPr lang="en-US" dirty="0" smtClean="0"/>
              <a:t>Shaping of perceptions/opinions</a:t>
            </a:r>
            <a:endParaRPr lang="en-US" dirty="0"/>
          </a:p>
        </p:txBody>
      </p:sp>
      <p:sp>
        <p:nvSpPr>
          <p:cNvPr id="8" name="Text Placeholder 7"/>
          <p:cNvSpPr>
            <a:spLocks noGrp="1"/>
          </p:cNvSpPr>
          <p:nvPr>
            <p:ph type="body" sz="quarter" idx="3"/>
          </p:nvPr>
        </p:nvSpPr>
        <p:spPr/>
        <p:txBody>
          <a:bodyPr/>
          <a:lstStyle/>
          <a:p>
            <a:r>
              <a:rPr lang="en-US" dirty="0" smtClean="0"/>
              <a:t>Socrates</a:t>
            </a:r>
            <a:endParaRPr lang="en-US" dirty="0"/>
          </a:p>
        </p:txBody>
      </p:sp>
      <p:sp>
        <p:nvSpPr>
          <p:cNvPr id="9" name="Content Placeholder 8"/>
          <p:cNvSpPr>
            <a:spLocks noGrp="1"/>
          </p:cNvSpPr>
          <p:nvPr>
            <p:ph sz="quarter" idx="4"/>
          </p:nvPr>
        </p:nvSpPr>
        <p:spPr/>
        <p:txBody>
          <a:bodyPr/>
          <a:lstStyle/>
          <a:p>
            <a:r>
              <a:rPr lang="en-US" dirty="0" smtClean="0"/>
              <a:t>Teaching through dialectic</a:t>
            </a:r>
          </a:p>
          <a:p>
            <a:pPr lvl="1"/>
            <a:r>
              <a:rPr lang="en-US" dirty="0" smtClean="0"/>
              <a:t>Appeal to reason (</a:t>
            </a:r>
            <a:r>
              <a:rPr lang="en-US" i="1" dirty="0" smtClean="0"/>
              <a:t>logos</a:t>
            </a:r>
            <a:r>
              <a:rPr lang="en-US" dirty="0" smtClean="0"/>
              <a:t>)</a:t>
            </a:r>
          </a:p>
          <a:p>
            <a:pPr lvl="1"/>
            <a:r>
              <a:rPr lang="en-US" dirty="0" smtClean="0"/>
              <a:t>Critiquing</a:t>
            </a:r>
            <a:r>
              <a:rPr lang="en-US" dirty="0"/>
              <a:t> of perceptions/opinions</a:t>
            </a:r>
          </a:p>
        </p:txBody>
      </p:sp>
      <p:sp>
        <p:nvSpPr>
          <p:cNvPr id="4" name="Date Placeholder 3"/>
          <p:cNvSpPr>
            <a:spLocks noGrp="1"/>
          </p:cNvSpPr>
          <p:nvPr>
            <p:ph type="dt" sz="half" idx="10"/>
          </p:nvPr>
        </p:nvSpPr>
        <p:spPr/>
        <p:txBody>
          <a:bodyPr/>
          <a:lstStyle/>
          <a:p>
            <a:fld id="{AA54BDD7-13BC-4593-B09F-46F27DE4C62A}" type="datetime1">
              <a:rPr lang="en-US" smtClean="0"/>
              <a:pPr/>
              <a:t>1/24/2017</a:t>
            </a:fld>
            <a:endParaRPr lang="en-US"/>
          </a:p>
        </p:txBody>
      </p:sp>
      <p:sp>
        <p:nvSpPr>
          <p:cNvPr id="5" name="Slide Number Placeholder 4"/>
          <p:cNvSpPr>
            <a:spLocks noGrp="1"/>
          </p:cNvSpPr>
          <p:nvPr>
            <p:ph type="sldNum" sz="quarter" idx="12"/>
          </p:nvPr>
        </p:nvSpPr>
        <p:spPr/>
        <p:txBody>
          <a:bodyPr/>
          <a:lstStyle/>
          <a:p>
            <a:fld id="{C84949BF-B90B-4E25-9A47-07E9FB3241D4}" type="slidenum">
              <a:rPr lang="en-US" smtClean="0"/>
              <a:pPr/>
              <a:t>2</a:t>
            </a:fld>
            <a:endParaRPr lang="en-US"/>
          </a:p>
        </p:txBody>
      </p:sp>
      <p:sp>
        <p:nvSpPr>
          <p:cNvPr id="11" name="TextBox 10"/>
          <p:cNvSpPr txBox="1"/>
          <p:nvPr/>
        </p:nvSpPr>
        <p:spPr>
          <a:xfrm>
            <a:off x="237544" y="5405735"/>
            <a:ext cx="8668912" cy="461665"/>
          </a:xfrm>
          <a:prstGeom prst="rect">
            <a:avLst/>
          </a:prstGeom>
          <a:noFill/>
        </p:spPr>
        <p:txBody>
          <a:bodyPr wrap="none" rtlCol="0">
            <a:spAutoFit/>
          </a:bodyPr>
          <a:lstStyle/>
          <a:p>
            <a:r>
              <a:rPr lang="en-US" dirty="0">
                <a:hlinkClick r:id="rId3"/>
              </a:rPr>
              <a:t>https://www.youtube.com/watch?v=3vDWWy4CMhE#t=3m38s</a:t>
            </a:r>
            <a:endParaRPr lang="en-US" dirty="0"/>
          </a:p>
        </p:txBody>
      </p:sp>
    </p:spTree>
    <p:extLst>
      <p:ext uri="{BB962C8B-B14F-4D97-AF65-F5344CB8AC3E}">
        <p14:creationId xmlns:p14="http://schemas.microsoft.com/office/powerpoint/2010/main" val="1341830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Agenda</a:t>
            </a:r>
            <a:endParaRPr lang="en-US" dirty="0"/>
          </a:p>
        </p:txBody>
      </p:sp>
      <p:sp>
        <p:nvSpPr>
          <p:cNvPr id="5" name="Content Placeholder 4"/>
          <p:cNvSpPr>
            <a:spLocks noGrp="1"/>
          </p:cNvSpPr>
          <p:nvPr>
            <p:ph idx="1"/>
          </p:nvPr>
        </p:nvSpPr>
        <p:spPr/>
        <p:txBody>
          <a:bodyPr/>
          <a:lstStyle/>
          <a:p>
            <a:pPr lvl="0"/>
            <a:r>
              <a:rPr lang="en-US" dirty="0" smtClean="0"/>
              <a:t>Recap and Update. . .</a:t>
            </a:r>
          </a:p>
          <a:p>
            <a:pPr lvl="1"/>
            <a:r>
              <a:rPr lang="en-US" i="1" dirty="0" smtClean="0"/>
              <a:t>Gorgias</a:t>
            </a:r>
            <a:r>
              <a:rPr lang="en-US" dirty="0" smtClean="0"/>
              <a:t> Issues, Course Issues</a:t>
            </a:r>
          </a:p>
          <a:p>
            <a:pPr lvl="0"/>
            <a:r>
              <a:rPr lang="en-US" dirty="0" smtClean="0"/>
              <a:t>Discussion</a:t>
            </a:r>
          </a:p>
          <a:p>
            <a:pPr lvl="1"/>
            <a:r>
              <a:rPr lang="en-US" dirty="0" smtClean="0"/>
              <a:t>Is Socrates Persuasive?</a:t>
            </a:r>
          </a:p>
          <a:p>
            <a:pPr lvl="0"/>
            <a:r>
              <a:rPr lang="en-US" dirty="0" smtClean="0"/>
              <a:t>Instructor’s Perspectives</a:t>
            </a:r>
          </a:p>
          <a:p>
            <a:pPr lvl="1"/>
            <a:r>
              <a:rPr lang="en-US" dirty="0" smtClean="0"/>
              <a:t>Dissonant Harmonies, Concluding Questions</a:t>
            </a:r>
            <a:endParaRPr lang="en-US" dirty="0"/>
          </a:p>
        </p:txBody>
      </p:sp>
    </p:spTree>
    <p:extLst>
      <p:ext uri="{BB962C8B-B14F-4D97-AF65-F5344CB8AC3E}">
        <p14:creationId xmlns:p14="http://schemas.microsoft.com/office/powerpoint/2010/main" val="1427059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dissolv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dissolve">
                                      <p:cBhvr>
                                        <p:cTn id="15" dur="500"/>
                                        <p:tgtEl>
                                          <p:spTgt spid="5">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dissolve">
                                      <p:cBhvr>
                                        <p:cTn id="18" dur="500"/>
                                        <p:tgtEl>
                                          <p:spTgt spid="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dissolve">
                                      <p:cBhvr>
                                        <p:cTn id="23" dur="500"/>
                                        <p:tgtEl>
                                          <p:spTgt spid="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dissolve">
                                      <p:cBhvr>
                                        <p:cTn id="28"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Recap and Update. . .</a:t>
            </a:r>
            <a:endParaRPr lang="en-US" dirty="0"/>
          </a:p>
        </p:txBody>
      </p:sp>
      <p:sp>
        <p:nvSpPr>
          <p:cNvPr id="2" name="Text Placeholder 1"/>
          <p:cNvSpPr>
            <a:spLocks noGrp="1"/>
          </p:cNvSpPr>
          <p:nvPr>
            <p:ph type="body" idx="1"/>
          </p:nvPr>
        </p:nvSpPr>
        <p:spPr/>
        <p:txBody>
          <a:bodyPr/>
          <a:lstStyle/>
          <a:p>
            <a:r>
              <a:rPr lang="en-US" i="1" dirty="0" smtClean="0"/>
              <a:t>Gorgias</a:t>
            </a:r>
            <a:r>
              <a:rPr lang="en-US" dirty="0" smtClean="0"/>
              <a:t> Issues, Course Issues</a:t>
            </a:r>
            <a:endParaRPr lang="en-US" dirty="0"/>
          </a:p>
        </p:txBody>
      </p:sp>
      <p:sp>
        <p:nvSpPr>
          <p:cNvPr id="4" name="Date Placeholder 3"/>
          <p:cNvSpPr>
            <a:spLocks noGrp="1"/>
          </p:cNvSpPr>
          <p:nvPr>
            <p:ph type="dt" sz="half" idx="10"/>
          </p:nvPr>
        </p:nvSpPr>
        <p:spPr/>
        <p:txBody>
          <a:bodyPr/>
          <a:lstStyle/>
          <a:p>
            <a:fld id="{AA54BDD7-13BC-4593-B09F-46F27DE4C62A}" type="datetime1">
              <a:rPr lang="en-US" smtClean="0"/>
              <a:pPr/>
              <a:t>1/24/2017</a:t>
            </a:fld>
            <a:endParaRPr lang="en-US"/>
          </a:p>
        </p:txBody>
      </p:sp>
      <p:sp>
        <p:nvSpPr>
          <p:cNvPr id="5" name="Slide Number Placeholder 4"/>
          <p:cNvSpPr>
            <a:spLocks noGrp="1"/>
          </p:cNvSpPr>
          <p:nvPr>
            <p:ph type="sldNum" sz="quarter" idx="12"/>
          </p:nvPr>
        </p:nvSpPr>
        <p:spPr/>
        <p:txBody>
          <a:bodyPr/>
          <a:lstStyle/>
          <a:p>
            <a:fld id="{C84949BF-B90B-4E25-9A47-07E9FB3241D4}" type="slidenum">
              <a:rPr lang="en-US" smtClean="0"/>
              <a:pPr/>
              <a:t>4</a:t>
            </a:fld>
            <a:endParaRPr lang="en-US"/>
          </a:p>
        </p:txBody>
      </p:sp>
    </p:spTree>
    <p:extLst>
      <p:ext uri="{BB962C8B-B14F-4D97-AF65-F5344CB8AC3E}">
        <p14:creationId xmlns:p14="http://schemas.microsoft.com/office/powerpoint/2010/main" val="360022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Dialogue: Structure</a:t>
            </a:r>
            <a:endParaRPr lang="en-US" dirty="0"/>
          </a:p>
        </p:txBody>
      </p:sp>
      <p:sp>
        <p:nvSpPr>
          <p:cNvPr id="14" name="Content Placeholder 13"/>
          <p:cNvSpPr>
            <a:spLocks noGrp="1"/>
          </p:cNvSpPr>
          <p:nvPr>
            <p:ph sz="half" idx="1"/>
          </p:nvPr>
        </p:nvSpPr>
        <p:spPr/>
        <p:txBody>
          <a:bodyPr>
            <a:normAutofit fontScale="92500"/>
          </a:bodyPr>
          <a:lstStyle/>
          <a:p>
            <a:r>
              <a:rPr lang="en-US" dirty="0" smtClean="0"/>
              <a:t>Overture</a:t>
            </a:r>
          </a:p>
          <a:p>
            <a:r>
              <a:rPr lang="en-US" dirty="0" smtClean="0"/>
              <a:t>ACT 1. Socrates &amp; Gorgias</a:t>
            </a:r>
          </a:p>
          <a:p>
            <a:pPr lvl="1"/>
            <a:r>
              <a:rPr lang="en-US" dirty="0" smtClean="0"/>
              <a:t>Rhetoric. . .</a:t>
            </a:r>
          </a:p>
          <a:p>
            <a:pPr lvl="2"/>
            <a:r>
              <a:rPr lang="en-US" dirty="0" smtClean="0"/>
              <a:t>Definition?</a:t>
            </a:r>
          </a:p>
          <a:p>
            <a:pPr lvl="2"/>
            <a:r>
              <a:rPr lang="en-US" dirty="0" smtClean="0"/>
              <a:t>Utility?</a:t>
            </a:r>
          </a:p>
          <a:p>
            <a:r>
              <a:rPr lang="en-US" dirty="0" smtClean="0"/>
              <a:t>ACT 2. Socrates &amp; Polus (&amp; Gorgias)</a:t>
            </a:r>
          </a:p>
          <a:p>
            <a:pPr lvl="1"/>
            <a:r>
              <a:rPr lang="en-US" dirty="0" smtClean="0"/>
              <a:t>Rhetoric as. . .</a:t>
            </a:r>
          </a:p>
          <a:p>
            <a:pPr lvl="2"/>
            <a:r>
              <a:rPr lang="en-US" dirty="0" smtClean="0"/>
              <a:t>Power</a:t>
            </a:r>
          </a:p>
          <a:p>
            <a:pPr lvl="2"/>
            <a:r>
              <a:rPr lang="en-US" dirty="0" smtClean="0"/>
              <a:t>Pandering</a:t>
            </a:r>
          </a:p>
          <a:p>
            <a:pPr lvl="1"/>
            <a:r>
              <a:rPr lang="en-US" dirty="0" smtClean="0"/>
              <a:t>Socratic paradox</a:t>
            </a:r>
            <a:endParaRPr lang="en-US" dirty="0"/>
          </a:p>
        </p:txBody>
      </p:sp>
      <p:sp>
        <p:nvSpPr>
          <p:cNvPr id="16" name="Content Placeholder 15"/>
          <p:cNvSpPr>
            <a:spLocks noGrp="1"/>
          </p:cNvSpPr>
          <p:nvPr>
            <p:ph sz="half" idx="2"/>
          </p:nvPr>
        </p:nvSpPr>
        <p:spPr/>
        <p:txBody>
          <a:bodyPr>
            <a:normAutofit fontScale="92500"/>
          </a:bodyPr>
          <a:lstStyle/>
          <a:p>
            <a:r>
              <a:rPr lang="en-US" dirty="0" smtClean="0"/>
              <a:t>ACT 3. Callicles &amp; Socrates</a:t>
            </a:r>
          </a:p>
          <a:p>
            <a:pPr lvl="1"/>
            <a:r>
              <a:rPr lang="en-US" dirty="0" smtClean="0"/>
              <a:t>Philosophy vs. . . .</a:t>
            </a:r>
          </a:p>
          <a:p>
            <a:pPr lvl="2"/>
            <a:r>
              <a:rPr lang="en-US" dirty="0" smtClean="0"/>
              <a:t>“Demerasty”</a:t>
            </a:r>
          </a:p>
          <a:p>
            <a:pPr lvl="2"/>
            <a:r>
              <a:rPr lang="en-US" dirty="0" smtClean="0"/>
              <a:t>Natural-law hedonism</a:t>
            </a:r>
          </a:p>
          <a:p>
            <a:pPr lvl="1"/>
            <a:r>
              <a:rPr lang="en-US" dirty="0" smtClean="0"/>
              <a:t> Myth of the Afterlife</a:t>
            </a:r>
            <a:endParaRPr lang="en-US" dirty="0"/>
          </a:p>
        </p:txBody>
      </p:sp>
      <p:sp>
        <p:nvSpPr>
          <p:cNvPr id="4" name="Date Placeholder 3"/>
          <p:cNvSpPr>
            <a:spLocks noGrp="1"/>
          </p:cNvSpPr>
          <p:nvPr>
            <p:ph type="dt" sz="half" idx="10"/>
          </p:nvPr>
        </p:nvSpPr>
        <p:spPr/>
        <p:txBody>
          <a:bodyPr/>
          <a:lstStyle/>
          <a:p>
            <a:fld id="{45CFC9D9-FF47-4007-A599-EE19684FD57D}" type="datetime1">
              <a:rPr lang="en-US" smtClean="0"/>
              <a:pPr/>
              <a:t>1/24/2017</a:t>
            </a:fld>
            <a:endParaRPr lang="en-US"/>
          </a:p>
        </p:txBody>
      </p:sp>
      <p:sp>
        <p:nvSpPr>
          <p:cNvPr id="5" name="Slide Number Placeholder 4"/>
          <p:cNvSpPr>
            <a:spLocks noGrp="1"/>
          </p:cNvSpPr>
          <p:nvPr>
            <p:ph type="sldNum" sz="quarter" idx="12"/>
          </p:nvPr>
        </p:nvSpPr>
        <p:spPr/>
        <p:txBody>
          <a:bodyPr/>
          <a:lstStyle/>
          <a:p>
            <a:fld id="{C84949BF-B90B-4E25-9A47-07E9FB3241D4}" type="slidenum">
              <a:rPr lang="en-US" smtClean="0"/>
              <a:pPr/>
              <a:t>5</a:t>
            </a:fld>
            <a:endParaRPr lang="en-US"/>
          </a:p>
        </p:txBody>
      </p:sp>
    </p:spTree>
    <p:extLst>
      <p:ext uri="{BB962C8B-B14F-4D97-AF65-F5344CB8AC3E}">
        <p14:creationId xmlns:p14="http://schemas.microsoft.com/office/powerpoint/2010/main" val="366216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xEl>
                                              <p:pRg st="1" end="1"/>
                                            </p:txEl>
                                          </p:spTgt>
                                        </p:tgtEl>
                                        <p:attrNameLst>
                                          <p:attrName>style.visibility</p:attrName>
                                        </p:attrNameLst>
                                      </p:cBhvr>
                                      <p:to>
                                        <p:strVal val="visible"/>
                                      </p:to>
                                    </p:set>
                                    <p:animEffect transition="in" filter="fade">
                                      <p:cBhvr>
                                        <p:cTn id="10" dur="500"/>
                                        <p:tgtEl>
                                          <p:spTgt spid="14">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xEl>
                                              <p:pRg st="2" end="2"/>
                                            </p:txEl>
                                          </p:spTgt>
                                        </p:tgtEl>
                                        <p:attrNameLst>
                                          <p:attrName>style.visibility</p:attrName>
                                        </p:attrNameLst>
                                      </p:cBhvr>
                                      <p:to>
                                        <p:strVal val="visible"/>
                                      </p:to>
                                    </p:set>
                                    <p:animEffect transition="in" filter="fade">
                                      <p:cBhvr>
                                        <p:cTn id="13" dur="500"/>
                                        <p:tgtEl>
                                          <p:spTgt spid="14">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xEl>
                                              <p:pRg st="3" end="3"/>
                                            </p:txEl>
                                          </p:spTgt>
                                        </p:tgtEl>
                                        <p:attrNameLst>
                                          <p:attrName>style.visibility</p:attrName>
                                        </p:attrNameLst>
                                      </p:cBhvr>
                                      <p:to>
                                        <p:strVal val="visible"/>
                                      </p:to>
                                    </p:set>
                                    <p:animEffect transition="in" filter="fade">
                                      <p:cBhvr>
                                        <p:cTn id="16" dur="500"/>
                                        <p:tgtEl>
                                          <p:spTgt spid="14">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
                                            <p:txEl>
                                              <p:pRg st="4" end="4"/>
                                            </p:txEl>
                                          </p:spTgt>
                                        </p:tgtEl>
                                        <p:attrNameLst>
                                          <p:attrName>style.visibility</p:attrName>
                                        </p:attrNameLst>
                                      </p:cBhvr>
                                      <p:to>
                                        <p:strVal val="visible"/>
                                      </p:to>
                                    </p:set>
                                    <p:animEffect transition="in" filter="fade">
                                      <p:cBhvr>
                                        <p:cTn id="19" dur="500"/>
                                        <p:tgtEl>
                                          <p:spTgt spid="14">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
                                            <p:txEl>
                                              <p:pRg st="5" end="5"/>
                                            </p:txEl>
                                          </p:spTgt>
                                        </p:tgtEl>
                                        <p:attrNameLst>
                                          <p:attrName>style.visibility</p:attrName>
                                        </p:attrNameLst>
                                      </p:cBhvr>
                                      <p:to>
                                        <p:strVal val="visible"/>
                                      </p:to>
                                    </p:set>
                                    <p:animEffect transition="in" filter="fade">
                                      <p:cBhvr>
                                        <p:cTn id="22" dur="500"/>
                                        <p:tgtEl>
                                          <p:spTgt spid="14">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4">
                                            <p:txEl>
                                              <p:pRg st="6" end="6"/>
                                            </p:txEl>
                                          </p:spTgt>
                                        </p:tgtEl>
                                        <p:attrNameLst>
                                          <p:attrName>style.visibility</p:attrName>
                                        </p:attrNameLst>
                                      </p:cBhvr>
                                      <p:to>
                                        <p:strVal val="visible"/>
                                      </p:to>
                                    </p:set>
                                    <p:animEffect transition="in" filter="fade">
                                      <p:cBhvr>
                                        <p:cTn id="25" dur="500"/>
                                        <p:tgtEl>
                                          <p:spTgt spid="14">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
                                            <p:txEl>
                                              <p:pRg st="7" end="7"/>
                                            </p:txEl>
                                          </p:spTgt>
                                        </p:tgtEl>
                                        <p:attrNameLst>
                                          <p:attrName>style.visibility</p:attrName>
                                        </p:attrNameLst>
                                      </p:cBhvr>
                                      <p:to>
                                        <p:strVal val="visible"/>
                                      </p:to>
                                    </p:set>
                                    <p:animEffect transition="in" filter="fade">
                                      <p:cBhvr>
                                        <p:cTn id="28" dur="500"/>
                                        <p:tgtEl>
                                          <p:spTgt spid="14">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4">
                                            <p:txEl>
                                              <p:pRg st="8" end="8"/>
                                            </p:txEl>
                                          </p:spTgt>
                                        </p:tgtEl>
                                        <p:attrNameLst>
                                          <p:attrName>style.visibility</p:attrName>
                                        </p:attrNameLst>
                                      </p:cBhvr>
                                      <p:to>
                                        <p:strVal val="visible"/>
                                      </p:to>
                                    </p:set>
                                    <p:animEffect transition="in" filter="fade">
                                      <p:cBhvr>
                                        <p:cTn id="31" dur="500"/>
                                        <p:tgtEl>
                                          <p:spTgt spid="14">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4">
                                            <p:txEl>
                                              <p:pRg st="9" end="9"/>
                                            </p:txEl>
                                          </p:spTgt>
                                        </p:tgtEl>
                                        <p:attrNameLst>
                                          <p:attrName>style.visibility</p:attrName>
                                        </p:attrNameLst>
                                      </p:cBhvr>
                                      <p:to>
                                        <p:strVal val="visible"/>
                                      </p:to>
                                    </p:set>
                                    <p:animEffect transition="in" filter="fade">
                                      <p:cBhvr>
                                        <p:cTn id="34" dur="500"/>
                                        <p:tgtEl>
                                          <p:spTgt spid="14">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6">
                                            <p:txEl>
                                              <p:pRg st="0" end="0"/>
                                            </p:txEl>
                                          </p:spTgt>
                                        </p:tgtEl>
                                        <p:attrNameLst>
                                          <p:attrName>style.visibility</p:attrName>
                                        </p:attrNameLst>
                                      </p:cBhvr>
                                      <p:to>
                                        <p:strVal val="visible"/>
                                      </p:to>
                                    </p:set>
                                    <p:animEffect transition="in" filter="fade">
                                      <p:cBhvr>
                                        <p:cTn id="39" dur="500"/>
                                        <p:tgtEl>
                                          <p:spTgt spid="16">
                                            <p:txEl>
                                              <p:pRg st="0" end="0"/>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6">
                                            <p:txEl>
                                              <p:pRg st="1" end="1"/>
                                            </p:txEl>
                                          </p:spTgt>
                                        </p:tgtEl>
                                        <p:attrNameLst>
                                          <p:attrName>style.visibility</p:attrName>
                                        </p:attrNameLst>
                                      </p:cBhvr>
                                      <p:to>
                                        <p:strVal val="visible"/>
                                      </p:to>
                                    </p:set>
                                    <p:animEffect transition="in" filter="fade">
                                      <p:cBhvr>
                                        <p:cTn id="42" dur="500"/>
                                        <p:tgtEl>
                                          <p:spTgt spid="16">
                                            <p:txEl>
                                              <p:pRg st="1" end="1"/>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6">
                                            <p:txEl>
                                              <p:pRg st="2" end="2"/>
                                            </p:txEl>
                                          </p:spTgt>
                                        </p:tgtEl>
                                        <p:attrNameLst>
                                          <p:attrName>style.visibility</p:attrName>
                                        </p:attrNameLst>
                                      </p:cBhvr>
                                      <p:to>
                                        <p:strVal val="visible"/>
                                      </p:to>
                                    </p:set>
                                    <p:animEffect transition="in" filter="fade">
                                      <p:cBhvr>
                                        <p:cTn id="45" dur="500"/>
                                        <p:tgtEl>
                                          <p:spTgt spid="16">
                                            <p:txEl>
                                              <p:pRg st="2" end="2"/>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6">
                                            <p:txEl>
                                              <p:pRg st="3" end="3"/>
                                            </p:txEl>
                                          </p:spTgt>
                                        </p:tgtEl>
                                        <p:attrNameLst>
                                          <p:attrName>style.visibility</p:attrName>
                                        </p:attrNameLst>
                                      </p:cBhvr>
                                      <p:to>
                                        <p:strVal val="visible"/>
                                      </p:to>
                                    </p:set>
                                    <p:animEffect transition="in" filter="fade">
                                      <p:cBhvr>
                                        <p:cTn id="48" dur="500"/>
                                        <p:tgtEl>
                                          <p:spTgt spid="16">
                                            <p:txEl>
                                              <p:pRg st="3" end="3"/>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6">
                                            <p:txEl>
                                              <p:pRg st="4" end="4"/>
                                            </p:txEl>
                                          </p:spTgt>
                                        </p:tgtEl>
                                        <p:attrNameLst>
                                          <p:attrName>style.visibility</p:attrName>
                                        </p:attrNameLst>
                                      </p:cBhvr>
                                      <p:to>
                                        <p:strVal val="visible"/>
                                      </p:to>
                                    </p:set>
                                    <p:animEffect transition="in" filter="fade">
                                      <p:cBhvr>
                                        <p:cTn id="51"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P spid="1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What’s the Point?</a:t>
            </a:r>
            <a:endParaRPr lang="en-US" dirty="0"/>
          </a:p>
        </p:txBody>
      </p:sp>
      <p:sp>
        <p:nvSpPr>
          <p:cNvPr id="4" name="Date Placeholder 3"/>
          <p:cNvSpPr>
            <a:spLocks noGrp="1"/>
          </p:cNvSpPr>
          <p:nvPr>
            <p:ph type="dt" sz="half" idx="10"/>
          </p:nvPr>
        </p:nvSpPr>
        <p:spPr/>
        <p:txBody>
          <a:bodyPr/>
          <a:lstStyle/>
          <a:p>
            <a:fld id="{AA54BDD7-13BC-4593-B09F-46F27DE4C62A}" type="datetime1">
              <a:rPr lang="en-US" smtClean="0"/>
              <a:pPr/>
              <a:t>1/24/2017</a:t>
            </a:fld>
            <a:endParaRPr lang="en-US"/>
          </a:p>
        </p:txBody>
      </p:sp>
      <p:sp>
        <p:nvSpPr>
          <p:cNvPr id="5" name="Slide Number Placeholder 4"/>
          <p:cNvSpPr>
            <a:spLocks noGrp="1"/>
          </p:cNvSpPr>
          <p:nvPr>
            <p:ph type="sldNum" sz="quarter" idx="12"/>
          </p:nvPr>
        </p:nvSpPr>
        <p:spPr/>
        <p:txBody>
          <a:bodyPr/>
          <a:lstStyle/>
          <a:p>
            <a:fld id="{C84949BF-B90B-4E25-9A47-07E9FB3241D4}" type="slidenum">
              <a:rPr lang="en-US" smtClean="0"/>
              <a:pPr/>
              <a:t>6</a:t>
            </a:fld>
            <a:endParaRPr lang="en-US"/>
          </a:p>
        </p:txBody>
      </p:sp>
      <p:sp>
        <p:nvSpPr>
          <p:cNvPr id="11" name="TextBox 10"/>
          <p:cNvSpPr txBox="1"/>
          <p:nvPr/>
        </p:nvSpPr>
        <p:spPr>
          <a:xfrm>
            <a:off x="494778" y="1450062"/>
            <a:ext cx="8153400" cy="4493538"/>
          </a:xfrm>
          <a:prstGeom prst="rect">
            <a:avLst/>
          </a:prstGeom>
          <a:noFill/>
        </p:spPr>
        <p:txBody>
          <a:bodyPr wrap="square" rtlCol="0" anchor="ctr" anchorCtr="0">
            <a:spAutoFit/>
          </a:bodyPr>
          <a:lstStyle/>
          <a:p>
            <a:pPr algn="l"/>
            <a:r>
              <a:rPr lang="en-US" sz="2600" dirty="0" smtClean="0">
                <a:latin typeface="+mn-lt"/>
              </a:rPr>
              <a:t>SOCRATES: </a:t>
            </a:r>
            <a:r>
              <a:rPr lang="en-US" sz="2600" dirty="0">
                <a:latin typeface="+mn-lt"/>
              </a:rPr>
              <a:t>O Callicles, if there were not some community of feelings among humankind, however varying in different persons — I mean to say, if everyone's feelings were peculiar to oneself and were not shared by the rest of his species </a:t>
            </a:r>
            <a:r>
              <a:rPr lang="en-US" sz="2600" dirty="0" smtClean="0">
                <a:latin typeface="+mn-lt"/>
              </a:rPr>
              <a:t>— I </a:t>
            </a:r>
            <a:r>
              <a:rPr lang="en-US" sz="2600" dirty="0">
                <a:latin typeface="+mn-lt"/>
              </a:rPr>
              <a:t>do not see how we could easily communicate our impressions to one another. I make this remark because I perceive that you and I have a common feeling. For we are both lovers, and both of us have two loves apiece. I am the lover of Alcibiades, the son of Cleinias, and of philosophy. And you are lover of the Athenian </a:t>
            </a:r>
            <a:r>
              <a:rPr lang="en-US" sz="2600" i="1" dirty="0">
                <a:latin typeface="+mn-lt"/>
              </a:rPr>
              <a:t>dēmos</a:t>
            </a:r>
            <a:r>
              <a:rPr lang="en-US" sz="2600" dirty="0">
                <a:latin typeface="+mn-lt"/>
              </a:rPr>
              <a:t>, and of Dēmos the son of </a:t>
            </a:r>
            <a:r>
              <a:rPr lang="en-US" sz="2600" dirty="0" smtClean="0">
                <a:latin typeface="+mn-lt"/>
              </a:rPr>
              <a:t>Pyrilampes. </a:t>
            </a:r>
            <a:r>
              <a:rPr lang="en-US" dirty="0" smtClean="0">
                <a:latin typeface="+mn-lt"/>
              </a:rPr>
              <a:t>(481c-d)</a:t>
            </a:r>
            <a:endParaRPr lang="en-US" sz="2600" dirty="0">
              <a:latin typeface="+mn-lt"/>
            </a:endParaRPr>
          </a:p>
        </p:txBody>
      </p:sp>
    </p:spTree>
    <p:extLst>
      <p:ext uri="{BB962C8B-B14F-4D97-AF65-F5344CB8AC3E}">
        <p14:creationId xmlns:p14="http://schemas.microsoft.com/office/powerpoint/2010/main" val="2204674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What’s the Point?</a:t>
            </a:r>
            <a:endParaRPr lang="en-US" dirty="0"/>
          </a:p>
        </p:txBody>
      </p:sp>
      <p:sp>
        <p:nvSpPr>
          <p:cNvPr id="4" name="Date Placeholder 3"/>
          <p:cNvSpPr>
            <a:spLocks noGrp="1"/>
          </p:cNvSpPr>
          <p:nvPr>
            <p:ph type="dt" sz="half" idx="10"/>
          </p:nvPr>
        </p:nvSpPr>
        <p:spPr/>
        <p:txBody>
          <a:bodyPr/>
          <a:lstStyle/>
          <a:p>
            <a:fld id="{AA54BDD7-13BC-4593-B09F-46F27DE4C62A}" type="datetime1">
              <a:rPr lang="en-US" smtClean="0"/>
              <a:pPr/>
              <a:t>1/24/2017</a:t>
            </a:fld>
            <a:endParaRPr lang="en-US"/>
          </a:p>
        </p:txBody>
      </p:sp>
      <p:sp>
        <p:nvSpPr>
          <p:cNvPr id="5" name="Slide Number Placeholder 4"/>
          <p:cNvSpPr>
            <a:spLocks noGrp="1"/>
          </p:cNvSpPr>
          <p:nvPr>
            <p:ph type="sldNum" sz="quarter" idx="12"/>
          </p:nvPr>
        </p:nvSpPr>
        <p:spPr/>
        <p:txBody>
          <a:bodyPr/>
          <a:lstStyle/>
          <a:p>
            <a:fld id="{C84949BF-B90B-4E25-9A47-07E9FB3241D4}" type="slidenum">
              <a:rPr lang="en-US" smtClean="0"/>
              <a:pPr/>
              <a:t>7</a:t>
            </a:fld>
            <a:endParaRPr lang="en-US"/>
          </a:p>
        </p:txBody>
      </p:sp>
      <p:sp>
        <p:nvSpPr>
          <p:cNvPr id="11" name="TextBox 10"/>
          <p:cNvSpPr txBox="1"/>
          <p:nvPr/>
        </p:nvSpPr>
        <p:spPr>
          <a:xfrm>
            <a:off x="494778" y="1450062"/>
            <a:ext cx="8153400" cy="4493538"/>
          </a:xfrm>
          <a:prstGeom prst="rect">
            <a:avLst/>
          </a:prstGeom>
          <a:noFill/>
        </p:spPr>
        <p:txBody>
          <a:bodyPr wrap="square" rtlCol="0" anchor="ctr" anchorCtr="0">
            <a:spAutoFit/>
          </a:bodyPr>
          <a:lstStyle/>
          <a:p>
            <a:pPr algn="l"/>
            <a:r>
              <a:rPr lang="en-US" sz="2600" dirty="0" smtClean="0">
                <a:latin typeface="+mn-lt"/>
              </a:rPr>
              <a:t>SOCRATES: </a:t>
            </a:r>
            <a:r>
              <a:rPr lang="en-US" sz="2600" u="sng" dirty="0">
                <a:solidFill>
                  <a:srgbClr val="FF0000"/>
                </a:solidFill>
                <a:latin typeface="+mn-lt"/>
              </a:rPr>
              <a:t>O Callicles, if there were not some community of feelings among humankind</a:t>
            </a:r>
            <a:r>
              <a:rPr lang="en-US" sz="2600" dirty="0">
                <a:latin typeface="+mn-lt"/>
              </a:rPr>
              <a:t>, however varying in different persons — I mean to say, if everyone's feelings were peculiar to oneself and were not shared by the rest of his species </a:t>
            </a:r>
            <a:r>
              <a:rPr lang="en-US" sz="2600" dirty="0" smtClean="0">
                <a:latin typeface="+mn-lt"/>
              </a:rPr>
              <a:t>— </a:t>
            </a:r>
            <a:r>
              <a:rPr lang="en-US" sz="2600" u="sng" dirty="0" smtClean="0">
                <a:solidFill>
                  <a:srgbClr val="FF0000"/>
                </a:solidFill>
                <a:latin typeface="+mn-lt"/>
              </a:rPr>
              <a:t>I </a:t>
            </a:r>
            <a:r>
              <a:rPr lang="en-US" sz="2600" u="sng" dirty="0">
                <a:solidFill>
                  <a:srgbClr val="FF0000"/>
                </a:solidFill>
                <a:latin typeface="+mn-lt"/>
              </a:rPr>
              <a:t>do not see how we could easily communicate our impressions to one anothe</a:t>
            </a:r>
            <a:r>
              <a:rPr lang="en-US" sz="2600" dirty="0">
                <a:solidFill>
                  <a:srgbClr val="FF0000"/>
                </a:solidFill>
                <a:latin typeface="+mn-lt"/>
              </a:rPr>
              <a:t>r</a:t>
            </a:r>
            <a:r>
              <a:rPr lang="en-US" sz="2600" dirty="0">
                <a:latin typeface="+mn-lt"/>
              </a:rPr>
              <a:t>. I make this remark because I perceive that you and I have a common feeling. </a:t>
            </a:r>
            <a:r>
              <a:rPr lang="en-US" sz="2600" u="sng" dirty="0">
                <a:solidFill>
                  <a:srgbClr val="FF0000"/>
                </a:solidFill>
                <a:latin typeface="+mn-lt"/>
              </a:rPr>
              <a:t>For we are both lovers, and both of us have two loves apiece</a:t>
            </a:r>
            <a:r>
              <a:rPr lang="en-US" sz="2600" dirty="0">
                <a:latin typeface="+mn-lt"/>
              </a:rPr>
              <a:t>. I am the lover of Alcibiades, the son of Cleinias, and of philosophy. And you are lover of </a:t>
            </a:r>
            <a:r>
              <a:rPr lang="en-US" sz="2600" u="sng" dirty="0">
                <a:solidFill>
                  <a:srgbClr val="FF0000"/>
                </a:solidFill>
                <a:latin typeface="+mn-lt"/>
              </a:rPr>
              <a:t>the Athenian </a:t>
            </a:r>
            <a:r>
              <a:rPr lang="en-US" sz="2600" i="1" u="sng" dirty="0">
                <a:solidFill>
                  <a:srgbClr val="FF0000"/>
                </a:solidFill>
                <a:latin typeface="+mn-lt"/>
              </a:rPr>
              <a:t>dēmos</a:t>
            </a:r>
            <a:r>
              <a:rPr lang="en-US" sz="2600" dirty="0">
                <a:latin typeface="+mn-lt"/>
              </a:rPr>
              <a:t>, and of </a:t>
            </a:r>
            <a:r>
              <a:rPr lang="en-US" sz="2600" u="sng" dirty="0">
                <a:solidFill>
                  <a:srgbClr val="FF0000"/>
                </a:solidFill>
                <a:latin typeface="+mn-lt"/>
              </a:rPr>
              <a:t>Dēmos the son of </a:t>
            </a:r>
            <a:r>
              <a:rPr lang="en-US" sz="2600" u="sng" dirty="0" smtClean="0">
                <a:solidFill>
                  <a:srgbClr val="FF0000"/>
                </a:solidFill>
                <a:latin typeface="+mn-lt"/>
              </a:rPr>
              <a:t>Pyrilampes</a:t>
            </a:r>
            <a:r>
              <a:rPr lang="en-US" sz="2600" dirty="0" smtClean="0">
                <a:latin typeface="+mn-lt"/>
              </a:rPr>
              <a:t>. </a:t>
            </a:r>
            <a:r>
              <a:rPr lang="en-US" dirty="0" smtClean="0">
                <a:latin typeface="+mn-lt"/>
              </a:rPr>
              <a:t>(481c-d)</a:t>
            </a:r>
            <a:endParaRPr lang="en-US" sz="2600" dirty="0">
              <a:latin typeface="+mn-lt"/>
            </a:endParaRPr>
          </a:p>
        </p:txBody>
      </p:sp>
    </p:spTree>
    <p:extLst>
      <p:ext uri="{BB962C8B-B14F-4D97-AF65-F5344CB8AC3E}">
        <p14:creationId xmlns:p14="http://schemas.microsoft.com/office/powerpoint/2010/main" val="4156608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i="1" dirty="0" smtClean="0"/>
              <a:t>Gorgias</a:t>
            </a:r>
            <a:r>
              <a:rPr lang="en-US" dirty="0" smtClean="0"/>
              <a:t> as Preview. . .</a:t>
            </a:r>
            <a:endParaRPr lang="en-US" dirty="0"/>
          </a:p>
        </p:txBody>
      </p:sp>
      <p:sp>
        <p:nvSpPr>
          <p:cNvPr id="10" name="Content Placeholder 9"/>
          <p:cNvSpPr>
            <a:spLocks noGrp="1"/>
          </p:cNvSpPr>
          <p:nvPr>
            <p:ph idx="1"/>
          </p:nvPr>
        </p:nvSpPr>
        <p:spPr/>
        <p:txBody>
          <a:bodyPr>
            <a:normAutofit fontScale="85000" lnSpcReduction="20000"/>
          </a:bodyPr>
          <a:lstStyle/>
          <a:p>
            <a:r>
              <a:rPr lang="en-US" i="1" dirty="0" smtClean="0"/>
              <a:t>Kolakeia</a:t>
            </a:r>
            <a:r>
              <a:rPr lang="en-US" dirty="0" smtClean="0"/>
              <a:t> vs. </a:t>
            </a:r>
            <a:r>
              <a:rPr lang="en-US" i="1" dirty="0" smtClean="0"/>
              <a:t>parrhesia</a:t>
            </a:r>
            <a:endParaRPr lang="en-US" dirty="0" smtClean="0"/>
          </a:p>
          <a:p>
            <a:pPr lvl="1"/>
            <a:r>
              <a:rPr lang="en-US" dirty="0" smtClean="0"/>
              <a:t>Pandering vs. Straight-talking</a:t>
            </a:r>
          </a:p>
          <a:p>
            <a:r>
              <a:rPr lang="en-US" i="1" dirty="0" smtClean="0"/>
              <a:t>Eros</a:t>
            </a:r>
            <a:r>
              <a:rPr lang="en-US" dirty="0" smtClean="0"/>
              <a:t> (love/desire/lust) for. . .</a:t>
            </a:r>
          </a:p>
          <a:p>
            <a:pPr lvl="1"/>
            <a:r>
              <a:rPr lang="en-US" i="1" dirty="0" smtClean="0"/>
              <a:t>polis</a:t>
            </a:r>
          </a:p>
          <a:p>
            <a:pPr lvl="1"/>
            <a:r>
              <a:rPr lang="en-US" i="1" dirty="0" smtClean="0"/>
              <a:t>demos</a:t>
            </a:r>
          </a:p>
          <a:p>
            <a:r>
              <a:rPr lang="en-US" dirty="0" smtClean="0"/>
              <a:t>Sophistic </a:t>
            </a:r>
            <a:r>
              <a:rPr lang="en-US" sz="2600" dirty="0" smtClean="0"/>
              <a:t>(sophists, sophistry, sophism)</a:t>
            </a:r>
            <a:endParaRPr lang="en-US" dirty="0" smtClean="0"/>
          </a:p>
          <a:p>
            <a:pPr lvl="1"/>
            <a:r>
              <a:rPr lang="en-US" i="1" dirty="0" smtClean="0"/>
              <a:t>Epideixis</a:t>
            </a:r>
          </a:p>
          <a:p>
            <a:pPr lvl="1"/>
            <a:r>
              <a:rPr lang="en-US" dirty="0" smtClean="0"/>
              <a:t>Natural law</a:t>
            </a:r>
          </a:p>
          <a:p>
            <a:r>
              <a:rPr lang="en-US" dirty="0" smtClean="0"/>
              <a:t>Sociality of discourse</a:t>
            </a:r>
          </a:p>
          <a:p>
            <a:pPr lvl="1"/>
            <a:r>
              <a:rPr lang="en-US" dirty="0" smtClean="0"/>
              <a:t>Speech acts</a:t>
            </a:r>
          </a:p>
          <a:p>
            <a:pPr lvl="1"/>
            <a:r>
              <a:rPr lang="en-US" dirty="0" smtClean="0"/>
              <a:t>Dialogue</a:t>
            </a:r>
            <a:endParaRPr lang="en-US" dirty="0"/>
          </a:p>
        </p:txBody>
      </p:sp>
      <p:sp>
        <p:nvSpPr>
          <p:cNvPr id="7" name="Date Placeholder 6"/>
          <p:cNvSpPr>
            <a:spLocks noGrp="1"/>
          </p:cNvSpPr>
          <p:nvPr>
            <p:ph type="dt" sz="half" idx="10"/>
          </p:nvPr>
        </p:nvSpPr>
        <p:spPr/>
        <p:txBody>
          <a:bodyPr/>
          <a:lstStyle/>
          <a:p>
            <a:fld id="{FD0F57CF-692C-43D0-B799-9AAEA7EA1740}" type="datetime1">
              <a:rPr lang="en-US" smtClean="0"/>
              <a:pPr/>
              <a:t>1/24/2017</a:t>
            </a:fld>
            <a:endParaRPr lang="en-US"/>
          </a:p>
        </p:txBody>
      </p:sp>
      <p:sp>
        <p:nvSpPr>
          <p:cNvPr id="8" name="Slide Number Placeholder 7"/>
          <p:cNvSpPr>
            <a:spLocks noGrp="1"/>
          </p:cNvSpPr>
          <p:nvPr>
            <p:ph type="sldNum" sz="quarter" idx="12"/>
          </p:nvPr>
        </p:nvSpPr>
        <p:spPr/>
        <p:txBody>
          <a:bodyPr/>
          <a:lstStyle/>
          <a:p>
            <a:fld id="{B1A7D873-BDEC-4D0E-826C-A647DDEC7662}" type="slidenum">
              <a:rPr lang="en-US" smtClean="0"/>
              <a:pPr/>
              <a:t>8</a:t>
            </a:fld>
            <a:endParaRPr lang="en-US"/>
          </a:p>
        </p:txBody>
      </p:sp>
    </p:spTree>
    <p:extLst>
      <p:ext uri="{BB962C8B-B14F-4D97-AF65-F5344CB8AC3E}">
        <p14:creationId xmlns:p14="http://schemas.microsoft.com/office/powerpoint/2010/main" val="1653086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Discussion</a:t>
            </a:r>
            <a:endParaRPr lang="en-US" dirty="0"/>
          </a:p>
        </p:txBody>
      </p:sp>
      <p:sp>
        <p:nvSpPr>
          <p:cNvPr id="7" name="Subtitle 6"/>
          <p:cNvSpPr>
            <a:spLocks noGrp="1"/>
          </p:cNvSpPr>
          <p:nvPr>
            <p:ph type="body" idx="1"/>
          </p:nvPr>
        </p:nvSpPr>
        <p:spPr/>
        <p:txBody>
          <a:bodyPr/>
          <a:lstStyle/>
          <a:p>
            <a:r>
              <a:rPr lang="en-US" dirty="0" smtClean="0"/>
              <a:t>Is Socrates Persuasive?</a:t>
            </a:r>
            <a:endParaRPr lang="en-US" dirty="0"/>
          </a:p>
        </p:txBody>
      </p:sp>
      <p:sp>
        <p:nvSpPr>
          <p:cNvPr id="4" name="Date Placeholder 3"/>
          <p:cNvSpPr>
            <a:spLocks noGrp="1"/>
          </p:cNvSpPr>
          <p:nvPr>
            <p:ph type="dt" sz="half" idx="10"/>
          </p:nvPr>
        </p:nvSpPr>
        <p:spPr/>
        <p:txBody>
          <a:bodyPr/>
          <a:lstStyle/>
          <a:p>
            <a:fld id="{AA54BDD7-13BC-4593-B09F-46F27DE4C62A}" type="datetime1">
              <a:rPr lang="en-US" smtClean="0"/>
              <a:pPr/>
              <a:t>1/24/2017</a:t>
            </a:fld>
            <a:endParaRPr lang="en-US"/>
          </a:p>
        </p:txBody>
      </p:sp>
      <p:sp>
        <p:nvSpPr>
          <p:cNvPr id="5" name="Slide Number Placeholder 4"/>
          <p:cNvSpPr>
            <a:spLocks noGrp="1"/>
          </p:cNvSpPr>
          <p:nvPr>
            <p:ph type="sldNum" sz="quarter" idx="12"/>
          </p:nvPr>
        </p:nvSpPr>
        <p:spPr/>
        <p:txBody>
          <a:bodyPr/>
          <a:lstStyle/>
          <a:p>
            <a:fld id="{C84949BF-B90B-4E25-9A47-07E9FB3241D4}" type="slidenum">
              <a:rPr lang="en-US" smtClean="0"/>
              <a:pPr/>
              <a:t>9</a:t>
            </a:fld>
            <a:endParaRPr lang="en-US"/>
          </a:p>
        </p:txBody>
      </p:sp>
    </p:spTree>
    <p:extLst>
      <p:ext uri="{BB962C8B-B14F-4D97-AF65-F5344CB8AC3E}">
        <p14:creationId xmlns:p14="http://schemas.microsoft.com/office/powerpoint/2010/main" val="3641173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peith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itho">
      <a:majorFont>
        <a:latin typeface="Century Gothic"/>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peitho</Template>
  <TotalTime>920</TotalTime>
  <Words>1662</Words>
  <Application>Microsoft Office PowerPoint</Application>
  <PresentationFormat>On-screen Show (4:3)</PresentationFormat>
  <Paragraphs>176</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Levenim MT</vt:lpstr>
      <vt:lpstr>Times New Roman</vt:lpstr>
      <vt:lpstr>peitho</vt:lpstr>
      <vt:lpstr>What’s Rhetoric Good For?</vt:lpstr>
      <vt:lpstr>Rhetoric, Instruction: Incompatible?</vt:lpstr>
      <vt:lpstr>Agenda</vt:lpstr>
      <vt:lpstr>Recap and Update. . .</vt:lpstr>
      <vt:lpstr>Dialogue: Structure</vt:lpstr>
      <vt:lpstr>What’s the Point?</vt:lpstr>
      <vt:lpstr>What’s the Point?</vt:lpstr>
      <vt:lpstr>Gorgias as Preview. . .</vt:lpstr>
      <vt:lpstr>Discussion</vt:lpstr>
      <vt:lpstr>PowerPoint Presentation</vt:lpstr>
      <vt:lpstr>Instructor’s Perspectives</vt:lpstr>
      <vt:lpstr>Dissonant Harmonies</vt:lpstr>
      <vt:lpstr>Concluding Questions</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Andrew Scholtz</dc:creator>
  <cp:lastModifiedBy>Scholtz, Andrew</cp:lastModifiedBy>
  <cp:revision>89</cp:revision>
  <cp:lastPrinted>2017-01-24T20:54:39Z</cp:lastPrinted>
  <dcterms:created xsi:type="dcterms:W3CDTF">2009-09-03T04:30:17Z</dcterms:created>
  <dcterms:modified xsi:type="dcterms:W3CDTF">2017-01-24T21:08:14Z</dcterms:modified>
</cp:coreProperties>
</file>