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6"/>
  </p:notesMasterIdLst>
  <p:handoutMasterIdLst>
    <p:handoutMasterId r:id="rId17"/>
  </p:handoutMasterIdLst>
  <p:sldIdLst>
    <p:sldId id="256" r:id="rId2"/>
    <p:sldId id="260" r:id="rId3"/>
    <p:sldId id="258" r:id="rId4"/>
    <p:sldId id="277" r:id="rId5"/>
    <p:sldId id="272" r:id="rId6"/>
    <p:sldId id="261" r:id="rId7"/>
    <p:sldId id="262" r:id="rId8"/>
    <p:sldId id="263" r:id="rId9"/>
    <p:sldId id="278" r:id="rId10"/>
    <p:sldId id="280" r:id="rId11"/>
    <p:sldId id="279" r:id="rId12"/>
    <p:sldId id="265" r:id="rId13"/>
    <p:sldId id="266" r:id="rId14"/>
    <p:sldId id="276" r:id="rId15"/>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626"/>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87" autoAdjust="0"/>
    <p:restoredTop sz="95167" autoAdjust="0"/>
  </p:normalViewPr>
  <p:slideViewPr>
    <p:cSldViewPr snapToGrid="0" showGuides="1">
      <p:cViewPr varScale="1">
        <p:scale>
          <a:sx n="113" d="100"/>
          <a:sy n="113" d="100"/>
        </p:scale>
        <p:origin x="2190" y="96"/>
      </p:cViewPr>
      <p:guideLst>
        <p:guide orient="horz" pos="2159"/>
        <p:guide pos="2881"/>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1686"/>
    </p:cViewPr>
  </p:notesTextViewPr>
  <p:sorterViewPr>
    <p:cViewPr>
      <p:scale>
        <a:sx n="66" d="100"/>
        <a:sy n="66" d="100"/>
      </p:scale>
      <p:origin x="0" y="0"/>
    </p:cViewPr>
  </p:sorterViewPr>
  <p:notesViewPr>
    <p:cSldViewPr snapToGrid="0" showGuides="1">
      <p:cViewPr varScale="1">
        <p:scale>
          <a:sx n="52" d="100"/>
          <a:sy n="52" d="100"/>
        </p:scale>
        <p:origin x="-288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dirty="0" smtClean="0"/>
              <a:t>persuasion anc. greece</a:t>
            </a:r>
            <a:endParaRPr lang="en-US" dirty="0"/>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dirty="0" smtClean="0"/>
              <a:t>persuasion anc. greece</a:t>
            </a:r>
            <a:endParaRPr lang="en-US" dirty="0"/>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386013" y="482600"/>
            <a:ext cx="2238375" cy="1679575"/>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201196"/>
            <a:ext cx="5919894" cy="6398421"/>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4FFD7E9-EEFF-43A3-A41A-F07EAB15C7DF}"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959BF72C-1DF9-4666-814B-1461DFDC14CD}" type="slidenum">
              <a:rPr lang="en-US"/>
              <a:pPr/>
              <a:t>1</a:t>
            </a:fld>
            <a:endParaRPr lang="en-US"/>
          </a:p>
        </p:txBody>
      </p:sp>
      <p:sp>
        <p:nvSpPr>
          <p:cNvPr id="206850" name="Rectangle 2"/>
          <p:cNvSpPr>
            <a:spLocks noGrp="1" noRot="1" noChangeAspect="1" noChangeArrowheads="1" noTextEdit="1"/>
          </p:cNvSpPr>
          <p:nvPr>
            <p:ph type="sldImg"/>
          </p:nvPr>
        </p:nvSpPr>
        <p:spPr>
          <a:xfrm>
            <a:off x="2386013" y="482600"/>
            <a:ext cx="2238375" cy="1679575"/>
          </a:xfrm>
          <a:ln/>
        </p:spPr>
      </p:sp>
      <p:sp>
        <p:nvSpPr>
          <p:cNvPr id="2068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739930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2519700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pPr defTabSz="909645">
              <a:defRPr/>
            </a:pPr>
            <a:endParaRPr lang="en-US" dirty="0" smtClean="0"/>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83877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BC95D2B-651D-431F-B618-510ED8C5AD60}"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ECCFE79A-A7F2-4146-9588-208E763B6C12}" type="slidenum">
              <a:rPr lang="en-US"/>
              <a:pPr/>
              <a:t>12</a:t>
            </a:fld>
            <a:endParaRPr lang="en-US"/>
          </a:p>
        </p:txBody>
      </p:sp>
      <p:sp>
        <p:nvSpPr>
          <p:cNvPr id="310274" name="Rectangle 2"/>
          <p:cNvSpPr>
            <a:spLocks noGrp="1" noRot="1" noChangeAspect="1" noChangeArrowheads="1" noTextEdit="1"/>
          </p:cNvSpPr>
          <p:nvPr>
            <p:ph type="sldImg"/>
          </p:nvPr>
        </p:nvSpPr>
        <p:spPr>
          <a:xfrm>
            <a:off x="2386013" y="482600"/>
            <a:ext cx="2238375" cy="1679575"/>
          </a:xfrm>
          <a:ln/>
        </p:spPr>
      </p:sp>
      <p:sp>
        <p:nvSpPr>
          <p:cNvPr id="310275" name="Rectangle 3"/>
          <p:cNvSpPr>
            <a:spLocks noGrp="1" noChangeArrowheads="1"/>
          </p:cNvSpPr>
          <p:nvPr>
            <p:ph type="body" idx="1"/>
          </p:nvPr>
        </p:nvSpPr>
        <p:spPr/>
        <p:txBody>
          <a:bodyPr/>
          <a:lstStyle/>
          <a:p>
            <a:r>
              <a:rPr lang="en-US" dirty="0" smtClean="0"/>
              <a:t>ISSUES</a:t>
            </a:r>
          </a:p>
          <a:p>
            <a:r>
              <a:rPr lang="en-US" dirty="0" smtClean="0"/>
              <a:t>not just historicity of picture in </a:t>
            </a:r>
            <a:r>
              <a:rPr lang="en-US" i="1" dirty="0" smtClean="0"/>
              <a:t>knights</a:t>
            </a:r>
            <a:r>
              <a:rPr lang="en-US" dirty="0" smtClean="0"/>
              <a:t> - whether play’s </a:t>
            </a:r>
            <a:r>
              <a:rPr lang="en-US" i="1" dirty="0" smtClean="0"/>
              <a:t>realistic</a:t>
            </a:r>
            <a:r>
              <a:rPr lang="en-US" dirty="0" smtClean="0"/>
              <a:t>.</a:t>
            </a:r>
          </a:p>
          <a:p>
            <a:r>
              <a:rPr lang="en-US" dirty="0" smtClean="0"/>
              <a:t>representational issues in </a:t>
            </a:r>
            <a:r>
              <a:rPr lang="en-US" i="1" dirty="0" smtClean="0"/>
              <a:t>knights</a:t>
            </a:r>
            <a:r>
              <a:rPr lang="en-US" dirty="0" smtClean="0"/>
              <a:t>:</a:t>
            </a:r>
          </a:p>
          <a:p>
            <a:pPr lvl="1"/>
            <a:r>
              <a:rPr lang="en-US" dirty="0" smtClean="0"/>
              <a:t>how does play spin democracy?</a:t>
            </a:r>
          </a:p>
          <a:p>
            <a:pPr lvl="1"/>
            <a:r>
              <a:rPr lang="en-US" dirty="0" smtClean="0"/>
              <a:t>how might the “discourse of polarization” be reflected therein?</a:t>
            </a:r>
          </a:p>
          <a:p>
            <a:pPr marL="461140" indent="-461140">
              <a:lnSpc>
                <a:spcPct val="110000"/>
              </a:lnSpc>
            </a:pPr>
            <a:r>
              <a:rPr lang="en-US" dirty="0" smtClean="0"/>
              <a:t>PAPHLAGONIAN: I’ve been beaten up—by this fellow and these young men here—and all because of you.</a:t>
            </a:r>
          </a:p>
          <a:p>
            <a:pPr marL="461140" indent="-461140">
              <a:lnSpc>
                <a:spcPct val="110000"/>
              </a:lnSpc>
            </a:pPr>
            <a:r>
              <a:rPr lang="en-US" dirty="0" err="1" smtClean="0"/>
              <a:t>THEPEOPLE</a:t>
            </a:r>
            <a:r>
              <a:rPr lang="en-US" dirty="0" smtClean="0"/>
              <a:t>: How come?</a:t>
            </a:r>
          </a:p>
          <a:p>
            <a:pPr marL="461140" indent="-461140">
              <a:lnSpc>
                <a:spcPct val="110000"/>
              </a:lnSpc>
            </a:pPr>
            <a:r>
              <a:rPr lang="en-US" dirty="0" smtClean="0"/>
              <a:t>PAPHLAGONIAN: Because, </a:t>
            </a:r>
            <a:r>
              <a:rPr lang="en-US" dirty="0" err="1" smtClean="0"/>
              <a:t>Thepeople</a:t>
            </a:r>
            <a:r>
              <a:rPr lang="en-US" dirty="0" smtClean="0"/>
              <a:t>, I love you (</a:t>
            </a:r>
            <a:r>
              <a:rPr lang="en-US" dirty="0" err="1" smtClean="0"/>
              <a:t>philō</a:t>
            </a:r>
            <a:r>
              <a:rPr lang="en-US" dirty="0" smtClean="0"/>
              <a:t> se), I truly do (I am your </a:t>
            </a:r>
            <a:r>
              <a:rPr lang="en-US" dirty="0" err="1" smtClean="0"/>
              <a:t>erastēs</a:t>
            </a:r>
            <a:r>
              <a:rPr lang="en-US" dirty="0" smtClean="0"/>
              <a:t>).</a:t>
            </a:r>
          </a:p>
          <a:p>
            <a:pPr marL="461140" indent="-461140">
              <a:lnSpc>
                <a:spcPct val="110000"/>
              </a:lnSpc>
            </a:pPr>
            <a:r>
              <a:rPr lang="en-US" dirty="0" err="1" smtClean="0"/>
              <a:t>THEPEOPLE</a:t>
            </a:r>
            <a:r>
              <a:rPr lang="en-US" dirty="0" smtClean="0"/>
              <a:t> [to SAUSAGE—SELLER]: And who are you?</a:t>
            </a:r>
          </a:p>
          <a:p>
            <a:pPr marL="461140" indent="-461140">
              <a:lnSpc>
                <a:spcPct val="110000"/>
              </a:lnSpc>
            </a:pPr>
            <a:r>
              <a:rPr lang="en-US" dirty="0" smtClean="0"/>
              <a:t>SAUSAGE-SELLER: I am also your lover. I’ve loved you for a long time and wanted to ’</a:t>
            </a:r>
            <a:r>
              <a:rPr lang="en-US" dirty="0" err="1" smtClean="0"/>
              <a:t>elp</a:t>
            </a:r>
            <a:r>
              <a:rPr lang="en-US" dirty="0" smtClean="0"/>
              <a:t> you, and so ’</a:t>
            </a:r>
            <a:r>
              <a:rPr lang="en-US" dirty="0" err="1" smtClean="0"/>
              <a:t>ave</a:t>
            </a:r>
            <a:r>
              <a:rPr lang="en-US" dirty="0" smtClean="0"/>
              <a:t> many other honest folk (kaloi </a:t>
            </a:r>
            <a:r>
              <a:rPr lang="en-US" dirty="0" err="1" smtClean="0"/>
              <a:t>ka’gathoi</a:t>
            </a:r>
            <a:r>
              <a:rPr lang="en-US" dirty="0" smtClean="0"/>
              <a:t>) too, …. (Knights pp. 63-4)</a:t>
            </a:r>
          </a:p>
          <a:p>
            <a:pPr marL="461140" indent="-461140">
              <a:lnSpc>
                <a:spcPct val="110000"/>
              </a:lnSpc>
            </a:pPr>
            <a:endParaRPr lang="en-US" dirty="0" smtClean="0"/>
          </a:p>
          <a:p>
            <a:pPr marL="461140" indent="-461140" defTabSz="909645">
              <a:lnSpc>
                <a:spcPct val="110000"/>
              </a:lnSpc>
              <a:defRPr/>
            </a:pPr>
            <a:r>
              <a:rPr lang="en-US" dirty="0" smtClean="0"/>
              <a:t>“Fix your eyes every day on the greatness of Athens as she really is, and … fall in love with her” (Thucydides, Periclean Funeral Oration)</a:t>
            </a:r>
          </a:p>
          <a:p>
            <a:endParaRPr lang="en-US" dirty="0"/>
          </a:p>
        </p:txBody>
      </p:sp>
    </p:spTree>
    <p:extLst>
      <p:ext uri="{BB962C8B-B14F-4D97-AF65-F5344CB8AC3E}">
        <p14:creationId xmlns:p14="http://schemas.microsoft.com/office/powerpoint/2010/main" val="4194738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91E1B6B-A204-49FC-B982-3CE77E1E5E61}"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BC0D772E-50C3-4109-B673-32A2A0E3F31B}" type="slidenum">
              <a:rPr lang="en-US"/>
              <a:pPr/>
              <a:t>13</a:t>
            </a:fld>
            <a:endParaRPr lang="en-US"/>
          </a:p>
        </p:txBody>
      </p:sp>
      <p:sp>
        <p:nvSpPr>
          <p:cNvPr id="267266" name="Rectangle 2"/>
          <p:cNvSpPr>
            <a:spLocks noGrp="1" noRot="1" noChangeAspect="1" noChangeArrowheads="1" noTextEdit="1"/>
          </p:cNvSpPr>
          <p:nvPr>
            <p:ph type="sldImg"/>
          </p:nvPr>
        </p:nvSpPr>
        <p:spPr>
          <a:xfrm>
            <a:off x="2386013" y="482600"/>
            <a:ext cx="2238375" cy="1679575"/>
          </a:xfrm>
          <a:ln/>
        </p:spPr>
      </p:sp>
      <p:sp>
        <p:nvSpPr>
          <p:cNvPr id="267267" name="Rectangle 3"/>
          <p:cNvSpPr>
            <a:spLocks noGrp="1" noChangeArrowheads="1"/>
          </p:cNvSpPr>
          <p:nvPr>
            <p:ph type="body" idx="1"/>
          </p:nvPr>
        </p:nvSpPr>
        <p:spPr/>
        <p:txBody>
          <a:bodyPr/>
          <a:lstStyle/>
          <a:p>
            <a:r>
              <a:rPr lang="en-US" dirty="0" smtClean="0"/>
              <a:t>in </a:t>
            </a:r>
            <a:r>
              <a:rPr lang="en-US" dirty="0" err="1" smtClean="0"/>
              <a:t>thuc</a:t>
            </a:r>
            <a:r>
              <a:rPr lang="en-US" dirty="0" smtClean="0"/>
              <a:t>, aristo, and </a:t>
            </a:r>
            <a:r>
              <a:rPr lang="en-US" dirty="0" err="1" smtClean="0"/>
              <a:t>ps-aristotelian</a:t>
            </a:r>
            <a:r>
              <a:rPr lang="en-US" dirty="0" smtClean="0"/>
              <a:t> </a:t>
            </a:r>
            <a:r>
              <a:rPr lang="en-US" dirty="0" err="1" smtClean="0"/>
              <a:t>ath</a:t>
            </a:r>
            <a:r>
              <a:rPr lang="en-US" dirty="0" smtClean="0"/>
              <a:t> pol, a demagogue, exemplar of vulgar pol and speaker, though </a:t>
            </a:r>
            <a:r>
              <a:rPr lang="en-US" dirty="0" err="1" smtClean="0"/>
              <a:t>wohl</a:t>
            </a:r>
            <a:r>
              <a:rPr lang="en-US" dirty="0" smtClean="0"/>
              <a:t> argues a critic of the dēmos’ speech-addiction in </a:t>
            </a:r>
            <a:r>
              <a:rPr lang="en-US" dirty="0" err="1" smtClean="0"/>
              <a:t>thuc</a:t>
            </a:r>
            <a:r>
              <a:rPr lang="en-US" dirty="0" smtClean="0"/>
              <a:t> </a:t>
            </a:r>
            <a:r>
              <a:rPr lang="en-US" dirty="0" err="1" smtClean="0"/>
              <a:t>bk</a:t>
            </a:r>
            <a:r>
              <a:rPr lang="en-US" dirty="0" smtClean="0"/>
              <a:t> 2.</a:t>
            </a:r>
          </a:p>
          <a:p>
            <a:r>
              <a:rPr lang="en-US" dirty="0" err="1" smtClean="0"/>
              <a:t>evdently</a:t>
            </a:r>
            <a:r>
              <a:rPr lang="en-US" dirty="0" smtClean="0"/>
              <a:t>, the author of a successful bill to raise jury pay from 2 to three obols.</a:t>
            </a:r>
          </a:p>
          <a:p>
            <a:pPr lvl="1"/>
            <a:r>
              <a:rPr lang="en-US" dirty="0" err="1" smtClean="0"/>
              <a:t>pericles</a:t>
            </a:r>
            <a:r>
              <a:rPr lang="en-US" dirty="0" smtClean="0"/>
              <a:t> instituted jury pay 440s, </a:t>
            </a:r>
            <a:r>
              <a:rPr lang="en-US" dirty="0" err="1" smtClean="0"/>
              <a:t>cleon</a:t>
            </a:r>
            <a:r>
              <a:rPr lang="en-US" dirty="0" smtClean="0"/>
              <a:t> raised that</a:t>
            </a:r>
          </a:p>
          <a:p>
            <a:r>
              <a:rPr lang="en-US" dirty="0" smtClean="0"/>
              <a:t>note discrepant implications:</a:t>
            </a:r>
          </a:p>
          <a:p>
            <a:pPr lvl="1"/>
            <a:r>
              <a:rPr lang="en-US" dirty="0" smtClean="0"/>
              <a:t>enables broader spectrum of </a:t>
            </a:r>
            <a:r>
              <a:rPr lang="en-US" dirty="0" err="1" smtClean="0"/>
              <a:t>athenians</a:t>
            </a:r>
            <a:r>
              <a:rPr lang="en-US" dirty="0" smtClean="0"/>
              <a:t> to serve</a:t>
            </a:r>
          </a:p>
          <a:p>
            <a:pPr lvl="1"/>
            <a:r>
              <a:rPr lang="en-US" dirty="0" smtClean="0"/>
              <a:t>looks like political-judicial bribery</a:t>
            </a:r>
          </a:p>
        </p:txBody>
      </p:sp>
    </p:spTree>
    <p:extLst>
      <p:ext uri="{BB962C8B-B14F-4D97-AF65-F5344CB8AC3E}">
        <p14:creationId xmlns:p14="http://schemas.microsoft.com/office/powerpoint/2010/main" val="2305175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393894-011A-4A85-9078-99DE89BC57E5}" type="slidenum">
              <a:rPr lang="en-US"/>
              <a:pPr/>
              <a:t>14</a:t>
            </a:fld>
            <a:endParaRPr lang="en-US" dirty="0"/>
          </a:p>
        </p:txBody>
      </p:sp>
      <p:sp>
        <p:nvSpPr>
          <p:cNvPr id="138242" name="Rectangle 2"/>
          <p:cNvSpPr>
            <a:spLocks noGrp="1" noRot="1" noChangeAspect="1" noChangeArrowheads="1" noTextEdit="1"/>
          </p:cNvSpPr>
          <p:nvPr>
            <p:ph type="sldImg"/>
          </p:nvPr>
        </p:nvSpPr>
        <p:spPr>
          <a:xfrm>
            <a:off x="2549525" y="481013"/>
            <a:ext cx="1911350" cy="1433512"/>
          </a:xfrm>
          <a:ln/>
        </p:spPr>
      </p:sp>
      <p:sp>
        <p:nvSpPr>
          <p:cNvPr id="138243" name="Rectangle 3"/>
          <p:cNvSpPr>
            <a:spLocks noGrp="1" noChangeArrowheads="1"/>
          </p:cNvSpPr>
          <p:nvPr>
            <p:ph type="body" idx="1"/>
          </p:nvPr>
        </p:nvSpPr>
        <p:spPr>
          <a:xfrm>
            <a:off x="389467" y="2117902"/>
            <a:ext cx="6231467" cy="6671305"/>
          </a:xfrm>
        </p:spPr>
        <p:txBody>
          <a:bodyPr/>
          <a:lstStyle/>
          <a:p>
            <a:r>
              <a:rPr lang="en-US" baseline="0" dirty="0" smtClean="0"/>
              <a:t>how does what each of these thinkers says reflect on democracy as depicted here?</a:t>
            </a:r>
          </a:p>
          <a:p>
            <a:pPr lvl="1"/>
            <a:r>
              <a:rPr lang="en-US" baseline="0" dirty="0" smtClean="0"/>
              <a:t>the old oligarch’s picture of democracy – which thinker’s ideas does it best validate?</a:t>
            </a:r>
          </a:p>
          <a:p>
            <a:pPr lvl="1"/>
            <a:r>
              <a:rPr lang="en-US" baseline="0" dirty="0" smtClean="0"/>
              <a:t>or, which thinker or thinkers might offer insight into the picture of democracy here?</a:t>
            </a:r>
            <a:endParaRPr lang="en-US" dirty="0"/>
          </a:p>
        </p:txBody>
      </p:sp>
    </p:spTree>
    <p:extLst>
      <p:ext uri="{BB962C8B-B14F-4D97-AF65-F5344CB8AC3E}">
        <p14:creationId xmlns:p14="http://schemas.microsoft.com/office/powerpoint/2010/main" val="2414045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normAutofit/>
          </a:bodyPr>
          <a:lstStyle/>
          <a:p>
            <a:r>
              <a:rPr lang="en-US" baseline="0" dirty="0" smtClean="0"/>
              <a:t>journal question:</a:t>
            </a:r>
          </a:p>
          <a:p>
            <a:pPr lvl="1"/>
            <a:r>
              <a:rPr lang="en-US" baseline="0" dirty="0" smtClean="0"/>
              <a:t>“Where on the political spectrum do you feel inclined to locate the ideological perspective informing the satire in Aristophanes' Knights? Explain your choice. What, in other words, does the play seem to be trying to say about democracy generally? About the 420s Athenian democracy specifically?”</a:t>
            </a:r>
          </a:p>
          <a:p>
            <a:r>
              <a:rPr lang="en-US" baseline="0" dirty="0" smtClean="0"/>
              <a:t>results were all over the map, from extreme democrat to extreme oligarch. but the moderates dominated, with an average score of 3, “moderate.”</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136686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1231523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190948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03D31E4-A805-4334-9BC8-26741B2F7AC0}"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C862CCFE-6FD9-4CA8-B423-49B44FD6867B}" type="slidenum">
              <a:rPr lang="en-US"/>
              <a:pPr/>
              <a:t>5</a:t>
            </a:fld>
            <a:endParaRPr lang="en-US"/>
          </a:p>
        </p:txBody>
      </p:sp>
      <p:sp>
        <p:nvSpPr>
          <p:cNvPr id="305154" name="Rectangle 2"/>
          <p:cNvSpPr>
            <a:spLocks noGrp="1" noRot="1" noChangeAspect="1" noChangeArrowheads="1" noTextEdit="1"/>
          </p:cNvSpPr>
          <p:nvPr>
            <p:ph type="sldImg"/>
          </p:nvPr>
        </p:nvSpPr>
        <p:spPr>
          <a:xfrm>
            <a:off x="2386013" y="482600"/>
            <a:ext cx="2238375" cy="1679575"/>
          </a:xfrm>
          <a:ln/>
        </p:spPr>
      </p:sp>
      <p:sp>
        <p:nvSpPr>
          <p:cNvPr id="305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305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C496B03-E5D6-46B9-91AB-D5F6A25C77A7}"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EE067360-FA4A-4564-8749-6EE19D02B387}" type="slidenum">
              <a:rPr lang="en-US"/>
              <a:pPr/>
              <a:t>6</a:t>
            </a:fld>
            <a:endParaRPr lang="en-US"/>
          </a:p>
        </p:txBody>
      </p:sp>
      <p:sp>
        <p:nvSpPr>
          <p:cNvPr id="306178" name="Rectangle 2"/>
          <p:cNvSpPr>
            <a:spLocks noGrp="1" noRot="1" noChangeAspect="1" noChangeArrowheads="1" noTextEdit="1"/>
          </p:cNvSpPr>
          <p:nvPr>
            <p:ph type="sldImg"/>
          </p:nvPr>
        </p:nvSpPr>
        <p:spPr>
          <a:xfrm>
            <a:off x="2386013" y="482600"/>
            <a:ext cx="2238375" cy="1679575"/>
          </a:xfrm>
          <a:ln/>
        </p:spPr>
      </p:sp>
      <p:sp>
        <p:nvSpPr>
          <p:cNvPr id="3061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87466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3C047E1-A2FD-448A-A647-E7756D2056DD}"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7B6452F6-9780-4043-AC02-2647E82CA087}" type="slidenum">
              <a:rPr lang="en-US"/>
              <a:pPr/>
              <a:t>7</a:t>
            </a:fld>
            <a:endParaRPr lang="en-US"/>
          </a:p>
        </p:txBody>
      </p:sp>
      <p:sp>
        <p:nvSpPr>
          <p:cNvPr id="187394" name="Rectangle 2"/>
          <p:cNvSpPr>
            <a:spLocks noGrp="1" noRot="1" noChangeAspect="1" noChangeArrowheads="1" noTextEdit="1"/>
          </p:cNvSpPr>
          <p:nvPr>
            <p:ph type="sldImg"/>
          </p:nvPr>
        </p:nvSpPr>
        <p:spPr>
          <a:xfrm>
            <a:off x="2182813" y="604838"/>
            <a:ext cx="2644775" cy="1982787"/>
          </a:xfrm>
          <a:ln/>
        </p:spPr>
      </p:sp>
      <p:sp>
        <p:nvSpPr>
          <p:cNvPr id="187395" name="Rectangle 3"/>
          <p:cNvSpPr>
            <a:spLocks noGrp="1" noChangeArrowheads="1"/>
          </p:cNvSpPr>
          <p:nvPr>
            <p:ph type="body" idx="1"/>
          </p:nvPr>
        </p:nvSpPr>
        <p:spPr>
          <a:xfrm>
            <a:off x="851959" y="2937839"/>
            <a:ext cx="5306484" cy="5661778"/>
          </a:xfrm>
        </p:spPr>
        <p:txBody>
          <a:bodyPr/>
          <a:lstStyle/>
          <a:p>
            <a:pPr defTabSz="909645">
              <a:defRPr/>
            </a:pPr>
            <a:r>
              <a:rPr lang="en-US" dirty="0" smtClean="0"/>
              <a:t>“New Politicians”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b="0" i="0" kern="1200" dirty="0" smtClean="0">
                <a:solidFill>
                  <a:schemeClr val="tx1"/>
                </a:solidFill>
                <a:effectLst/>
                <a:latin typeface="+mn-lt"/>
                <a:ea typeface="+mn-ea"/>
                <a:cs typeface="+mn-cs"/>
              </a:rPr>
              <a:t>“The most influential politician in Athens after 430 BC, as the operator of a tannery was the first important demagogue from the circle of tradesmen who were rising to political leadership. Sources paint a picture of a man who put his loyalty to the people (</a:t>
            </a:r>
            <a:r>
              <a:rPr lang="en-US" sz="1100" b="0" i="0" kern="1200" dirty="0" err="1" smtClean="0">
                <a:solidFill>
                  <a:schemeClr val="tx1"/>
                </a:solidFill>
                <a:effectLst/>
                <a:latin typeface="+mn-lt"/>
                <a:ea typeface="+mn-ea"/>
                <a:cs typeface="+mn-cs"/>
              </a:rPr>
              <a:t>dḗmos</a:t>
            </a:r>
            <a:r>
              <a:rPr lang="en-US" sz="1100" b="0" i="0" kern="1200" dirty="0" smtClean="0">
                <a:solidFill>
                  <a:schemeClr val="tx1"/>
                </a:solidFill>
                <a:effectLst/>
                <a:latin typeface="+mn-lt"/>
                <a:ea typeface="+mn-ea"/>
                <a:cs typeface="+mn-cs"/>
              </a:rPr>
              <a:t>) before that to his friends, who cleverly exploited the moods prevalent among the people and procured a following for himself by promising material gains” (Brill’s New </a:t>
            </a:r>
            <a:r>
              <a:rPr lang="en-US" sz="1100" b="0" i="0" kern="1200" dirty="0" err="1" smtClean="0">
                <a:solidFill>
                  <a:schemeClr val="tx1"/>
                </a:solidFill>
                <a:effectLst/>
                <a:latin typeface="+mn-lt"/>
                <a:ea typeface="+mn-ea"/>
                <a:cs typeface="+mn-cs"/>
              </a:rPr>
              <a:t>Pauly</a:t>
            </a:r>
            <a:r>
              <a:rPr lang="en-US" sz="1100" b="0" i="0" kern="1200" dirty="0" smtClean="0">
                <a:solidFill>
                  <a:schemeClr val="tx1"/>
                </a:solidFill>
                <a:effectLst/>
                <a:latin typeface="+mn-lt"/>
                <a:ea typeface="+mn-ea"/>
                <a:cs typeface="+mn-cs"/>
              </a:rPr>
              <a:t>)</a:t>
            </a:r>
            <a:endParaRPr lang="en-US" dirty="0" smtClean="0"/>
          </a:p>
          <a:p>
            <a:pPr marL="454823" lvl="1" defTabSz="909645">
              <a:defRPr/>
            </a:pPr>
            <a:r>
              <a:rPr lang="en-US" dirty="0" smtClean="0"/>
              <a:t>DEMOSTHENES First of all, it says, there will come a hemp seller, who will direct all the City’s affairs (Eucrates).</a:t>
            </a:r>
            <a:br>
              <a:rPr lang="en-US" dirty="0" smtClean="0"/>
            </a:br>
            <a:r>
              <a:rPr lang="en-US" dirty="0" smtClean="0"/>
              <a:t>NICIAS Seller number one. Yes, what’s next?</a:t>
            </a:r>
            <a:br>
              <a:rPr lang="en-US" dirty="0" smtClean="0"/>
            </a:br>
            <a:r>
              <a:rPr lang="en-US" dirty="0" smtClean="0"/>
              <a:t>DEM The after him, a sheep-seller (Lysicles).</a:t>
            </a:r>
            <a:br>
              <a:rPr lang="en-US" dirty="0" smtClean="0"/>
            </a:br>
            <a:r>
              <a:rPr lang="en-US" dirty="0" smtClean="0"/>
              <a:t>NIC Seller number two. And what becomes of him?</a:t>
            </a:r>
            <a:br>
              <a:rPr lang="en-US" dirty="0" smtClean="0"/>
            </a:br>
            <a:r>
              <a:rPr lang="en-US" dirty="0" smtClean="0"/>
              <a:t>DEM He shall hold power until another man appears who is even more loathsome than he is, … our Paphlagonian (Cleon)….</a:t>
            </a:r>
            <a:br>
              <a:rPr lang="en-US" dirty="0" smtClean="0"/>
            </a:br>
            <a:r>
              <a:rPr lang="en-US" dirty="0" smtClean="0"/>
              <a:t>NIC Isn’t there just one more seller to follow?...</a:t>
            </a:r>
            <a:br>
              <a:rPr lang="en-US" dirty="0" smtClean="0"/>
            </a:br>
            <a:r>
              <a:rPr lang="en-US" dirty="0" smtClean="0"/>
              <a:t>DEM The man destined to evict our Paphlagonian is a sausage-seller. (</a:t>
            </a:r>
            <a:r>
              <a:rPr lang="el-GR" dirty="0" smtClean="0"/>
              <a:t>Knights </a:t>
            </a:r>
            <a:r>
              <a:rPr lang="en-US" dirty="0" smtClean="0"/>
              <a:t>pp. 40–41)</a:t>
            </a:r>
          </a:p>
          <a:p>
            <a:r>
              <a:rPr lang="en-US" dirty="0" smtClean="0"/>
              <a:t>in </a:t>
            </a:r>
            <a:r>
              <a:rPr lang="en-US" dirty="0" err="1"/>
              <a:t>thuc</a:t>
            </a:r>
            <a:r>
              <a:rPr lang="en-US" dirty="0"/>
              <a:t>, aristo, and </a:t>
            </a:r>
            <a:r>
              <a:rPr lang="en-US" dirty="0" err="1"/>
              <a:t>ps-aristotelian</a:t>
            </a:r>
            <a:r>
              <a:rPr lang="en-US" dirty="0"/>
              <a:t> </a:t>
            </a:r>
            <a:r>
              <a:rPr lang="en-US" dirty="0" err="1"/>
              <a:t>ath</a:t>
            </a:r>
            <a:r>
              <a:rPr lang="en-US" dirty="0"/>
              <a:t> pol, a demagogue, exemplar of vulgar pol and speaker, though </a:t>
            </a:r>
            <a:r>
              <a:rPr lang="en-US" dirty="0" err="1"/>
              <a:t>wohl</a:t>
            </a:r>
            <a:r>
              <a:rPr lang="en-US" dirty="0"/>
              <a:t> argues a critic of the dēmos’ speech-addiction in </a:t>
            </a:r>
            <a:r>
              <a:rPr lang="en-US" dirty="0" err="1"/>
              <a:t>thuc</a:t>
            </a:r>
            <a:r>
              <a:rPr lang="en-US" dirty="0"/>
              <a:t> </a:t>
            </a:r>
            <a:r>
              <a:rPr lang="en-US" dirty="0" err="1"/>
              <a:t>bk</a:t>
            </a:r>
            <a:r>
              <a:rPr lang="en-US" dirty="0"/>
              <a:t> 2.</a:t>
            </a:r>
          </a:p>
          <a:p>
            <a:r>
              <a:rPr lang="en-US" dirty="0" err="1"/>
              <a:t>evdently</a:t>
            </a:r>
            <a:r>
              <a:rPr lang="en-US" dirty="0"/>
              <a:t>, the author of a successful bill to raise jury pay from 2 to three obols.</a:t>
            </a:r>
          </a:p>
          <a:p>
            <a:pPr lvl="1"/>
            <a:r>
              <a:rPr lang="en-US" dirty="0" err="1"/>
              <a:t>pericles</a:t>
            </a:r>
            <a:r>
              <a:rPr lang="en-US" dirty="0"/>
              <a:t> instituted jury pay 440s, </a:t>
            </a:r>
            <a:r>
              <a:rPr lang="en-US" dirty="0" err="1"/>
              <a:t>cleon</a:t>
            </a:r>
            <a:r>
              <a:rPr lang="en-US" dirty="0"/>
              <a:t> raised that</a:t>
            </a:r>
          </a:p>
          <a:p>
            <a:r>
              <a:rPr lang="en-US" dirty="0"/>
              <a:t>note discrepant implications:</a:t>
            </a:r>
          </a:p>
          <a:p>
            <a:pPr lvl="1"/>
            <a:r>
              <a:rPr lang="en-US" dirty="0"/>
              <a:t>enables broader spectrum of </a:t>
            </a:r>
            <a:r>
              <a:rPr lang="en-US" dirty="0" err="1"/>
              <a:t>athenians</a:t>
            </a:r>
            <a:r>
              <a:rPr lang="en-US" dirty="0"/>
              <a:t> to serve</a:t>
            </a:r>
          </a:p>
          <a:p>
            <a:pPr lvl="1"/>
            <a:r>
              <a:rPr lang="en-US" dirty="0"/>
              <a:t>looks like political-judicial </a:t>
            </a:r>
            <a:r>
              <a:rPr lang="en-US" dirty="0" smtClean="0"/>
              <a:t>bribery</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b="0" i="0" kern="1200" dirty="0" smtClean="0">
                <a:solidFill>
                  <a:schemeClr val="tx1"/>
                </a:solidFill>
                <a:effectLst/>
                <a:latin typeface="+mn-lt"/>
                <a:ea typeface="+mn-ea"/>
                <a:cs typeface="+mn-cs"/>
              </a:rPr>
              <a:t>425 Cleon captures Spartans at Pylos (Cleon's "mission accomplished" moment)</a:t>
            </a:r>
            <a:endParaRPr lang="en-US" dirty="0"/>
          </a:p>
          <a:p>
            <a:endParaRPr lang="en-US" dirty="0"/>
          </a:p>
        </p:txBody>
      </p:sp>
    </p:spTree>
    <p:extLst>
      <p:ext uri="{BB962C8B-B14F-4D97-AF65-F5344CB8AC3E}">
        <p14:creationId xmlns:p14="http://schemas.microsoft.com/office/powerpoint/2010/main" val="581502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315DC33-A6C2-42E3-A354-F27D8508B40E}" type="datetime1">
              <a:rPr lang="en-US"/>
              <a:pPr/>
              <a:t>3/23/2017</a:t>
            </a:fld>
            <a:endParaRPr lang="en-US"/>
          </a:p>
        </p:txBody>
      </p:sp>
      <p:sp>
        <p:nvSpPr>
          <p:cNvPr id="7" name="Rectangle 7"/>
          <p:cNvSpPr>
            <a:spLocks noGrp="1" noChangeArrowheads="1"/>
          </p:cNvSpPr>
          <p:nvPr>
            <p:ph type="sldNum" sz="quarter" idx="5"/>
          </p:nvPr>
        </p:nvSpPr>
        <p:spPr>
          <a:ln/>
        </p:spPr>
        <p:txBody>
          <a:bodyPr/>
          <a:lstStyle/>
          <a:p>
            <a:fld id="{DA4D2E0A-4A58-4DA1-A2C1-D590D11DF3EF}" type="slidenum">
              <a:rPr lang="en-US"/>
              <a:pPr/>
              <a:t>8</a:t>
            </a:fld>
            <a:endParaRPr lang="en-US"/>
          </a:p>
        </p:txBody>
      </p:sp>
      <p:sp>
        <p:nvSpPr>
          <p:cNvPr id="265218" name="Rectangle 2"/>
          <p:cNvSpPr>
            <a:spLocks noGrp="1" noRot="1" noChangeAspect="1" noChangeArrowheads="1" noTextEdit="1"/>
          </p:cNvSpPr>
          <p:nvPr>
            <p:ph type="sldImg"/>
          </p:nvPr>
        </p:nvSpPr>
        <p:spPr>
          <a:xfrm>
            <a:off x="2386013" y="482600"/>
            <a:ext cx="2238375" cy="1679575"/>
          </a:xfrm>
          <a:ln/>
        </p:spPr>
      </p:sp>
      <p:sp>
        <p:nvSpPr>
          <p:cNvPr id="265219" name="Rectangle 3"/>
          <p:cNvSpPr>
            <a:spLocks noGrp="1" noChangeArrowheads="1"/>
          </p:cNvSpPr>
          <p:nvPr>
            <p:ph type="body" idx="1"/>
          </p:nvPr>
        </p:nvSpPr>
        <p:spPr/>
        <p:txBody>
          <a:bodyPr/>
          <a:lstStyle/>
          <a:p>
            <a:r>
              <a:rPr lang="en-US" dirty="0" smtClean="0"/>
              <a:t>Crisis and Plan</a:t>
            </a:r>
            <a:endParaRPr lang="en-US" sz="2400" dirty="0"/>
          </a:p>
          <a:p>
            <a:pPr lvl="1"/>
            <a:r>
              <a:rPr lang="en-US" dirty="0" smtClean="0"/>
              <a:t>fight demagoguery with …</a:t>
            </a:r>
          </a:p>
          <a:p>
            <a:pPr lvl="1"/>
            <a:r>
              <a:rPr lang="en-US" dirty="0" smtClean="0"/>
              <a:t>demagoguery </a:t>
            </a:r>
            <a:r>
              <a:rPr lang="en-US" sz="2000" dirty="0"/>
              <a:t>(36-59)</a:t>
            </a:r>
            <a:endParaRPr lang="en-US" dirty="0" smtClean="0"/>
          </a:p>
          <a:p>
            <a:r>
              <a:rPr lang="en-US" dirty="0" smtClean="0"/>
              <a:t>Agonistic courtship</a:t>
            </a:r>
          </a:p>
          <a:p>
            <a:pPr lvl="1"/>
            <a:r>
              <a:rPr lang="en-US" dirty="0" smtClean="0"/>
              <a:t>council meeting </a:t>
            </a:r>
            <a:r>
              <a:rPr lang="en-US" sz="2000" dirty="0"/>
              <a:t>(60-62)</a:t>
            </a:r>
          </a:p>
          <a:p>
            <a:pPr lvl="1"/>
            <a:r>
              <a:rPr lang="en-US" dirty="0" smtClean="0"/>
              <a:t>assembly meeting </a:t>
            </a:r>
            <a:r>
              <a:rPr lang="en-US" sz="2000" dirty="0"/>
              <a:t>(62-83)</a:t>
            </a:r>
          </a:p>
          <a:p>
            <a:r>
              <a:rPr lang="en-US" dirty="0" smtClean="0"/>
              <a:t>Festive finale</a:t>
            </a:r>
          </a:p>
          <a:p>
            <a:pPr lvl="1"/>
            <a:r>
              <a:rPr lang="en-US" dirty="0" smtClean="0"/>
              <a:t>reformation, rejuvenation </a:t>
            </a:r>
            <a:r>
              <a:rPr lang="en-US" sz="2000" dirty="0"/>
              <a:t>(86-89)</a:t>
            </a:r>
            <a:r>
              <a:rPr lang="en-US" dirty="0" smtClean="0"/>
              <a:t> </a:t>
            </a:r>
          </a:p>
        </p:txBody>
      </p:sp>
    </p:spTree>
    <p:extLst>
      <p:ext uri="{BB962C8B-B14F-4D97-AF65-F5344CB8AC3E}">
        <p14:creationId xmlns:p14="http://schemas.microsoft.com/office/powerpoint/2010/main" val="63287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r>
              <a:rPr lang="en-US" dirty="0" smtClean="0"/>
              <a:t>QUESTION: What is the play telling us about Athenian democracy? Is it telling us that Athenian politicians told each other a whole lot of fart jokes? Is it telling us nothing? Does the word “fart” in a reading</a:t>
            </a:r>
            <a:r>
              <a:rPr lang="en-US" baseline="0" dirty="0" smtClean="0"/>
              <a:t> suck all the substance out from it? Or might the satire suggest (a) possible facts about the politics of that place and time, and (b) </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3558892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23-Nov 2017</a:t>
            </a:r>
            <a:endParaRPr lang="en-US"/>
          </a:p>
        </p:txBody>
      </p:sp>
      <p:sp>
        <p:nvSpPr>
          <p:cNvPr id="6" name="Footer Placeholder 5"/>
          <p:cNvSpPr>
            <a:spLocks noGrp="1"/>
          </p:cNvSpPr>
          <p:nvPr>
            <p:ph type="ftr" sz="quarter" idx="11"/>
          </p:nvPr>
        </p:nvSpPr>
        <p:spPr/>
        <p:txBody>
          <a:bodyPr/>
          <a:lstStyle/>
          <a:p>
            <a:r>
              <a:rPr lang="en-US" smtClean="0"/>
              <a:t>Aristophanes Knights</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23-Nov 2017</a:t>
            </a:r>
            <a:endParaRPr lang="en-US"/>
          </a:p>
        </p:txBody>
      </p:sp>
      <p:sp>
        <p:nvSpPr>
          <p:cNvPr id="6" name="Footer Placeholder 5"/>
          <p:cNvSpPr>
            <a:spLocks noGrp="1"/>
          </p:cNvSpPr>
          <p:nvPr>
            <p:ph type="ftr" sz="quarter" idx="11"/>
          </p:nvPr>
        </p:nvSpPr>
        <p:spPr/>
        <p:txBody>
          <a:bodyPr/>
          <a:lstStyle/>
          <a:p>
            <a:r>
              <a:rPr lang="en-US" smtClean="0"/>
              <a:t>Aristophanes Knights</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23-Nov 2017</a:t>
            </a:r>
            <a:endParaRPr lang="en-US"/>
          </a:p>
        </p:txBody>
      </p:sp>
      <p:sp>
        <p:nvSpPr>
          <p:cNvPr id="5" name="Footer Placeholder 4"/>
          <p:cNvSpPr>
            <a:spLocks noGrp="1"/>
          </p:cNvSpPr>
          <p:nvPr>
            <p:ph type="ftr" sz="quarter" idx="11"/>
          </p:nvPr>
        </p:nvSpPr>
        <p:spPr/>
        <p:txBody>
          <a:bodyPr/>
          <a:lstStyle/>
          <a:p>
            <a:r>
              <a:rPr lang="en-US" smtClean="0"/>
              <a:t>Aristophanes Knights</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23-Nov 2017</a:t>
            </a:r>
            <a:endParaRPr lang="en-US"/>
          </a:p>
        </p:txBody>
      </p:sp>
      <p:sp>
        <p:nvSpPr>
          <p:cNvPr id="5" name="Footer Placeholder 4"/>
          <p:cNvSpPr>
            <a:spLocks noGrp="1"/>
          </p:cNvSpPr>
          <p:nvPr>
            <p:ph type="ftr" sz="quarter" idx="11"/>
          </p:nvPr>
        </p:nvSpPr>
        <p:spPr/>
        <p:txBody>
          <a:bodyPr/>
          <a:lstStyle/>
          <a:p>
            <a:r>
              <a:rPr lang="en-US" smtClean="0"/>
              <a:t>Aristophanes Knights</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23-Nov 2017</a:t>
            </a:r>
            <a:endParaRPr lang="en-US"/>
          </a:p>
        </p:txBody>
      </p:sp>
      <p:sp>
        <p:nvSpPr>
          <p:cNvPr id="5" name="Footer Placeholder 4"/>
          <p:cNvSpPr>
            <a:spLocks noGrp="1"/>
          </p:cNvSpPr>
          <p:nvPr>
            <p:ph type="ftr" sz="quarter" idx="11"/>
          </p:nvPr>
        </p:nvSpPr>
        <p:spPr/>
        <p:txBody>
          <a:bodyPr/>
          <a:lstStyle/>
          <a:p>
            <a:r>
              <a:rPr lang="en-US" smtClean="0"/>
              <a:t>Aristophanes Knights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23-Nov 2017</a:t>
            </a:r>
            <a:endParaRPr lang="en-US"/>
          </a:p>
        </p:txBody>
      </p:sp>
      <p:sp>
        <p:nvSpPr>
          <p:cNvPr id="6" name="Footer Placeholder 5"/>
          <p:cNvSpPr>
            <a:spLocks noGrp="1"/>
          </p:cNvSpPr>
          <p:nvPr>
            <p:ph type="ftr" sz="quarter" idx="11"/>
          </p:nvPr>
        </p:nvSpPr>
        <p:spPr/>
        <p:txBody>
          <a:bodyPr/>
          <a:lstStyle/>
          <a:p>
            <a:r>
              <a:rPr lang="en-US" smtClean="0"/>
              <a:t>Aristophanes Knights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23-Nov 2017</a:t>
            </a:r>
            <a:endParaRPr lang="en-US"/>
          </a:p>
        </p:txBody>
      </p:sp>
      <p:sp>
        <p:nvSpPr>
          <p:cNvPr id="8" name="Footer Placeholder 7"/>
          <p:cNvSpPr>
            <a:spLocks noGrp="1"/>
          </p:cNvSpPr>
          <p:nvPr>
            <p:ph type="ftr" sz="quarter" idx="11"/>
          </p:nvPr>
        </p:nvSpPr>
        <p:spPr/>
        <p:txBody>
          <a:bodyPr/>
          <a:lstStyle/>
          <a:p>
            <a:r>
              <a:rPr lang="en-US" smtClean="0"/>
              <a:t>Aristophanes Knights</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noFill/>
        </p:spPr>
        <p:txBody>
          <a:bodyPr>
            <a:normAutofit/>
          </a:bodyPr>
          <a:lstStyle>
            <a:lvl1pPr algn="ctr">
              <a:defRPr sz="4800"/>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Title with Background">
    <p:spTree>
      <p:nvGrpSpPr>
        <p:cNvPr id="1" name=""/>
        <p:cNvGrpSpPr/>
        <p:nvPr/>
      </p:nvGrpSpPr>
      <p:grpSpPr>
        <a:xfrm>
          <a:off x="0" y="0"/>
          <a:ext cx="0" cy="0"/>
          <a:chOff x="0" y="0"/>
          <a:chExt cx="0" cy="0"/>
        </a:xfrm>
      </p:grpSpPr>
      <p:pic>
        <p:nvPicPr>
          <p:cNvPr id="3" name="Picture 2" descr="C:\Documents and Settings\Andrew Scholtz\Desktop\index_poster.jpg"/>
          <p:cNvPicPr>
            <a:picLocks noChangeAspect="1" noChangeArrowheads="1"/>
          </p:cNvPicPr>
          <p:nvPr userDrawn="1"/>
        </p:nvPicPr>
        <p:blipFill>
          <a:blip r:embed="rId2" cstate="print"/>
          <a:srcRect l="9170"/>
          <a:stretch>
            <a:fillRect/>
          </a:stretch>
        </p:blipFill>
        <p:spPr bwMode="auto">
          <a:xfrm>
            <a:off x="420688" y="427038"/>
            <a:ext cx="8302625" cy="6003925"/>
          </a:xfrm>
          <a:prstGeom prst="rect">
            <a:avLst/>
          </a:prstGeom>
          <a:noFill/>
        </p:spPr>
      </p:pic>
      <p:sp>
        <p:nvSpPr>
          <p:cNvPr id="2" name="Title 1"/>
          <p:cNvSpPr>
            <a:spLocks noGrp="1"/>
          </p:cNvSpPr>
          <p:nvPr>
            <p:ph type="title"/>
          </p:nvPr>
        </p:nvSpPr>
        <p:spPr>
          <a:xfrm>
            <a:off x="457200" y="704942"/>
            <a:ext cx="8229600" cy="1143000"/>
          </a:xfrm>
          <a:noFill/>
        </p:spPr>
        <p:txBody>
          <a:bodyPr>
            <a:normAutofit/>
          </a:bodyPr>
          <a:lstStyle>
            <a:lvl1pPr algn="ctr">
              <a:defRPr sz="4800"/>
            </a:lvl1pPr>
          </a:lstStyle>
          <a:p>
            <a:r>
              <a:rPr lang="en-US" dirty="0" smtClean="0"/>
              <a:t>Click to edit Master title style</a:t>
            </a:r>
            <a:endParaRPr lang="en-US" dirty="0"/>
          </a:p>
        </p:txBody>
      </p:sp>
    </p:spTree>
    <p:extLst>
      <p:ext uri="{BB962C8B-B14F-4D97-AF65-F5344CB8AC3E}">
        <p14:creationId xmlns:p14="http://schemas.microsoft.com/office/powerpoint/2010/main" val="2153804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23-Nov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Aristophanes Knights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75"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p:txBody>
          <a:bodyPr/>
          <a:lstStyle/>
          <a:p>
            <a:r>
              <a:rPr lang="en-US" dirty="0" smtClean="0"/>
              <a:t>He Loves You, He Loves You Not</a:t>
            </a:r>
            <a:endParaRPr lang="en-US" dirty="0"/>
          </a:p>
        </p:txBody>
      </p:sp>
      <p:sp>
        <p:nvSpPr>
          <p:cNvPr id="23" name="Subtitle 22"/>
          <p:cNvSpPr>
            <a:spLocks noGrp="1"/>
          </p:cNvSpPr>
          <p:nvPr>
            <p:ph type="subTitle" idx="1"/>
          </p:nvPr>
        </p:nvSpPr>
        <p:spPr/>
        <p:txBody>
          <a:bodyPr/>
          <a:lstStyle/>
          <a:p>
            <a:r>
              <a:rPr lang="en-US" dirty="0" smtClean="0"/>
              <a:t>Aristophanes’ </a:t>
            </a:r>
            <a:r>
              <a:rPr lang="en-US" i="1" dirty="0" smtClean="0"/>
              <a:t>Knights</a:t>
            </a:r>
            <a:r>
              <a:rPr lang="en-US" dirty="0" smtClean="0"/>
              <a:t> and the Politics of Passion</a:t>
            </a:r>
            <a:endParaRPr lang="en-US" dirty="0"/>
          </a:p>
        </p:txBody>
      </p:sp>
    </p:spTree>
    <p:extLst>
      <p:ext uri="{BB962C8B-B14F-4D97-AF65-F5344CB8AC3E}">
        <p14:creationId xmlns:p14="http://schemas.microsoft.com/office/powerpoint/2010/main" val="2307581012"/>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Each </a:t>
            </a:r>
            <a:r>
              <a:rPr lang="en-US" dirty="0" smtClean="0"/>
              <a:t>Group Is to…</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Come </a:t>
            </a:r>
            <a:r>
              <a:rPr lang="en-US" dirty="0" smtClean="0"/>
              <a:t>up with, and then </a:t>
            </a:r>
            <a:r>
              <a:rPr lang="en-US" dirty="0" smtClean="0"/>
              <a:t>share, </a:t>
            </a:r>
            <a:r>
              <a:rPr lang="en-US" dirty="0" smtClean="0"/>
              <a:t>something </a:t>
            </a:r>
            <a:r>
              <a:rPr lang="en-US" dirty="0"/>
              <a:t>the play </a:t>
            </a:r>
            <a:r>
              <a:rPr lang="en-US" dirty="0" smtClean="0"/>
              <a:t>seems to be saying about Athenian </a:t>
            </a:r>
            <a:r>
              <a:rPr lang="en-US" i="1" dirty="0" smtClean="0"/>
              <a:t>Democracy</a:t>
            </a:r>
            <a:r>
              <a:rPr lang="en-US" dirty="0" smtClean="0"/>
              <a:t>.</a:t>
            </a:r>
          </a:p>
          <a:p>
            <a:pPr marL="914400" lvl="1" indent="-514350"/>
            <a:r>
              <a:rPr lang="en-US" dirty="0" smtClean="0"/>
              <a:t>How politicians behave. Things they do. How they persuade</a:t>
            </a:r>
          </a:p>
          <a:p>
            <a:pPr marL="914400" lvl="1" indent="-514350"/>
            <a:r>
              <a:rPr lang="en-US" dirty="0" smtClean="0"/>
              <a:t>How the </a:t>
            </a:r>
            <a:r>
              <a:rPr lang="en-US" i="1" dirty="0" smtClean="0"/>
              <a:t>dēmos</a:t>
            </a:r>
            <a:r>
              <a:rPr lang="en-US" dirty="0" smtClean="0"/>
              <a:t> behaves. Things it does. </a:t>
            </a:r>
            <a:r>
              <a:rPr lang="en-US" dirty="0"/>
              <a:t>How </a:t>
            </a:r>
            <a:r>
              <a:rPr lang="en-US" dirty="0" smtClean="0"/>
              <a:t>it’s persuaded</a:t>
            </a:r>
          </a:p>
          <a:p>
            <a:pPr marL="514350" indent="-514350">
              <a:buFont typeface="+mj-lt"/>
              <a:buAutoNum type="arabicPeriod"/>
            </a:pPr>
            <a:r>
              <a:rPr lang="en-US" dirty="0" smtClean="0"/>
              <a:t>Consider </a:t>
            </a:r>
            <a:r>
              <a:rPr lang="en-US" dirty="0" smtClean="0"/>
              <a:t>whether that thing enriches/doesn’t our understanding more generally</a:t>
            </a:r>
            <a:r>
              <a:rPr lang="en-US" dirty="0" smtClean="0"/>
              <a:t>.</a:t>
            </a:r>
          </a:p>
          <a:p>
            <a:pPr lvl="1"/>
            <a:r>
              <a:rPr lang="en-US" dirty="0" smtClean="0"/>
              <a:t>Why or why not</a:t>
            </a:r>
            <a:endParaRPr lang="en-US" dirty="0"/>
          </a:p>
        </p:txBody>
      </p:sp>
      <p:sp>
        <p:nvSpPr>
          <p:cNvPr id="4" name="Date Placeholder 3"/>
          <p:cNvSpPr>
            <a:spLocks noGrp="1"/>
          </p:cNvSpPr>
          <p:nvPr>
            <p:ph type="dt" sz="half" idx="10"/>
          </p:nvPr>
        </p:nvSpPr>
        <p:spPr/>
        <p:txBody>
          <a:bodyPr/>
          <a:lstStyle/>
          <a:p>
            <a:r>
              <a:rPr lang="en-US" smtClean="0"/>
              <a:t>23-Nov 2017</a:t>
            </a:r>
            <a:endParaRPr lang="en-US"/>
          </a:p>
        </p:txBody>
      </p:sp>
      <p:sp>
        <p:nvSpPr>
          <p:cNvPr id="5" name="Footer Placeholder 4"/>
          <p:cNvSpPr>
            <a:spLocks noGrp="1"/>
          </p:cNvSpPr>
          <p:nvPr>
            <p:ph type="ftr" sz="quarter" idx="11"/>
          </p:nvPr>
        </p:nvSpPr>
        <p:spPr/>
        <p:txBody>
          <a:bodyPr/>
          <a:lstStyle/>
          <a:p>
            <a:r>
              <a:rPr lang="en-US" smtClean="0"/>
              <a:t>Aristophanes Knights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10</a:t>
            </a:fld>
            <a:endParaRPr lang="en-US"/>
          </a:p>
        </p:txBody>
      </p:sp>
    </p:spTree>
    <p:extLst>
      <p:ext uri="{BB962C8B-B14F-4D97-AF65-F5344CB8AC3E}">
        <p14:creationId xmlns:p14="http://schemas.microsoft.com/office/powerpoint/2010/main" val="119031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Knights</a:t>
            </a:r>
            <a:r>
              <a:rPr lang="en-US" dirty="0" smtClean="0"/>
              <a:t> on Democracy</a:t>
            </a:r>
            <a:endParaRPr lang="en-US" i="1" dirty="0"/>
          </a:p>
        </p:txBody>
      </p:sp>
      <p:sp>
        <p:nvSpPr>
          <p:cNvPr id="4" name="Content Placeholder 3"/>
          <p:cNvSpPr>
            <a:spLocks noGrp="1"/>
          </p:cNvSpPr>
          <p:nvPr>
            <p:ph sz="half" idx="1"/>
          </p:nvPr>
        </p:nvSpPr>
        <p:spPr/>
        <p:txBody>
          <a:bodyPr/>
          <a:lstStyle/>
          <a:p>
            <a:endParaRPr lang="en-US"/>
          </a:p>
        </p:txBody>
      </p:sp>
      <p:sp>
        <p:nvSpPr>
          <p:cNvPr id="5" name="Content Placeholder 4"/>
          <p:cNvSpPr>
            <a:spLocks noGrp="1"/>
          </p:cNvSpPr>
          <p:nvPr>
            <p:ph sz="half" idx="2"/>
          </p:nvPr>
        </p:nvSpPr>
        <p:spPr/>
        <p:txBody>
          <a:bodyPr/>
          <a:lstStyle/>
          <a:p>
            <a:endParaRPr lang="en-US"/>
          </a:p>
        </p:txBody>
      </p:sp>
      <p:sp>
        <p:nvSpPr>
          <p:cNvPr id="3" name="Date Placeholder 2"/>
          <p:cNvSpPr>
            <a:spLocks noGrp="1"/>
          </p:cNvSpPr>
          <p:nvPr>
            <p:ph type="dt" sz="half" idx="10"/>
          </p:nvPr>
        </p:nvSpPr>
        <p:spPr/>
        <p:txBody>
          <a:bodyPr/>
          <a:lstStyle/>
          <a:p>
            <a:r>
              <a:rPr lang="en-US" smtClean="0"/>
              <a:t>23-Nov 2017</a:t>
            </a:r>
            <a:endParaRPr lang="en-US"/>
          </a:p>
        </p:txBody>
      </p:sp>
      <p:sp>
        <p:nvSpPr>
          <p:cNvPr id="6" name="Footer Placeholder 5"/>
          <p:cNvSpPr>
            <a:spLocks noGrp="1"/>
          </p:cNvSpPr>
          <p:nvPr>
            <p:ph type="ftr" sz="quarter" idx="11"/>
          </p:nvPr>
        </p:nvSpPr>
        <p:spPr/>
        <p:txBody>
          <a:bodyPr/>
          <a:lstStyle/>
          <a:p>
            <a:r>
              <a:rPr lang="en-US" smtClean="0"/>
              <a:t>Aristophanes Knights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11</a:t>
            </a:fld>
            <a:endParaRPr lang="en-US"/>
          </a:p>
        </p:txBody>
      </p:sp>
    </p:spTree>
    <p:extLst>
      <p:ext uri="{BB962C8B-B14F-4D97-AF65-F5344CB8AC3E}">
        <p14:creationId xmlns:p14="http://schemas.microsoft.com/office/powerpoint/2010/main" val="3094429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Text Box 2"/>
          <p:cNvSpPr txBox="1">
            <a:spLocks noChangeArrowheads="1"/>
          </p:cNvSpPr>
          <p:nvPr/>
        </p:nvSpPr>
        <p:spPr bwMode="ltGray">
          <a:xfrm>
            <a:off x="4725988" y="1566917"/>
            <a:ext cx="4259262" cy="3016210"/>
          </a:xfrm>
          <a:prstGeom prst="rect">
            <a:avLst/>
          </a:prstGeom>
          <a:noFill/>
          <a:ln w="9525">
            <a:noFill/>
            <a:miter lim="800000"/>
            <a:headEnd/>
            <a:tailEnd/>
          </a:ln>
          <a:effectLst/>
        </p:spPr>
        <p:txBody>
          <a:bodyPr>
            <a:spAutoFit/>
          </a:bodyPr>
          <a:lstStyle/>
          <a:p>
            <a:pPr algn="l">
              <a:lnSpc>
                <a:spcPct val="125000"/>
              </a:lnSpc>
              <a:spcBef>
                <a:spcPct val="50000"/>
              </a:spcBef>
            </a:pPr>
            <a:r>
              <a:rPr lang="en-US" sz="2400" b="1" dirty="0">
                <a:solidFill>
                  <a:srgbClr val="FF0000"/>
                </a:solidFill>
                <a:latin typeface="+mn-lt"/>
              </a:rPr>
              <a:t>Demosthenes</a:t>
            </a:r>
          </a:p>
          <a:p>
            <a:pPr algn="l">
              <a:lnSpc>
                <a:spcPct val="125000"/>
              </a:lnSpc>
              <a:spcBef>
                <a:spcPct val="50000"/>
              </a:spcBef>
            </a:pPr>
            <a:r>
              <a:rPr lang="en-US" sz="2000" dirty="0">
                <a:latin typeface="+mn-lt"/>
              </a:rPr>
              <a:t>Why in the world is it, men of Athens, that </a:t>
            </a:r>
            <a:r>
              <a:rPr lang="en-US" sz="2000" dirty="0" smtClean="0">
                <a:latin typeface="+mn-lt"/>
              </a:rPr>
              <a:t>you . . . </a:t>
            </a:r>
            <a:r>
              <a:rPr lang="en-US" sz="2000" dirty="0">
                <a:latin typeface="+mn-lt"/>
              </a:rPr>
              <a:t>are generally no better off now than </a:t>
            </a:r>
            <a:r>
              <a:rPr lang="en-US" sz="2000" dirty="0" smtClean="0">
                <a:latin typeface="+mn-lt"/>
              </a:rPr>
              <a:t>before. . .? </a:t>
            </a:r>
            <a:r>
              <a:rPr lang="en-US" sz="2000" i="1" dirty="0">
                <a:latin typeface="+mn-lt"/>
              </a:rPr>
              <a:t>Because, men of Athens, though they say they love you, it is not you they love, but themselves. </a:t>
            </a:r>
            <a:r>
              <a:rPr lang="en-US" sz="2000" dirty="0">
                <a:latin typeface="+mn-lt"/>
              </a:rPr>
              <a:t>(</a:t>
            </a:r>
            <a:r>
              <a:rPr lang="en-US" sz="2000" i="1" dirty="0">
                <a:latin typeface="+mn-lt"/>
              </a:rPr>
              <a:t>Exordia</a:t>
            </a:r>
            <a:r>
              <a:rPr lang="en-US" sz="2000" dirty="0">
                <a:latin typeface="+mn-lt"/>
              </a:rPr>
              <a:t> 53.3)</a:t>
            </a:r>
          </a:p>
        </p:txBody>
      </p:sp>
      <p:sp>
        <p:nvSpPr>
          <p:cNvPr id="292867" name="Text Box 3"/>
          <p:cNvSpPr txBox="1">
            <a:spLocks noChangeArrowheads="1"/>
          </p:cNvSpPr>
          <p:nvPr/>
        </p:nvSpPr>
        <p:spPr bwMode="ltGray">
          <a:xfrm>
            <a:off x="146050" y="1566917"/>
            <a:ext cx="4259263" cy="3400931"/>
          </a:xfrm>
          <a:prstGeom prst="rect">
            <a:avLst/>
          </a:prstGeom>
          <a:noFill/>
          <a:ln w="9525">
            <a:noFill/>
            <a:miter lim="800000"/>
            <a:headEnd/>
            <a:tailEnd/>
          </a:ln>
          <a:effectLst/>
        </p:spPr>
        <p:txBody>
          <a:bodyPr>
            <a:spAutoFit/>
          </a:bodyPr>
          <a:lstStyle/>
          <a:p>
            <a:pPr algn="l">
              <a:lnSpc>
                <a:spcPct val="125000"/>
              </a:lnSpc>
              <a:spcBef>
                <a:spcPct val="50000"/>
              </a:spcBef>
            </a:pPr>
            <a:r>
              <a:rPr lang="en-US" sz="2400" b="1" dirty="0">
                <a:solidFill>
                  <a:srgbClr val="FF0000"/>
                </a:solidFill>
                <a:latin typeface="+mn-lt"/>
              </a:rPr>
              <a:t>Aristophanes</a:t>
            </a:r>
          </a:p>
          <a:p>
            <a:pPr marL="225425" indent="-225425" algn="l">
              <a:lnSpc>
                <a:spcPct val="125000"/>
              </a:lnSpc>
              <a:spcBef>
                <a:spcPct val="50000"/>
              </a:spcBef>
            </a:pPr>
            <a:r>
              <a:rPr lang="en-US" sz="2000" dirty="0">
                <a:latin typeface="+mn-lt"/>
              </a:rPr>
              <a:t>SAUSAGE-SELLER: Well, for one thing, whenever anyone in the Assembly talked like this, </a:t>
            </a:r>
            <a:r>
              <a:rPr lang="en-US" sz="2000" dirty="0" err="1">
                <a:latin typeface="+mn-lt"/>
              </a:rPr>
              <a:t>yer</a:t>
            </a:r>
            <a:r>
              <a:rPr lang="en-US" sz="2000" dirty="0">
                <a:latin typeface="+mn-lt"/>
              </a:rPr>
              <a:t> know, ‘</a:t>
            </a:r>
            <a:r>
              <a:rPr lang="en-US" sz="2000" dirty="0" err="1">
                <a:latin typeface="+mn-lt"/>
              </a:rPr>
              <a:t>Thepeople</a:t>
            </a:r>
            <a:r>
              <a:rPr lang="en-US" sz="2000" dirty="0">
                <a:latin typeface="+mn-lt"/>
              </a:rPr>
              <a:t>, I love you (lit. “I am your </a:t>
            </a:r>
            <a:r>
              <a:rPr lang="en-US" sz="2000" i="1" dirty="0" err="1">
                <a:latin typeface="+mn-lt"/>
              </a:rPr>
              <a:t>erastēs</a:t>
            </a:r>
            <a:r>
              <a:rPr lang="en-US" sz="2000" dirty="0">
                <a:latin typeface="+mn-lt"/>
              </a:rPr>
              <a:t>”), I cherish (</a:t>
            </a:r>
            <a:r>
              <a:rPr lang="en-US" sz="2000" i="1" dirty="0" err="1">
                <a:latin typeface="+mn-lt"/>
              </a:rPr>
              <a:t>philō</a:t>
            </a:r>
            <a:r>
              <a:rPr lang="en-US" sz="2000" dirty="0">
                <a:latin typeface="+mn-lt"/>
              </a:rPr>
              <a:t>) you, I care for you, I am </a:t>
            </a:r>
            <a:r>
              <a:rPr lang="en-US" sz="2000" dirty="0" err="1">
                <a:latin typeface="+mn-lt"/>
              </a:rPr>
              <a:t>yer</a:t>
            </a:r>
            <a:r>
              <a:rPr lang="en-US" sz="2000" dirty="0">
                <a:latin typeface="+mn-lt"/>
              </a:rPr>
              <a:t> only protector</a:t>
            </a:r>
            <a:r>
              <a:rPr lang="en-US" sz="2000" dirty="0" smtClean="0">
                <a:latin typeface="+mn-lt"/>
              </a:rPr>
              <a:t>’. . . . </a:t>
            </a:r>
            <a:r>
              <a:rPr lang="en-US" sz="2000" dirty="0">
                <a:latin typeface="+mn-lt"/>
              </a:rPr>
              <a:t>(</a:t>
            </a:r>
            <a:r>
              <a:rPr lang="en-US" sz="2000" i="1" dirty="0">
                <a:latin typeface="+mn-lt"/>
              </a:rPr>
              <a:t>Knights</a:t>
            </a:r>
            <a:r>
              <a:rPr lang="en-US" sz="2000" dirty="0">
                <a:latin typeface="+mn-lt"/>
              </a:rPr>
              <a:t> 87)</a:t>
            </a:r>
          </a:p>
        </p:txBody>
      </p:sp>
      <p:sp>
        <p:nvSpPr>
          <p:cNvPr id="292868" name="Line 4"/>
          <p:cNvSpPr>
            <a:spLocks noChangeShapeType="1"/>
          </p:cNvSpPr>
          <p:nvPr/>
        </p:nvSpPr>
        <p:spPr bwMode="ltGray">
          <a:xfrm>
            <a:off x="4570413" y="1533525"/>
            <a:ext cx="0" cy="3800475"/>
          </a:xfrm>
          <a:prstGeom prst="line">
            <a:avLst/>
          </a:prstGeom>
          <a:noFill/>
          <a:ln w="9525">
            <a:solidFill>
              <a:schemeClr val="bg2"/>
            </a:solidFill>
            <a:round/>
            <a:headEnd/>
            <a:tailEnd/>
          </a:ln>
          <a:effectLst/>
        </p:spPr>
        <p:txBody>
          <a:bodyPr anchor="ctr">
            <a:spAutoFit/>
          </a:bodyPr>
          <a:lstStyle/>
          <a:p>
            <a:endParaRPr lang="en-US"/>
          </a:p>
        </p:txBody>
      </p:sp>
      <p:sp>
        <p:nvSpPr>
          <p:cNvPr id="292871" name="Rectangle 7"/>
          <p:cNvSpPr>
            <a:spLocks noGrp="1" noChangeArrowheads="1"/>
          </p:cNvSpPr>
          <p:nvPr>
            <p:ph type="title"/>
          </p:nvPr>
        </p:nvSpPr>
        <p:spPr>
          <a:xfrm>
            <a:off x="457200" y="493886"/>
            <a:ext cx="8229600" cy="1143000"/>
          </a:xfrm>
        </p:spPr>
        <p:txBody>
          <a:bodyPr/>
          <a:lstStyle/>
          <a:p>
            <a:r>
              <a:rPr lang="en-US" dirty="0" smtClean="0"/>
              <a:t>Demophilia as “Demerasty”</a:t>
            </a:r>
            <a:endParaRPr lang="en-US" dirty="0"/>
          </a:p>
        </p:txBody>
      </p:sp>
      <p:sp>
        <p:nvSpPr>
          <p:cNvPr id="292872" name="Text Box 8"/>
          <p:cNvSpPr txBox="1">
            <a:spLocks noChangeArrowheads="1"/>
          </p:cNvSpPr>
          <p:nvPr/>
        </p:nvSpPr>
        <p:spPr bwMode="auto">
          <a:xfrm>
            <a:off x="329488" y="5104069"/>
            <a:ext cx="8485024" cy="1021556"/>
          </a:xfrm>
          <a:prstGeom prst="roundRect">
            <a:avLst/>
          </a:prstGeom>
          <a:ln>
            <a:headEnd/>
            <a:tailEn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nchor="ctr" anchorCtr="0">
            <a:spAutoFit/>
          </a:bodyPr>
          <a:lstStyle/>
          <a:p>
            <a:r>
              <a:rPr lang="en-US" sz="1800" dirty="0" smtClean="0"/>
              <a:t>“For </a:t>
            </a:r>
            <a:r>
              <a:rPr lang="en-US" sz="1800" dirty="0"/>
              <a:t>we are both lovers, and both of us have two loves apiece. I am the lover of Alcibiades, the son of Cleinias, and of philosophy. And you are lover of the Athenian </a:t>
            </a:r>
            <a:r>
              <a:rPr lang="en-US" sz="1800" i="1" dirty="0"/>
              <a:t>dēmos</a:t>
            </a:r>
            <a:r>
              <a:rPr lang="en-US" sz="1800" dirty="0"/>
              <a:t>, and of </a:t>
            </a:r>
            <a:r>
              <a:rPr lang="en-US" sz="1800" dirty="0" smtClean="0"/>
              <a:t>Demos son </a:t>
            </a:r>
            <a:r>
              <a:rPr lang="en-US" sz="1800" dirty="0"/>
              <a:t>of Pyrilampes</a:t>
            </a:r>
            <a:r>
              <a:rPr lang="en-US" sz="1800" dirty="0" smtClean="0"/>
              <a:t>.” (Socrates in Plato </a:t>
            </a:r>
            <a:r>
              <a:rPr lang="en-US" sz="1800" i="1" dirty="0" smtClean="0"/>
              <a:t>Gorgias</a:t>
            </a:r>
            <a:r>
              <a:rPr lang="en-US" sz="1800" dirty="0" smtClean="0"/>
              <a:t> 481d)</a:t>
            </a:r>
            <a:endParaRPr lang="en-US" sz="1800" dirty="0"/>
          </a:p>
        </p:txBody>
      </p:sp>
    </p:spTree>
    <p:extLst>
      <p:ext uri="{BB962C8B-B14F-4D97-AF65-F5344CB8AC3E}">
        <p14:creationId xmlns:p14="http://schemas.microsoft.com/office/powerpoint/2010/main" val="3891283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743" name="Rectangle 7"/>
          <p:cNvSpPr>
            <a:spLocks noGrp="1" noChangeArrowheads="1"/>
          </p:cNvSpPr>
          <p:nvPr>
            <p:ph type="title"/>
          </p:nvPr>
        </p:nvSpPr>
        <p:spPr/>
        <p:txBody>
          <a:bodyPr/>
          <a:lstStyle/>
          <a:p>
            <a:r>
              <a:rPr lang="en-US"/>
              <a:t>Policy as Seduction?</a:t>
            </a:r>
          </a:p>
        </p:txBody>
      </p:sp>
      <p:sp>
        <p:nvSpPr>
          <p:cNvPr id="244744" name="Rectangle 8"/>
          <p:cNvSpPr>
            <a:spLocks noGrp="1" noChangeArrowheads="1"/>
          </p:cNvSpPr>
          <p:nvPr>
            <p:ph idx="1"/>
          </p:nvPr>
        </p:nvSpPr>
        <p:spPr/>
        <p:txBody>
          <a:bodyPr/>
          <a:lstStyle/>
          <a:p>
            <a:r>
              <a:rPr lang="en-US" dirty="0" smtClean="0"/>
              <a:t>Jury </a:t>
            </a:r>
            <a:r>
              <a:rPr lang="en-US" dirty="0"/>
              <a:t>pay</a:t>
            </a:r>
          </a:p>
          <a:p>
            <a:r>
              <a:rPr lang="en-US" dirty="0" smtClean="0"/>
              <a:t>Free </a:t>
            </a:r>
            <a:r>
              <a:rPr lang="en-US" dirty="0"/>
              <a:t>distributions</a:t>
            </a:r>
          </a:p>
          <a:p>
            <a:r>
              <a:rPr lang="en-US" dirty="0"/>
              <a:t>imperial windfalls</a:t>
            </a:r>
          </a:p>
          <a:p>
            <a:pPr>
              <a:buFontTx/>
              <a:buNone/>
            </a:pPr>
            <a:r>
              <a:rPr lang="en-US" b="1" i="1" dirty="0"/>
              <a:t>= </a:t>
            </a:r>
            <a:r>
              <a:rPr lang="en-US" b="1" i="1" dirty="0" smtClean="0"/>
              <a:t>Dēmos</a:t>
            </a:r>
            <a:r>
              <a:rPr lang="en-US" b="1" dirty="0" smtClean="0"/>
              <a:t> </a:t>
            </a:r>
            <a:r>
              <a:rPr lang="en-US" b="1" dirty="0"/>
              <a:t>bribery?</a:t>
            </a:r>
          </a:p>
        </p:txBody>
      </p:sp>
      <p:pic>
        <p:nvPicPr>
          <p:cNvPr id="244742" name="Picture 6" descr="j0245795"/>
          <p:cNvPicPr>
            <a:picLocks noGrp="1" noChangeAspect="1" noChangeArrowheads="1"/>
          </p:cNvPicPr>
          <p:nvPr>
            <p:ph type="clipArt" sz="half" idx="4294967295"/>
          </p:nvPr>
        </p:nvPicPr>
        <p:blipFill>
          <a:blip r:embed="rId3" cstate="print"/>
          <a:srcRect/>
          <a:stretch>
            <a:fillRect/>
          </a:stretch>
        </p:blipFill>
        <p:spPr>
          <a:xfrm>
            <a:off x="5486400" y="2057400"/>
            <a:ext cx="2044700" cy="1651000"/>
          </a:xfrm>
        </p:spPr>
      </p:pic>
      <p:sp>
        <p:nvSpPr>
          <p:cNvPr id="244745" name="Text Box 9"/>
          <p:cNvSpPr txBox="1">
            <a:spLocks noChangeArrowheads="1"/>
          </p:cNvSpPr>
          <p:nvPr/>
        </p:nvSpPr>
        <p:spPr bwMode="ltGray">
          <a:xfrm>
            <a:off x="787400" y="4509262"/>
            <a:ext cx="7554760" cy="1464231"/>
          </a:xfrm>
          <a:prstGeom prst="roundRect">
            <a:avLst/>
          </a:prstGeom>
          <a:ln>
            <a:headEnd/>
            <a:tailEn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l"/>
            <a:r>
              <a:rPr lang="en-US" sz="2000" dirty="0">
                <a:latin typeface="+mn-lt"/>
                <a:cs typeface="Times New Roman" pitchFamily="18" charset="0"/>
              </a:rPr>
              <a:t>SAUSAGE-SELLER: Why, if there was two speakers, and it was a question of ’</a:t>
            </a:r>
            <a:r>
              <a:rPr lang="en-US" sz="2000" dirty="0" err="1">
                <a:latin typeface="+mn-lt"/>
                <a:cs typeface="Times New Roman" pitchFamily="18" charset="0"/>
              </a:rPr>
              <a:t>ow</a:t>
            </a:r>
            <a:r>
              <a:rPr lang="en-US" sz="2000" dirty="0">
                <a:latin typeface="+mn-lt"/>
                <a:cs typeface="Times New Roman" pitchFamily="18" charset="0"/>
              </a:rPr>
              <a:t> to spend some money, and A said we should use it to build warships and B said we should spend it on officials’ and jurymen’s pay, B would win every time by acclamation” (p. 87)</a:t>
            </a:r>
          </a:p>
        </p:txBody>
      </p:sp>
      <p:sp>
        <p:nvSpPr>
          <p:cNvPr id="2" name="Date Placeholder 1"/>
          <p:cNvSpPr>
            <a:spLocks noGrp="1"/>
          </p:cNvSpPr>
          <p:nvPr>
            <p:ph type="dt" sz="half" idx="10"/>
          </p:nvPr>
        </p:nvSpPr>
        <p:spPr/>
        <p:txBody>
          <a:bodyPr/>
          <a:lstStyle/>
          <a:p>
            <a:r>
              <a:rPr lang="en-US" smtClean="0"/>
              <a:t>23-Nov 2017</a:t>
            </a:r>
            <a:endParaRPr lang="en-US"/>
          </a:p>
        </p:txBody>
      </p:sp>
      <p:sp>
        <p:nvSpPr>
          <p:cNvPr id="3" name="Footer Placeholder 2"/>
          <p:cNvSpPr>
            <a:spLocks noGrp="1"/>
          </p:cNvSpPr>
          <p:nvPr>
            <p:ph type="ftr" sz="quarter" idx="11"/>
          </p:nvPr>
        </p:nvSpPr>
        <p:spPr/>
        <p:txBody>
          <a:bodyPr/>
          <a:lstStyle/>
          <a:p>
            <a:r>
              <a:rPr lang="en-US" smtClean="0"/>
              <a:t>Aristophanes Knights</a:t>
            </a:r>
            <a:endParaRPr lang="en-US" dirty="0"/>
          </a:p>
        </p:txBody>
      </p:sp>
      <p:sp>
        <p:nvSpPr>
          <p:cNvPr id="4" name="Slide Number Placeholder 3"/>
          <p:cNvSpPr>
            <a:spLocks noGrp="1"/>
          </p:cNvSpPr>
          <p:nvPr>
            <p:ph type="sldNum" sz="quarter" idx="12"/>
          </p:nvPr>
        </p:nvSpPr>
        <p:spPr/>
        <p:txBody>
          <a:bodyPr/>
          <a:lstStyle/>
          <a:p>
            <a:fld id="{C84949BF-B90B-4E25-9A47-07E9FB3241D4}" type="slidenum">
              <a:rPr lang="en-US" smtClean="0"/>
              <a:pPr/>
              <a:t>13</a:t>
            </a:fld>
            <a:endParaRPr lang="en-US"/>
          </a:p>
        </p:txBody>
      </p:sp>
    </p:spTree>
    <p:extLst>
      <p:ext uri="{BB962C8B-B14F-4D97-AF65-F5344CB8AC3E}">
        <p14:creationId xmlns:p14="http://schemas.microsoft.com/office/powerpoint/2010/main" val="695573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dirty="0" smtClean="0"/>
              <a:t>Through a Lens…</a:t>
            </a:r>
            <a:endParaRPr lang="en-US" dirty="0"/>
          </a:p>
        </p:txBody>
      </p:sp>
      <p:sp>
        <p:nvSpPr>
          <p:cNvPr id="137219" name="Rectangle 3"/>
          <p:cNvSpPr>
            <a:spLocks noGrp="1" noChangeArrowheads="1"/>
          </p:cNvSpPr>
          <p:nvPr>
            <p:ph type="body" idx="1"/>
          </p:nvPr>
        </p:nvSpPr>
        <p:spPr/>
        <p:txBody>
          <a:bodyPr>
            <a:normAutofit fontScale="77500" lnSpcReduction="20000"/>
          </a:bodyPr>
          <a:lstStyle/>
          <a:p>
            <a:r>
              <a:rPr lang="en-US" b="1" dirty="0" smtClean="0"/>
              <a:t>Despotic/oligarchic democracy? (Michels)</a:t>
            </a:r>
          </a:p>
          <a:p>
            <a:pPr lvl="1"/>
            <a:r>
              <a:rPr lang="en-US" dirty="0" smtClean="0"/>
              <a:t>“The preponderant elements of the movement, the men who lead and nourish it, end by undergoing a gradual detachment from the masses and are attracted within the orbit of the ‘political class’ ” (Political Parties)</a:t>
            </a:r>
          </a:p>
          <a:p>
            <a:r>
              <a:rPr lang="en-US" b="1" dirty="0" smtClean="0"/>
              <a:t>Charismatic democracy? (Weber)</a:t>
            </a:r>
          </a:p>
          <a:p>
            <a:pPr lvl="1"/>
            <a:r>
              <a:rPr lang="en-US" dirty="0" smtClean="0"/>
              <a:t>	“… devotion to the exceptional sanctity, heroism or exemplary character of an individual person, and of the normative patterns or order revealed or ordained by him” (Economy and Society)</a:t>
            </a:r>
          </a:p>
          <a:p>
            <a:r>
              <a:rPr lang="en-US" b="1" dirty="0" smtClean="0"/>
              <a:t>Pragmatic democracy? (Finley)</a:t>
            </a:r>
          </a:p>
          <a:p>
            <a:pPr lvl="1"/>
            <a:r>
              <a:rPr lang="en-US" dirty="0" smtClean="0"/>
              <a:t>	“What counts is that the people expected results and at times, sometimes for long periods, felt satisfied with them” (Ancient History)</a:t>
            </a:r>
            <a:endParaRPr lang="en-US" dirty="0"/>
          </a:p>
        </p:txBody>
      </p:sp>
      <p:sp>
        <p:nvSpPr>
          <p:cNvPr id="2" name="Date Placeholder 1"/>
          <p:cNvSpPr>
            <a:spLocks noGrp="1"/>
          </p:cNvSpPr>
          <p:nvPr>
            <p:ph type="dt" sz="half" idx="10"/>
          </p:nvPr>
        </p:nvSpPr>
        <p:spPr/>
        <p:txBody>
          <a:bodyPr/>
          <a:lstStyle/>
          <a:p>
            <a:r>
              <a:rPr lang="en-US" smtClean="0"/>
              <a:t>23-Nov 2017</a:t>
            </a:r>
            <a:endParaRPr lang="en-US"/>
          </a:p>
        </p:txBody>
      </p:sp>
      <p:sp>
        <p:nvSpPr>
          <p:cNvPr id="3" name="Footer Placeholder 2"/>
          <p:cNvSpPr>
            <a:spLocks noGrp="1"/>
          </p:cNvSpPr>
          <p:nvPr>
            <p:ph type="ftr" sz="quarter" idx="11"/>
          </p:nvPr>
        </p:nvSpPr>
        <p:spPr/>
        <p:txBody>
          <a:bodyPr/>
          <a:lstStyle/>
          <a:p>
            <a:r>
              <a:rPr lang="en-US" smtClean="0"/>
              <a:t>Aristophanes Knights</a:t>
            </a:r>
            <a:endParaRPr lang="en-US" dirty="0"/>
          </a:p>
        </p:txBody>
      </p:sp>
      <p:sp>
        <p:nvSpPr>
          <p:cNvPr id="7" name="Slide Number Placeholder 6"/>
          <p:cNvSpPr>
            <a:spLocks noGrp="1"/>
          </p:cNvSpPr>
          <p:nvPr>
            <p:ph type="sldNum" sz="quarter" idx="12"/>
          </p:nvPr>
        </p:nvSpPr>
        <p:spPr/>
        <p:txBody>
          <a:bodyPr/>
          <a:lstStyle/>
          <a:p>
            <a:fld id="{C84949BF-B90B-4E25-9A47-07E9FB3241D4}" type="slidenum">
              <a:rPr lang="en-US" smtClean="0"/>
              <a:pPr/>
              <a:t>14</a:t>
            </a:fld>
            <a:endParaRPr lang="en-US"/>
          </a:p>
        </p:txBody>
      </p:sp>
    </p:spTree>
    <p:extLst>
      <p:ext uri="{BB962C8B-B14F-4D97-AF65-F5344CB8AC3E}">
        <p14:creationId xmlns:p14="http://schemas.microsoft.com/office/powerpoint/2010/main" val="94895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dissolve">
                                      <p:cBhvr>
                                        <p:cTn id="7" dur="500"/>
                                        <p:tgtEl>
                                          <p:spTgt spid="13721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7219">
                                            <p:txEl>
                                              <p:pRg st="1" end="1"/>
                                            </p:txEl>
                                          </p:spTgt>
                                        </p:tgtEl>
                                        <p:attrNameLst>
                                          <p:attrName>style.visibility</p:attrName>
                                        </p:attrNameLst>
                                      </p:cBhvr>
                                      <p:to>
                                        <p:strVal val="visible"/>
                                      </p:to>
                                    </p:set>
                                    <p:animEffect transition="in" filter="dissolve">
                                      <p:cBhvr>
                                        <p:cTn id="10" dur="500"/>
                                        <p:tgtEl>
                                          <p:spTgt spid="13721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37219">
                                            <p:txEl>
                                              <p:pRg st="2" end="2"/>
                                            </p:txEl>
                                          </p:spTgt>
                                        </p:tgtEl>
                                        <p:attrNameLst>
                                          <p:attrName>style.visibility</p:attrName>
                                        </p:attrNameLst>
                                      </p:cBhvr>
                                      <p:to>
                                        <p:strVal val="visible"/>
                                      </p:to>
                                    </p:set>
                                    <p:animEffect transition="in" filter="dissolve">
                                      <p:cBhvr>
                                        <p:cTn id="15" dur="500"/>
                                        <p:tgtEl>
                                          <p:spTgt spid="137219">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7219">
                                            <p:txEl>
                                              <p:pRg st="3" end="3"/>
                                            </p:txEl>
                                          </p:spTgt>
                                        </p:tgtEl>
                                        <p:attrNameLst>
                                          <p:attrName>style.visibility</p:attrName>
                                        </p:attrNameLst>
                                      </p:cBhvr>
                                      <p:to>
                                        <p:strVal val="visible"/>
                                      </p:to>
                                    </p:set>
                                    <p:animEffect transition="in" filter="dissolve">
                                      <p:cBhvr>
                                        <p:cTn id="18" dur="500"/>
                                        <p:tgtEl>
                                          <p:spTgt spid="13721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37219">
                                            <p:txEl>
                                              <p:pRg st="4" end="4"/>
                                            </p:txEl>
                                          </p:spTgt>
                                        </p:tgtEl>
                                        <p:attrNameLst>
                                          <p:attrName>style.visibility</p:attrName>
                                        </p:attrNameLst>
                                      </p:cBhvr>
                                      <p:to>
                                        <p:strVal val="visible"/>
                                      </p:to>
                                    </p:set>
                                    <p:animEffect transition="in" filter="dissolve">
                                      <p:cBhvr>
                                        <p:cTn id="23" dur="500"/>
                                        <p:tgtEl>
                                          <p:spTgt spid="137219">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37219">
                                            <p:txEl>
                                              <p:pRg st="5" end="5"/>
                                            </p:txEl>
                                          </p:spTgt>
                                        </p:tgtEl>
                                        <p:attrNameLst>
                                          <p:attrName>style.visibility</p:attrName>
                                        </p:attrNameLst>
                                      </p:cBhvr>
                                      <p:to>
                                        <p:strVal val="visible"/>
                                      </p:to>
                                    </p:set>
                                    <p:animEffect transition="in" filter="dissolve">
                                      <p:cBhvr>
                                        <p:cTn id="26" dur="500"/>
                                        <p:tgtEl>
                                          <p:spTgt spid="137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Journal Question</a:t>
            </a:r>
            <a:endParaRPr lang="en-US" dirty="0"/>
          </a:p>
        </p:txBody>
      </p:sp>
      <p:sp>
        <p:nvSpPr>
          <p:cNvPr id="5" name="TextBox 4"/>
          <p:cNvSpPr txBox="1"/>
          <p:nvPr/>
        </p:nvSpPr>
        <p:spPr>
          <a:xfrm>
            <a:off x="609601" y="2361066"/>
            <a:ext cx="7924800" cy="2308324"/>
          </a:xfrm>
          <a:prstGeom prst="rect">
            <a:avLst/>
          </a:prstGeom>
          <a:noFill/>
        </p:spPr>
        <p:txBody>
          <a:bodyPr wrap="square" rtlCol="0">
            <a:spAutoFit/>
          </a:bodyPr>
          <a:lstStyle/>
          <a:p>
            <a:r>
              <a:rPr lang="en-US" sz="3600" dirty="0">
                <a:latin typeface="+mn-lt"/>
              </a:rPr>
              <a:t>Where </a:t>
            </a:r>
            <a:r>
              <a:rPr lang="en-US" sz="3600" dirty="0" smtClean="0">
                <a:latin typeface="+mn-lt"/>
              </a:rPr>
              <a:t>on </a:t>
            </a:r>
            <a:r>
              <a:rPr lang="en-US" sz="3600" dirty="0">
                <a:latin typeface="+mn-lt"/>
              </a:rPr>
              <a:t>the political spectrum </a:t>
            </a:r>
            <a:r>
              <a:rPr lang="en-US" sz="3600" dirty="0" smtClean="0">
                <a:latin typeface="+mn-lt"/>
              </a:rPr>
              <a:t>(democratic/oligarchic) do </a:t>
            </a:r>
            <a:r>
              <a:rPr lang="en-US" sz="3600" dirty="0">
                <a:latin typeface="+mn-lt"/>
              </a:rPr>
              <a:t>you </a:t>
            </a:r>
            <a:r>
              <a:rPr lang="en-US" sz="3600" dirty="0" smtClean="0">
                <a:latin typeface="+mn-lt"/>
              </a:rPr>
              <a:t>locate </a:t>
            </a:r>
            <a:r>
              <a:rPr lang="en-US" sz="3600" dirty="0">
                <a:latin typeface="+mn-lt"/>
              </a:rPr>
              <a:t>the ideological perspective informing the satire in </a:t>
            </a:r>
            <a:r>
              <a:rPr lang="en-US" sz="3600" dirty="0" smtClean="0">
                <a:latin typeface="+mn-lt"/>
              </a:rPr>
              <a:t>Aristophanes’ </a:t>
            </a:r>
            <a:r>
              <a:rPr lang="en-US" sz="3600" i="1" dirty="0">
                <a:latin typeface="+mn-lt"/>
              </a:rPr>
              <a:t>Knights</a:t>
            </a:r>
            <a:r>
              <a:rPr lang="en-US" sz="3600" i="1" dirty="0" smtClean="0">
                <a:latin typeface="+mn-lt"/>
              </a:rPr>
              <a:t>?</a:t>
            </a:r>
          </a:p>
        </p:txBody>
      </p:sp>
    </p:spTree>
    <p:extLst>
      <p:ext uri="{BB962C8B-B14F-4D97-AF65-F5344CB8AC3E}">
        <p14:creationId xmlns:p14="http://schemas.microsoft.com/office/powerpoint/2010/main" val="273419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p:txBody>
          <a:bodyPr/>
          <a:lstStyle/>
          <a:p>
            <a:pPr lvl="0"/>
            <a:r>
              <a:rPr lang="en-US" dirty="0" smtClean="0"/>
              <a:t>Oral Report</a:t>
            </a:r>
          </a:p>
          <a:p>
            <a:pPr lvl="1"/>
            <a:r>
              <a:rPr lang="en-US" dirty="0" smtClean="0"/>
              <a:t>Aristophanes </a:t>
            </a:r>
            <a:r>
              <a:rPr lang="en-US" i="1" dirty="0" smtClean="0"/>
              <a:t>Knights</a:t>
            </a:r>
          </a:p>
          <a:p>
            <a:pPr lvl="0"/>
            <a:r>
              <a:rPr lang="en-US" dirty="0" smtClean="0"/>
              <a:t>Aristophanes’ </a:t>
            </a:r>
            <a:r>
              <a:rPr lang="en-US" i="1" dirty="0" smtClean="0"/>
              <a:t>Knights</a:t>
            </a:r>
          </a:p>
          <a:p>
            <a:pPr lvl="1"/>
            <a:r>
              <a:rPr lang="el-GR" dirty="0" smtClean="0"/>
              <a:t>Background, Context</a:t>
            </a:r>
            <a:r>
              <a:rPr lang="en-US" dirty="0" smtClean="0"/>
              <a:t>, Themes</a:t>
            </a:r>
          </a:p>
          <a:p>
            <a:pPr lvl="0"/>
            <a:r>
              <a:rPr lang="en-US" dirty="0" smtClean="0"/>
              <a:t>Beyond the Jokes</a:t>
            </a:r>
          </a:p>
          <a:p>
            <a:pPr lvl="1"/>
            <a:r>
              <a:rPr lang="en-US" dirty="0" smtClean="0"/>
              <a:t>What Can We (What Can’t We) Learn About Athenian Democracy from Aristophanes’ Play?</a:t>
            </a:r>
          </a:p>
        </p:txBody>
      </p:sp>
      <p:sp>
        <p:nvSpPr>
          <p:cNvPr id="3" name="Date Placeholder 2"/>
          <p:cNvSpPr>
            <a:spLocks noGrp="1"/>
          </p:cNvSpPr>
          <p:nvPr>
            <p:ph type="dt" sz="half" idx="10"/>
          </p:nvPr>
        </p:nvSpPr>
        <p:spPr/>
        <p:txBody>
          <a:bodyPr/>
          <a:lstStyle/>
          <a:p>
            <a:r>
              <a:rPr lang="en-US" smtClean="0"/>
              <a:t>23-Nov 2017</a:t>
            </a:r>
            <a:endParaRPr lang="en-US"/>
          </a:p>
        </p:txBody>
      </p:sp>
      <p:sp>
        <p:nvSpPr>
          <p:cNvPr id="5" name="Footer Placeholder 4"/>
          <p:cNvSpPr>
            <a:spLocks noGrp="1"/>
          </p:cNvSpPr>
          <p:nvPr>
            <p:ph type="ftr" sz="quarter" idx="11"/>
          </p:nvPr>
        </p:nvSpPr>
        <p:spPr/>
        <p:txBody>
          <a:bodyPr/>
          <a:lstStyle/>
          <a:p>
            <a:r>
              <a:rPr lang="en-US" smtClean="0"/>
              <a:t>Aristophanes Knights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3</a:t>
            </a:fld>
            <a:endParaRPr lang="en-US"/>
          </a:p>
        </p:txBody>
      </p:sp>
    </p:spTree>
    <p:extLst>
      <p:ext uri="{BB962C8B-B14F-4D97-AF65-F5344CB8AC3E}">
        <p14:creationId xmlns:p14="http://schemas.microsoft.com/office/powerpoint/2010/main" val="2424403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500"/>
                                        <p:tgtEl>
                                          <p:spTgt spid="4">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dissolv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500"/>
                                        <p:tgtEl>
                                          <p:spTgt spid="4">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dissolv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Report</a:t>
            </a:r>
            <a:endParaRPr lang="en-US" dirty="0"/>
          </a:p>
        </p:txBody>
      </p:sp>
      <p:sp>
        <p:nvSpPr>
          <p:cNvPr id="3" name="Text Placeholder 2"/>
          <p:cNvSpPr>
            <a:spLocks noGrp="1"/>
          </p:cNvSpPr>
          <p:nvPr>
            <p:ph type="body" idx="1"/>
          </p:nvPr>
        </p:nvSpPr>
        <p:spPr/>
        <p:txBody>
          <a:bodyPr/>
          <a:lstStyle/>
          <a:p>
            <a:r>
              <a:rPr lang="en-US" dirty="0" smtClean="0"/>
              <a:t>Aristophanes </a:t>
            </a:r>
            <a:r>
              <a:rPr lang="en-US" i="1" dirty="0" smtClean="0"/>
              <a:t>Knights</a:t>
            </a:r>
            <a:endParaRPr lang="en-US" dirty="0"/>
          </a:p>
        </p:txBody>
      </p:sp>
    </p:spTree>
    <p:extLst>
      <p:ext uri="{BB962C8B-B14F-4D97-AF65-F5344CB8AC3E}">
        <p14:creationId xmlns:p14="http://schemas.microsoft.com/office/powerpoint/2010/main" val="277430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6" name="Rectangle 4"/>
          <p:cNvSpPr>
            <a:spLocks noGrp="1" noChangeArrowheads="1"/>
          </p:cNvSpPr>
          <p:nvPr>
            <p:ph type="title"/>
          </p:nvPr>
        </p:nvSpPr>
        <p:spPr/>
        <p:txBody>
          <a:bodyPr/>
          <a:lstStyle/>
          <a:p>
            <a:r>
              <a:rPr lang="en-US" dirty="0" smtClean="0"/>
              <a:t>Aristophanes’ </a:t>
            </a:r>
            <a:r>
              <a:rPr lang="en-US" i="1" dirty="0" smtClean="0"/>
              <a:t>Knights</a:t>
            </a:r>
            <a:endParaRPr lang="en-US" i="1" dirty="0"/>
          </a:p>
        </p:txBody>
      </p:sp>
      <p:sp>
        <p:nvSpPr>
          <p:cNvPr id="289797" name="Rectangle 5"/>
          <p:cNvSpPr>
            <a:spLocks noGrp="1" noChangeArrowheads="1"/>
          </p:cNvSpPr>
          <p:nvPr>
            <p:ph type="body" idx="1"/>
          </p:nvPr>
        </p:nvSpPr>
        <p:spPr/>
        <p:txBody>
          <a:bodyPr/>
          <a:lstStyle/>
          <a:p>
            <a:r>
              <a:rPr lang="el-GR" dirty="0" smtClean="0"/>
              <a:t>Background, Context</a:t>
            </a:r>
            <a:r>
              <a:rPr lang="en-US" dirty="0" smtClean="0"/>
              <a:t>, Themes</a:t>
            </a:r>
            <a:endParaRPr lang="en-US" dirty="0"/>
          </a:p>
        </p:txBody>
      </p:sp>
    </p:spTree>
    <p:extLst>
      <p:ext uri="{BB962C8B-B14F-4D97-AF65-F5344CB8AC3E}">
        <p14:creationId xmlns:p14="http://schemas.microsoft.com/office/powerpoint/2010/main" val="1236954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smtClean="0"/>
              <a:t>Aristophanes’ Knights</a:t>
            </a:r>
            <a:endParaRPr lang="en-US"/>
          </a:p>
        </p:txBody>
      </p:sp>
      <p:sp>
        <p:nvSpPr>
          <p:cNvPr id="8" name="Text Placeholder 7"/>
          <p:cNvSpPr>
            <a:spLocks noGrp="1"/>
          </p:cNvSpPr>
          <p:nvPr>
            <p:ph type="body" idx="1"/>
          </p:nvPr>
        </p:nvSpPr>
        <p:spPr/>
        <p:txBody>
          <a:bodyPr/>
          <a:lstStyle/>
          <a:p>
            <a:r>
              <a:rPr lang="en-US" smtClean="0"/>
              <a:t>When, where?</a:t>
            </a:r>
            <a:endParaRPr lang="en-US" dirty="0"/>
          </a:p>
        </p:txBody>
      </p:sp>
      <p:sp>
        <p:nvSpPr>
          <p:cNvPr id="291843" name="Rectangle 3"/>
          <p:cNvSpPr>
            <a:spLocks noGrp="1" noChangeArrowheads="1"/>
          </p:cNvSpPr>
          <p:nvPr>
            <p:ph sz="half" idx="2"/>
          </p:nvPr>
        </p:nvSpPr>
        <p:spPr/>
        <p:txBody>
          <a:bodyPr/>
          <a:lstStyle/>
          <a:p>
            <a:r>
              <a:rPr lang="el-GR" dirty="0" smtClean="0"/>
              <a:t>Produced </a:t>
            </a:r>
            <a:r>
              <a:rPr lang="en-US" dirty="0" smtClean="0"/>
              <a:t>January 424</a:t>
            </a:r>
          </a:p>
          <a:p>
            <a:r>
              <a:rPr lang="en-US" dirty="0" smtClean="0"/>
              <a:t>420s</a:t>
            </a:r>
            <a:r>
              <a:rPr lang="el-GR" dirty="0" smtClean="0"/>
              <a:t> Athens</a:t>
            </a:r>
            <a:r>
              <a:rPr lang="en-US" dirty="0" smtClean="0"/>
              <a:t>…</a:t>
            </a:r>
          </a:p>
          <a:p>
            <a:pPr lvl="1"/>
            <a:r>
              <a:rPr lang="en-US" dirty="0" smtClean="0"/>
              <a:t>Euripides’ </a:t>
            </a:r>
            <a:r>
              <a:rPr lang="en-US" i="1" dirty="0" smtClean="0"/>
              <a:t>Suppliant Women</a:t>
            </a:r>
          </a:p>
          <a:p>
            <a:pPr lvl="1"/>
            <a:r>
              <a:rPr lang="en-US" dirty="0" smtClean="0"/>
              <a:t>“Old Oligarch”</a:t>
            </a:r>
            <a:endParaRPr lang="en-US" dirty="0"/>
          </a:p>
        </p:txBody>
      </p:sp>
      <p:sp>
        <p:nvSpPr>
          <p:cNvPr id="9" name="Text Placeholder 8"/>
          <p:cNvSpPr>
            <a:spLocks noGrp="1"/>
          </p:cNvSpPr>
          <p:nvPr>
            <p:ph type="body" sz="quarter" idx="3"/>
          </p:nvPr>
        </p:nvSpPr>
        <p:spPr/>
        <p:txBody>
          <a:bodyPr/>
          <a:lstStyle/>
          <a:p>
            <a:r>
              <a:rPr lang="en-US" smtClean="0"/>
              <a:t>Who, what?</a:t>
            </a:r>
            <a:endParaRPr lang="en-US" dirty="0"/>
          </a:p>
        </p:txBody>
      </p:sp>
      <p:sp>
        <p:nvSpPr>
          <p:cNvPr id="10" name="Content Placeholder 9"/>
          <p:cNvSpPr>
            <a:spLocks noGrp="1"/>
          </p:cNvSpPr>
          <p:nvPr>
            <p:ph sz="quarter" idx="4"/>
          </p:nvPr>
        </p:nvSpPr>
        <p:spPr/>
        <p:txBody>
          <a:bodyPr/>
          <a:lstStyle/>
          <a:p>
            <a:r>
              <a:rPr lang="en-US" dirty="0" smtClean="0"/>
              <a:t>Political low-</a:t>
            </a:r>
            <a:r>
              <a:rPr lang="en-US" dirty="0" err="1" smtClean="0"/>
              <a:t>lifes</a:t>
            </a:r>
            <a:endParaRPr lang="en-US" dirty="0" smtClean="0"/>
          </a:p>
          <a:p>
            <a:pPr lvl="1"/>
            <a:r>
              <a:rPr lang="en-US" dirty="0" smtClean="0"/>
              <a:t>Demosthenes</a:t>
            </a:r>
          </a:p>
          <a:p>
            <a:pPr lvl="1"/>
            <a:r>
              <a:rPr lang="en-US" dirty="0" smtClean="0"/>
              <a:t>Nicias</a:t>
            </a:r>
          </a:p>
          <a:p>
            <a:pPr lvl="1"/>
            <a:r>
              <a:rPr lang="en-US" dirty="0" smtClean="0"/>
              <a:t>“Sausage-Seller”</a:t>
            </a:r>
          </a:p>
          <a:p>
            <a:pPr lvl="1"/>
            <a:r>
              <a:rPr lang="en-US" dirty="0" smtClean="0"/>
              <a:t>Cleon/Paphlagon</a:t>
            </a:r>
          </a:p>
          <a:p>
            <a:r>
              <a:rPr lang="en-US" dirty="0" err="1" smtClean="0"/>
              <a:t>Thepeople</a:t>
            </a:r>
            <a:r>
              <a:rPr lang="en-US" dirty="0" smtClean="0"/>
              <a:t> (</a:t>
            </a:r>
            <a:r>
              <a:rPr lang="en-US" i="1" dirty="0" smtClean="0"/>
              <a:t>Dēmos</a:t>
            </a:r>
            <a:r>
              <a:rPr lang="en-US" dirty="0" smtClean="0"/>
              <a:t>)</a:t>
            </a:r>
          </a:p>
          <a:p>
            <a:r>
              <a:rPr lang="en-US" dirty="0" smtClean="0"/>
              <a:t>Chorus of Knights</a:t>
            </a:r>
            <a:endParaRPr lang="en-US" dirty="0"/>
          </a:p>
        </p:txBody>
      </p:sp>
      <p:sp>
        <p:nvSpPr>
          <p:cNvPr id="2" name="Date Placeholder 1"/>
          <p:cNvSpPr>
            <a:spLocks noGrp="1"/>
          </p:cNvSpPr>
          <p:nvPr>
            <p:ph type="dt" sz="half" idx="10"/>
          </p:nvPr>
        </p:nvSpPr>
        <p:spPr/>
        <p:txBody>
          <a:bodyPr/>
          <a:lstStyle/>
          <a:p>
            <a:r>
              <a:rPr lang="en-US" smtClean="0"/>
              <a:t>23-Nov 2017</a:t>
            </a:r>
            <a:endParaRPr lang="en-US"/>
          </a:p>
        </p:txBody>
      </p:sp>
      <p:sp>
        <p:nvSpPr>
          <p:cNvPr id="3" name="Footer Placeholder 2"/>
          <p:cNvSpPr>
            <a:spLocks noGrp="1"/>
          </p:cNvSpPr>
          <p:nvPr>
            <p:ph type="ftr" sz="quarter" idx="11"/>
          </p:nvPr>
        </p:nvSpPr>
        <p:spPr/>
        <p:txBody>
          <a:bodyPr/>
          <a:lstStyle/>
          <a:p>
            <a:r>
              <a:rPr lang="en-US" smtClean="0"/>
              <a:t>Aristophanes Knights</a:t>
            </a:r>
            <a:endParaRPr lang="en-US"/>
          </a:p>
        </p:txBody>
      </p:sp>
      <p:sp>
        <p:nvSpPr>
          <p:cNvPr id="4" name="Slide Number Placeholder 3"/>
          <p:cNvSpPr>
            <a:spLocks noGrp="1"/>
          </p:cNvSpPr>
          <p:nvPr>
            <p:ph type="sldNum" sz="quarter" idx="12"/>
          </p:nvPr>
        </p:nvSpPr>
        <p:spPr/>
        <p:txBody>
          <a:bodyPr/>
          <a:lstStyle/>
          <a:p>
            <a:fld id="{B1A7D873-BDEC-4D0E-826C-A647DDEC7662}" type="slidenum">
              <a:rPr lang="en-US" smtClean="0"/>
              <a:pPr/>
              <a:t>6</a:t>
            </a:fld>
            <a:endParaRPr lang="en-US"/>
          </a:p>
        </p:txBody>
      </p:sp>
    </p:spTree>
    <p:extLst>
      <p:ext uri="{BB962C8B-B14F-4D97-AF65-F5344CB8AC3E}">
        <p14:creationId xmlns:p14="http://schemas.microsoft.com/office/powerpoint/2010/main" val="142870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1843">
                                            <p:txEl>
                                              <p:pRg st="0" end="0"/>
                                            </p:txEl>
                                          </p:spTgt>
                                        </p:tgtEl>
                                        <p:attrNameLst>
                                          <p:attrName>style.visibility</p:attrName>
                                        </p:attrNameLst>
                                      </p:cBhvr>
                                      <p:to>
                                        <p:strVal val="visible"/>
                                      </p:to>
                                    </p:set>
                                    <p:animEffect transition="in" filter="dissolve">
                                      <p:cBhvr>
                                        <p:cTn id="12" dur="500"/>
                                        <p:tgtEl>
                                          <p:spTgt spid="2918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1843">
                                            <p:txEl>
                                              <p:pRg st="1" end="1"/>
                                            </p:txEl>
                                          </p:spTgt>
                                        </p:tgtEl>
                                        <p:attrNameLst>
                                          <p:attrName>style.visibility</p:attrName>
                                        </p:attrNameLst>
                                      </p:cBhvr>
                                      <p:to>
                                        <p:strVal val="visible"/>
                                      </p:to>
                                    </p:set>
                                    <p:animEffect transition="in" filter="dissolve">
                                      <p:cBhvr>
                                        <p:cTn id="17" dur="500"/>
                                        <p:tgtEl>
                                          <p:spTgt spid="291843">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291843">
                                            <p:txEl>
                                              <p:pRg st="2" end="2"/>
                                            </p:txEl>
                                          </p:spTgt>
                                        </p:tgtEl>
                                        <p:attrNameLst>
                                          <p:attrName>style.visibility</p:attrName>
                                        </p:attrNameLst>
                                      </p:cBhvr>
                                      <p:to>
                                        <p:strVal val="visible"/>
                                      </p:to>
                                    </p:set>
                                    <p:animEffect transition="in" filter="dissolve">
                                      <p:cBhvr>
                                        <p:cTn id="20" dur="500"/>
                                        <p:tgtEl>
                                          <p:spTgt spid="291843">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291843">
                                            <p:txEl>
                                              <p:pRg st="3" end="3"/>
                                            </p:txEl>
                                          </p:spTgt>
                                        </p:tgtEl>
                                        <p:attrNameLst>
                                          <p:attrName>style.visibility</p:attrName>
                                        </p:attrNameLst>
                                      </p:cBhvr>
                                      <p:to>
                                        <p:strVal val="visible"/>
                                      </p:to>
                                    </p:set>
                                    <p:animEffect transition="in" filter="dissolve">
                                      <p:cBhvr>
                                        <p:cTn id="23" dur="500"/>
                                        <p:tgtEl>
                                          <p:spTgt spid="29184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dissolve">
                                      <p:cBhvr>
                                        <p:cTn id="28" dur="500"/>
                                        <p:tgtEl>
                                          <p:spTgt spid="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dissolve">
                                      <p:cBhvr>
                                        <p:cTn id="33" dur="500"/>
                                        <p:tgtEl>
                                          <p:spTgt spid="10">
                                            <p:txEl>
                                              <p:pRg st="0" end="0"/>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Effect transition="in" filter="dissolve">
                                      <p:cBhvr>
                                        <p:cTn id="36" dur="500"/>
                                        <p:tgtEl>
                                          <p:spTgt spid="10">
                                            <p:txEl>
                                              <p:pRg st="1" end="1"/>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0">
                                            <p:txEl>
                                              <p:pRg st="2" end="2"/>
                                            </p:txEl>
                                          </p:spTgt>
                                        </p:tgtEl>
                                        <p:attrNameLst>
                                          <p:attrName>style.visibility</p:attrName>
                                        </p:attrNameLst>
                                      </p:cBhvr>
                                      <p:to>
                                        <p:strVal val="visible"/>
                                      </p:to>
                                    </p:set>
                                    <p:animEffect transition="in" filter="dissolve">
                                      <p:cBhvr>
                                        <p:cTn id="39" dur="500"/>
                                        <p:tgtEl>
                                          <p:spTgt spid="10">
                                            <p:txEl>
                                              <p:pRg st="2" end="2"/>
                                            </p:txEl>
                                          </p:spTgt>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0">
                                            <p:txEl>
                                              <p:pRg st="3" end="3"/>
                                            </p:txEl>
                                          </p:spTgt>
                                        </p:tgtEl>
                                        <p:attrNameLst>
                                          <p:attrName>style.visibility</p:attrName>
                                        </p:attrNameLst>
                                      </p:cBhvr>
                                      <p:to>
                                        <p:strVal val="visible"/>
                                      </p:to>
                                    </p:set>
                                    <p:animEffect transition="in" filter="dissolve">
                                      <p:cBhvr>
                                        <p:cTn id="42" dur="500"/>
                                        <p:tgtEl>
                                          <p:spTgt spid="10">
                                            <p:txEl>
                                              <p:pRg st="3" end="3"/>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0">
                                            <p:txEl>
                                              <p:pRg st="4" end="4"/>
                                            </p:txEl>
                                          </p:spTgt>
                                        </p:tgtEl>
                                        <p:attrNameLst>
                                          <p:attrName>style.visibility</p:attrName>
                                        </p:attrNameLst>
                                      </p:cBhvr>
                                      <p:to>
                                        <p:strVal val="visible"/>
                                      </p:to>
                                    </p:set>
                                    <p:animEffect transition="in" filter="dissolve">
                                      <p:cBhvr>
                                        <p:cTn id="45" dur="500"/>
                                        <p:tgtEl>
                                          <p:spTgt spid="10">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0">
                                            <p:txEl>
                                              <p:pRg st="5" end="5"/>
                                            </p:txEl>
                                          </p:spTgt>
                                        </p:tgtEl>
                                        <p:attrNameLst>
                                          <p:attrName>style.visibility</p:attrName>
                                        </p:attrNameLst>
                                      </p:cBhvr>
                                      <p:to>
                                        <p:strVal val="visible"/>
                                      </p:to>
                                    </p:set>
                                    <p:animEffect transition="in" filter="dissolve">
                                      <p:cBhvr>
                                        <p:cTn id="50" dur="500"/>
                                        <p:tgtEl>
                                          <p:spTgt spid="10">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0">
                                            <p:txEl>
                                              <p:pRg st="6" end="6"/>
                                            </p:txEl>
                                          </p:spTgt>
                                        </p:tgtEl>
                                        <p:attrNameLst>
                                          <p:attrName>style.visibility</p:attrName>
                                        </p:attrNameLst>
                                      </p:cBhvr>
                                      <p:to>
                                        <p:strVal val="visible"/>
                                      </p:to>
                                    </p:set>
                                    <p:animEffect transition="in" filter="dissolve">
                                      <p:cBhvr>
                                        <p:cTn id="55"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291843" grpId="0" build="p"/>
      <p:bldP spid="9" grpId="0" build="p"/>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2" name="Rectangle 4"/>
          <p:cNvSpPr>
            <a:spLocks noGrp="1" noChangeArrowheads="1"/>
          </p:cNvSpPr>
          <p:nvPr>
            <p:ph type="title"/>
          </p:nvPr>
        </p:nvSpPr>
        <p:spPr/>
        <p:txBody>
          <a:bodyPr>
            <a:normAutofit/>
          </a:bodyPr>
          <a:lstStyle/>
          <a:p>
            <a:r>
              <a:rPr lang="en-US" dirty="0" smtClean="0"/>
              <a:t>Cleon’s </a:t>
            </a:r>
            <a:r>
              <a:rPr lang="en-US" dirty="0" smtClean="0"/>
              <a:t>Career: “New Politicians”</a:t>
            </a:r>
            <a:endParaRPr lang="en-US" i="1" dirty="0"/>
          </a:p>
        </p:txBody>
      </p:sp>
      <p:sp>
        <p:nvSpPr>
          <p:cNvPr id="186373" name="Rectangle 5"/>
          <p:cNvSpPr>
            <a:spLocks noGrp="1" noChangeArrowheads="1"/>
          </p:cNvSpPr>
          <p:nvPr>
            <p:ph type="body" idx="1"/>
          </p:nvPr>
        </p:nvSpPr>
        <p:spPr>
          <a:xfrm>
            <a:off x="457200" y="1600200"/>
            <a:ext cx="6673850" cy="4682067"/>
          </a:xfrm>
        </p:spPr>
        <p:txBody>
          <a:bodyPr>
            <a:normAutofit fontScale="62500" lnSpcReduction="20000"/>
          </a:bodyPr>
          <a:lstStyle/>
          <a:p>
            <a:r>
              <a:rPr lang="en-US" dirty="0" smtClean="0"/>
              <a:t>431/30 attacks Pericles</a:t>
            </a:r>
          </a:p>
          <a:p>
            <a:r>
              <a:rPr lang="en-US" dirty="0" smtClean="0"/>
              <a:t>Early 420s Jury-pay </a:t>
            </a:r>
            <a:r>
              <a:rPr lang="en-US" dirty="0" smtClean="0"/>
              <a:t>raise</a:t>
            </a:r>
          </a:p>
          <a:p>
            <a:r>
              <a:rPr lang="en-US" dirty="0" smtClean="0"/>
              <a:t>427 Mytilenian </a:t>
            </a:r>
            <a:r>
              <a:rPr lang="en-US" dirty="0" smtClean="0"/>
              <a:t>proposal</a:t>
            </a:r>
          </a:p>
          <a:p>
            <a:pPr lvl="1"/>
            <a:r>
              <a:rPr lang="en-US" dirty="0" smtClean="0"/>
              <a:t>Death/enslavement for rebellious city</a:t>
            </a:r>
            <a:endParaRPr lang="en-US" dirty="0" smtClean="0"/>
          </a:p>
          <a:p>
            <a:r>
              <a:rPr lang="en-US" dirty="0" smtClean="0"/>
              <a:t>426</a:t>
            </a:r>
          </a:p>
          <a:p>
            <a:pPr lvl="1"/>
            <a:r>
              <a:rPr lang="en-US" dirty="0" err="1" smtClean="0"/>
              <a:t>Attmepts</a:t>
            </a:r>
            <a:r>
              <a:rPr lang="en-US" dirty="0" smtClean="0"/>
              <a:t> to raise taxes on knights</a:t>
            </a:r>
          </a:p>
          <a:p>
            <a:pPr lvl="1"/>
            <a:r>
              <a:rPr lang="en-US" dirty="0" smtClean="0"/>
              <a:t>Attacks Aristophanes</a:t>
            </a:r>
          </a:p>
          <a:p>
            <a:pPr lvl="2"/>
            <a:r>
              <a:rPr lang="en-US" dirty="0" smtClean="0"/>
              <a:t>Aristophanes’ </a:t>
            </a:r>
            <a:r>
              <a:rPr lang="en-US" i="1" dirty="0" smtClean="0"/>
              <a:t>Babylonians</a:t>
            </a:r>
            <a:r>
              <a:rPr lang="en-US" dirty="0" smtClean="0"/>
              <a:t> (lost)</a:t>
            </a:r>
            <a:endParaRPr lang="en-US" dirty="0" smtClean="0"/>
          </a:p>
          <a:p>
            <a:r>
              <a:rPr lang="en-US" dirty="0" smtClean="0"/>
              <a:t>425 </a:t>
            </a:r>
            <a:r>
              <a:rPr lang="en-US" dirty="0" smtClean="0"/>
              <a:t>General</a:t>
            </a:r>
            <a:endParaRPr lang="en-US" dirty="0" smtClean="0"/>
          </a:p>
          <a:p>
            <a:pPr lvl="1"/>
            <a:r>
              <a:rPr lang="en-US" dirty="0" smtClean="0"/>
              <a:t>Pylos triumph</a:t>
            </a:r>
          </a:p>
          <a:p>
            <a:pPr lvl="1"/>
            <a:r>
              <a:rPr lang="en-US" dirty="0" smtClean="0"/>
              <a:t>Aristophanes </a:t>
            </a:r>
            <a:r>
              <a:rPr lang="en-US" i="1" dirty="0" smtClean="0"/>
              <a:t>Acharnians</a:t>
            </a:r>
            <a:endParaRPr lang="en-US" dirty="0" smtClean="0"/>
          </a:p>
          <a:p>
            <a:r>
              <a:rPr lang="en-US" dirty="0" smtClean="0"/>
              <a:t>424 Aristophanes’ </a:t>
            </a:r>
            <a:r>
              <a:rPr lang="en-US" i="1" dirty="0" smtClean="0"/>
              <a:t>Knights</a:t>
            </a:r>
          </a:p>
          <a:p>
            <a:r>
              <a:rPr lang="en-US" dirty="0" smtClean="0"/>
              <a:t>423 Aristophanes’ </a:t>
            </a:r>
            <a:r>
              <a:rPr lang="en-US" i="1" dirty="0" smtClean="0"/>
              <a:t>Clouds</a:t>
            </a:r>
            <a:endParaRPr lang="en-US" dirty="0" smtClean="0"/>
          </a:p>
          <a:p>
            <a:r>
              <a:rPr lang="en-US" dirty="0" smtClean="0"/>
              <a:t>422 Aristophanes’ </a:t>
            </a:r>
            <a:r>
              <a:rPr lang="en-US" i="1" dirty="0" smtClean="0"/>
              <a:t>Wasps</a:t>
            </a:r>
            <a:endParaRPr lang="en-US" dirty="0" smtClean="0"/>
          </a:p>
          <a:p>
            <a:r>
              <a:rPr lang="en-US" dirty="0" smtClean="0"/>
              <a:t>422 General (again)</a:t>
            </a:r>
            <a:endParaRPr lang="en-US" dirty="0" smtClean="0"/>
          </a:p>
          <a:p>
            <a:pPr lvl="1"/>
            <a:r>
              <a:rPr lang="en-US" dirty="0" smtClean="0"/>
              <a:t>Killed </a:t>
            </a:r>
            <a:r>
              <a:rPr lang="en-US" dirty="0" smtClean="0"/>
              <a:t>at Amphipolis</a:t>
            </a:r>
            <a:endParaRPr lang="en-US" dirty="0"/>
          </a:p>
        </p:txBody>
      </p:sp>
      <p:grpSp>
        <p:nvGrpSpPr>
          <p:cNvPr id="5" name="Group 4"/>
          <p:cNvGrpSpPr/>
          <p:nvPr/>
        </p:nvGrpSpPr>
        <p:grpSpPr>
          <a:xfrm>
            <a:off x="5590116" y="2008535"/>
            <a:ext cx="2029884" cy="3965871"/>
            <a:chOff x="5782733" y="1881535"/>
            <a:chExt cx="2029884" cy="3965871"/>
          </a:xfrm>
        </p:grpSpPr>
        <p:sp>
          <p:nvSpPr>
            <p:cNvPr id="186375" name="Text Box 7"/>
            <p:cNvSpPr txBox="1">
              <a:spLocks noChangeArrowheads="1"/>
            </p:cNvSpPr>
            <p:nvPr/>
          </p:nvSpPr>
          <p:spPr bwMode="ltGray">
            <a:xfrm>
              <a:off x="5842000" y="5262631"/>
              <a:ext cx="1911350" cy="584775"/>
            </a:xfrm>
            <a:prstGeom prst="rect">
              <a:avLst/>
            </a:prstGeom>
            <a:noFill/>
            <a:ln w="12700">
              <a:noFill/>
              <a:miter lim="800000"/>
              <a:headEnd/>
              <a:tailEnd/>
            </a:ln>
            <a:effectLst/>
          </p:spPr>
          <p:txBody>
            <a:bodyPr wrap="square" lIns="45720" rIns="45720">
              <a:spAutoFit/>
            </a:bodyPr>
            <a:lstStyle/>
            <a:p>
              <a:r>
                <a:rPr lang="en-US" sz="1600" dirty="0"/>
                <a:t>Cleon as Sphinx? (late 400s)</a:t>
              </a:r>
            </a:p>
          </p:txBody>
        </p:sp>
        <p:pic>
          <p:nvPicPr>
            <p:cNvPr id="186376" name="Picture 8" descr="cleon"/>
            <p:cNvPicPr>
              <a:picLocks noChangeAspect="1" noChangeArrowheads="1"/>
            </p:cNvPicPr>
            <p:nvPr/>
          </p:nvPicPr>
          <p:blipFill>
            <a:blip r:embed="rId3" cstate="print"/>
            <a:srcRect/>
            <a:stretch>
              <a:fillRect/>
            </a:stretch>
          </p:blipFill>
          <p:spPr bwMode="auto">
            <a:xfrm>
              <a:off x="5782733" y="1881535"/>
              <a:ext cx="2029884" cy="3318240"/>
            </a:xfrm>
            <a:prstGeom prst="rect">
              <a:avLst/>
            </a:prstGeom>
            <a:noFill/>
          </p:spPr>
        </p:pic>
      </p:grpSp>
      <p:sp>
        <p:nvSpPr>
          <p:cNvPr id="2" name="Date Placeholder 1"/>
          <p:cNvSpPr>
            <a:spLocks noGrp="1"/>
          </p:cNvSpPr>
          <p:nvPr>
            <p:ph type="dt" sz="half" idx="10"/>
          </p:nvPr>
        </p:nvSpPr>
        <p:spPr/>
        <p:txBody>
          <a:bodyPr/>
          <a:lstStyle/>
          <a:p>
            <a:r>
              <a:rPr lang="en-US" smtClean="0"/>
              <a:t>23-Nov 2017</a:t>
            </a:r>
            <a:endParaRPr lang="en-US"/>
          </a:p>
        </p:txBody>
      </p:sp>
      <p:sp>
        <p:nvSpPr>
          <p:cNvPr id="3" name="Footer Placeholder 2"/>
          <p:cNvSpPr>
            <a:spLocks noGrp="1"/>
          </p:cNvSpPr>
          <p:nvPr>
            <p:ph type="ftr" sz="quarter" idx="11"/>
          </p:nvPr>
        </p:nvSpPr>
        <p:spPr/>
        <p:txBody>
          <a:bodyPr/>
          <a:lstStyle/>
          <a:p>
            <a:r>
              <a:rPr lang="en-US" smtClean="0"/>
              <a:t>Aristophanes Knights</a:t>
            </a:r>
            <a:endParaRPr lang="en-US" dirty="0"/>
          </a:p>
        </p:txBody>
      </p:sp>
      <p:sp>
        <p:nvSpPr>
          <p:cNvPr id="4" name="Slide Number Placeholder 3"/>
          <p:cNvSpPr>
            <a:spLocks noGrp="1"/>
          </p:cNvSpPr>
          <p:nvPr>
            <p:ph type="sldNum" sz="quarter" idx="12"/>
          </p:nvPr>
        </p:nvSpPr>
        <p:spPr/>
        <p:txBody>
          <a:bodyPr/>
          <a:lstStyle/>
          <a:p>
            <a:fld id="{C84949BF-B90B-4E25-9A47-07E9FB3241D4}" type="slidenum">
              <a:rPr lang="en-US" smtClean="0"/>
              <a:pPr/>
              <a:t>7</a:t>
            </a:fld>
            <a:endParaRPr lang="en-US"/>
          </a:p>
        </p:txBody>
      </p:sp>
    </p:spTree>
    <p:extLst>
      <p:ext uri="{BB962C8B-B14F-4D97-AF65-F5344CB8AC3E}">
        <p14:creationId xmlns:p14="http://schemas.microsoft.com/office/powerpoint/2010/main" val="1463033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dirty="0" smtClean="0"/>
              <a:t>Action</a:t>
            </a:r>
            <a:r>
              <a:rPr lang="el-GR" dirty="0" smtClean="0"/>
              <a:t>, </a:t>
            </a:r>
            <a:r>
              <a:rPr lang="en-US" dirty="0" smtClean="0"/>
              <a:t>Representation</a:t>
            </a:r>
            <a:endParaRPr lang="en-US" dirty="0"/>
          </a:p>
        </p:txBody>
      </p:sp>
      <p:sp>
        <p:nvSpPr>
          <p:cNvPr id="258051" name="Rectangle 3"/>
          <p:cNvSpPr>
            <a:spLocks noGrp="1" noChangeArrowheads="1"/>
          </p:cNvSpPr>
          <p:nvPr>
            <p:ph type="body" idx="1"/>
          </p:nvPr>
        </p:nvSpPr>
        <p:spPr/>
        <p:txBody>
          <a:bodyPr/>
          <a:lstStyle/>
          <a:p>
            <a:r>
              <a:rPr lang="en-US" dirty="0" smtClean="0"/>
              <a:t>Crisis, planning, initial clash </a:t>
            </a:r>
            <a:r>
              <a:rPr lang="en-US" sz="2000" dirty="0" smtClean="0"/>
              <a:t>(36-60)</a:t>
            </a:r>
            <a:endParaRPr lang="en-US" sz="2400" dirty="0" smtClean="0"/>
          </a:p>
          <a:p>
            <a:r>
              <a:rPr lang="en-US" dirty="0" smtClean="0"/>
              <a:t>Agonistic courtship</a:t>
            </a:r>
          </a:p>
          <a:p>
            <a:pPr lvl="1"/>
            <a:r>
              <a:rPr lang="en-US" dirty="0" smtClean="0"/>
              <a:t>council meeting </a:t>
            </a:r>
            <a:r>
              <a:rPr lang="en-US" sz="2000" dirty="0" smtClean="0"/>
              <a:t>(60-62)</a:t>
            </a:r>
          </a:p>
          <a:p>
            <a:pPr lvl="1"/>
            <a:r>
              <a:rPr lang="en-US" dirty="0" smtClean="0"/>
              <a:t>assembly meeting </a:t>
            </a:r>
            <a:r>
              <a:rPr lang="en-US" sz="2000" dirty="0" smtClean="0"/>
              <a:t>(62-83)</a:t>
            </a:r>
          </a:p>
          <a:p>
            <a:r>
              <a:rPr lang="en-US" dirty="0" smtClean="0"/>
              <a:t>Festive finale</a:t>
            </a:r>
          </a:p>
          <a:p>
            <a:pPr lvl="1"/>
            <a:r>
              <a:rPr lang="en-US" dirty="0" smtClean="0"/>
              <a:t>reformation, rejuvenation </a:t>
            </a:r>
            <a:r>
              <a:rPr lang="en-US" sz="2000" dirty="0" smtClean="0"/>
              <a:t>(86-89)</a:t>
            </a:r>
            <a:r>
              <a:rPr lang="en-US" dirty="0" smtClean="0"/>
              <a:t> </a:t>
            </a:r>
            <a:endParaRPr lang="en-US" dirty="0"/>
          </a:p>
        </p:txBody>
      </p:sp>
      <p:sp>
        <p:nvSpPr>
          <p:cNvPr id="2" name="Date Placeholder 1"/>
          <p:cNvSpPr>
            <a:spLocks noGrp="1"/>
          </p:cNvSpPr>
          <p:nvPr>
            <p:ph type="dt" sz="half" idx="10"/>
          </p:nvPr>
        </p:nvSpPr>
        <p:spPr/>
        <p:txBody>
          <a:bodyPr/>
          <a:lstStyle/>
          <a:p>
            <a:r>
              <a:rPr lang="en-US" smtClean="0"/>
              <a:t>23-Nov 2017</a:t>
            </a:r>
            <a:endParaRPr lang="en-US"/>
          </a:p>
        </p:txBody>
      </p:sp>
      <p:sp>
        <p:nvSpPr>
          <p:cNvPr id="3" name="Footer Placeholder 2"/>
          <p:cNvSpPr>
            <a:spLocks noGrp="1"/>
          </p:cNvSpPr>
          <p:nvPr>
            <p:ph type="ftr" sz="quarter" idx="11"/>
          </p:nvPr>
        </p:nvSpPr>
        <p:spPr/>
        <p:txBody>
          <a:bodyPr/>
          <a:lstStyle/>
          <a:p>
            <a:r>
              <a:rPr lang="en-US" smtClean="0"/>
              <a:t>Aristophanes Knights</a:t>
            </a:r>
            <a:endParaRPr lang="en-US" dirty="0"/>
          </a:p>
        </p:txBody>
      </p:sp>
      <p:sp>
        <p:nvSpPr>
          <p:cNvPr id="4" name="Slide Number Placeholder 3"/>
          <p:cNvSpPr>
            <a:spLocks noGrp="1"/>
          </p:cNvSpPr>
          <p:nvPr>
            <p:ph type="sldNum" sz="quarter" idx="12"/>
          </p:nvPr>
        </p:nvSpPr>
        <p:spPr/>
        <p:txBody>
          <a:bodyPr/>
          <a:lstStyle/>
          <a:p>
            <a:fld id="{C84949BF-B90B-4E25-9A47-07E9FB3241D4}" type="slidenum">
              <a:rPr lang="en-US" smtClean="0"/>
              <a:pPr/>
              <a:t>8</a:t>
            </a:fld>
            <a:endParaRPr lang="en-US"/>
          </a:p>
        </p:txBody>
      </p:sp>
    </p:spTree>
    <p:extLst>
      <p:ext uri="{BB962C8B-B14F-4D97-AF65-F5344CB8AC3E}">
        <p14:creationId xmlns:p14="http://schemas.microsoft.com/office/powerpoint/2010/main" val="3945923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8051">
                                            <p:txEl>
                                              <p:pRg st="0" end="0"/>
                                            </p:txEl>
                                          </p:spTgt>
                                        </p:tgtEl>
                                        <p:attrNameLst>
                                          <p:attrName>style.visibility</p:attrName>
                                        </p:attrNameLst>
                                      </p:cBhvr>
                                      <p:to>
                                        <p:strVal val="visible"/>
                                      </p:to>
                                    </p:set>
                                    <p:animEffect transition="in" filter="dissolve">
                                      <p:cBhvr>
                                        <p:cTn id="7" dur="500"/>
                                        <p:tgtEl>
                                          <p:spTgt spid="258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8051">
                                            <p:txEl>
                                              <p:pRg st="1" end="1"/>
                                            </p:txEl>
                                          </p:spTgt>
                                        </p:tgtEl>
                                        <p:attrNameLst>
                                          <p:attrName>style.visibility</p:attrName>
                                        </p:attrNameLst>
                                      </p:cBhvr>
                                      <p:to>
                                        <p:strVal val="visible"/>
                                      </p:to>
                                    </p:set>
                                    <p:animEffect transition="in" filter="dissolve">
                                      <p:cBhvr>
                                        <p:cTn id="12" dur="500"/>
                                        <p:tgtEl>
                                          <p:spTgt spid="258051">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58051">
                                            <p:txEl>
                                              <p:pRg st="2" end="2"/>
                                            </p:txEl>
                                          </p:spTgt>
                                        </p:tgtEl>
                                        <p:attrNameLst>
                                          <p:attrName>style.visibility</p:attrName>
                                        </p:attrNameLst>
                                      </p:cBhvr>
                                      <p:to>
                                        <p:strVal val="visible"/>
                                      </p:to>
                                    </p:set>
                                    <p:animEffect transition="in" filter="dissolve">
                                      <p:cBhvr>
                                        <p:cTn id="15" dur="500"/>
                                        <p:tgtEl>
                                          <p:spTgt spid="258051">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58051">
                                            <p:txEl>
                                              <p:pRg st="3" end="3"/>
                                            </p:txEl>
                                          </p:spTgt>
                                        </p:tgtEl>
                                        <p:attrNameLst>
                                          <p:attrName>style.visibility</p:attrName>
                                        </p:attrNameLst>
                                      </p:cBhvr>
                                      <p:to>
                                        <p:strVal val="visible"/>
                                      </p:to>
                                    </p:set>
                                    <p:animEffect transition="in" filter="dissolve">
                                      <p:cBhvr>
                                        <p:cTn id="18" dur="500"/>
                                        <p:tgtEl>
                                          <p:spTgt spid="25805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58051">
                                            <p:txEl>
                                              <p:pRg st="4" end="4"/>
                                            </p:txEl>
                                          </p:spTgt>
                                        </p:tgtEl>
                                        <p:attrNameLst>
                                          <p:attrName>style.visibility</p:attrName>
                                        </p:attrNameLst>
                                      </p:cBhvr>
                                      <p:to>
                                        <p:strVal val="visible"/>
                                      </p:to>
                                    </p:set>
                                    <p:animEffect transition="in" filter="dissolve">
                                      <p:cBhvr>
                                        <p:cTn id="23" dur="500"/>
                                        <p:tgtEl>
                                          <p:spTgt spid="258051">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58051">
                                            <p:txEl>
                                              <p:pRg st="5" end="5"/>
                                            </p:txEl>
                                          </p:spTgt>
                                        </p:tgtEl>
                                        <p:attrNameLst>
                                          <p:attrName>style.visibility</p:attrName>
                                        </p:attrNameLst>
                                      </p:cBhvr>
                                      <p:to>
                                        <p:strVal val="visible"/>
                                      </p:to>
                                    </p:set>
                                    <p:animEffect transition="in" filter="dissolve">
                                      <p:cBhvr>
                                        <p:cTn id="26" dur="500"/>
                                        <p:tgtEl>
                                          <p:spTgt spid="258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the Jokes</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What Can We (What Can’t We) Learn About Athenian Democracy from Aristophanes’ Play?</a:t>
            </a:r>
            <a:endParaRPr lang="en-US" dirty="0"/>
          </a:p>
        </p:txBody>
      </p:sp>
    </p:spTree>
    <p:extLst>
      <p:ext uri="{BB962C8B-B14F-4D97-AF65-F5344CB8AC3E}">
        <p14:creationId xmlns:p14="http://schemas.microsoft.com/office/powerpoint/2010/main" val="65480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2439</TotalTime>
  <Words>1236</Words>
  <Application>Microsoft Office PowerPoint</Application>
  <PresentationFormat>On-screen Show (4:3)</PresentationFormat>
  <Paragraphs>180</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Levenim MT</vt:lpstr>
      <vt:lpstr>Times New Roman</vt:lpstr>
      <vt:lpstr>peitho</vt:lpstr>
      <vt:lpstr>He Loves You, He Loves You Not</vt:lpstr>
      <vt:lpstr>Journal Question</vt:lpstr>
      <vt:lpstr>Agenda</vt:lpstr>
      <vt:lpstr>Oral Report</vt:lpstr>
      <vt:lpstr>Aristophanes’ Knights</vt:lpstr>
      <vt:lpstr>Aristophanes’ Knights</vt:lpstr>
      <vt:lpstr>Cleon’s Career: “New Politicians”</vt:lpstr>
      <vt:lpstr>Action, Representation</vt:lpstr>
      <vt:lpstr>Beyond the Jokes</vt:lpstr>
      <vt:lpstr>Discussion: Each Group Is to…</vt:lpstr>
      <vt:lpstr>Knights on Democracy</vt:lpstr>
      <vt:lpstr>Demophilia as “Demerasty”</vt:lpstr>
      <vt:lpstr>Policy as Seduction?</vt:lpstr>
      <vt:lpstr>Through a Lens…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206</cp:revision>
  <cp:lastPrinted>2017-03-23T18:50:14Z</cp:lastPrinted>
  <dcterms:created xsi:type="dcterms:W3CDTF">2012-09-19T20:43:20Z</dcterms:created>
  <dcterms:modified xsi:type="dcterms:W3CDTF">2017-03-23T20:14:37Z</dcterms:modified>
</cp:coreProperties>
</file>