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2" r:id="rId1"/>
  </p:sldMasterIdLst>
  <p:notesMasterIdLst>
    <p:notesMasterId r:id="rId18"/>
  </p:notesMasterIdLst>
  <p:handoutMasterIdLst>
    <p:handoutMasterId r:id="rId19"/>
  </p:handoutMasterIdLst>
  <p:sldIdLst>
    <p:sldId id="256" r:id="rId2"/>
    <p:sldId id="297" r:id="rId3"/>
    <p:sldId id="298" r:id="rId4"/>
    <p:sldId id="293" r:id="rId5"/>
    <p:sldId id="295" r:id="rId6"/>
    <p:sldId id="296" r:id="rId7"/>
    <p:sldId id="279" r:id="rId8"/>
    <p:sldId id="280" r:id="rId9"/>
    <p:sldId id="262" r:id="rId10"/>
    <p:sldId id="283" r:id="rId11"/>
    <p:sldId id="287" r:id="rId12"/>
    <p:sldId id="299" r:id="rId13"/>
    <p:sldId id="301" r:id="rId14"/>
    <p:sldId id="288" r:id="rId15"/>
    <p:sldId id="304" r:id="rId16"/>
    <p:sldId id="303" r:id="rId17"/>
  </p:sldIdLst>
  <p:sldSz cx="9144000" cy="6858000" type="screen4x3"/>
  <p:notesSz cx="7010400" cy="9296400"/>
  <p:defaultTextStyle>
    <a:defPPr>
      <a:defRPr lang="en-US"/>
    </a:defPPr>
    <a:lvl1pPr algn="ctr" rtl="0" fontAlgn="base">
      <a:spcBef>
        <a:spcPct val="0"/>
      </a:spcBef>
      <a:spcAft>
        <a:spcPct val="0"/>
      </a:spcAft>
      <a:defRPr sz="2400" kern="1200">
        <a:solidFill>
          <a:schemeClr val="tx1"/>
        </a:solidFill>
        <a:latin typeface="Arial" charset="0"/>
        <a:ea typeface="+mn-ea"/>
        <a:cs typeface="+mn-cs"/>
      </a:defRPr>
    </a:lvl1pPr>
    <a:lvl2pPr marL="457200" algn="ctr" rtl="0" fontAlgn="base">
      <a:spcBef>
        <a:spcPct val="0"/>
      </a:spcBef>
      <a:spcAft>
        <a:spcPct val="0"/>
      </a:spcAft>
      <a:defRPr sz="2400" kern="1200">
        <a:solidFill>
          <a:schemeClr val="tx1"/>
        </a:solidFill>
        <a:latin typeface="Arial" charset="0"/>
        <a:ea typeface="+mn-ea"/>
        <a:cs typeface="+mn-cs"/>
      </a:defRPr>
    </a:lvl2pPr>
    <a:lvl3pPr marL="914400" algn="ctr" rtl="0" fontAlgn="base">
      <a:spcBef>
        <a:spcPct val="0"/>
      </a:spcBef>
      <a:spcAft>
        <a:spcPct val="0"/>
      </a:spcAft>
      <a:defRPr sz="2400" kern="1200">
        <a:solidFill>
          <a:schemeClr val="tx1"/>
        </a:solidFill>
        <a:latin typeface="Arial" charset="0"/>
        <a:ea typeface="+mn-ea"/>
        <a:cs typeface="+mn-cs"/>
      </a:defRPr>
    </a:lvl3pPr>
    <a:lvl4pPr marL="1371600" algn="ctr" rtl="0" fontAlgn="base">
      <a:spcBef>
        <a:spcPct val="0"/>
      </a:spcBef>
      <a:spcAft>
        <a:spcPct val="0"/>
      </a:spcAft>
      <a:defRPr sz="2400" kern="1200">
        <a:solidFill>
          <a:schemeClr val="tx1"/>
        </a:solidFill>
        <a:latin typeface="Arial" charset="0"/>
        <a:ea typeface="+mn-ea"/>
        <a:cs typeface="+mn-cs"/>
      </a:defRPr>
    </a:lvl4pPr>
    <a:lvl5pPr marL="1828800" algn="ctr"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624" userDrawn="1">
          <p15:clr>
            <a:srgbClr val="A4A3A4"/>
          </p15:clr>
        </p15:guide>
        <p15:guide id="2" pos="2881">
          <p15:clr>
            <a:srgbClr val="A4A3A4"/>
          </p15:clr>
        </p15:guide>
        <p15:guide id="3" pos="576" userDrawn="1">
          <p15:clr>
            <a:srgbClr val="A4A3A4"/>
          </p15:clr>
        </p15:guide>
        <p15:guide id="4" pos="5184"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0099"/>
    <a:srgbClr val="0000FF"/>
    <a:srgbClr val="0000CC"/>
    <a:srgbClr val="0000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14" autoAdjust="0"/>
    <p:restoredTop sz="96433" autoAdjust="0"/>
  </p:normalViewPr>
  <p:slideViewPr>
    <p:cSldViewPr snapToGrid="0" showGuides="1">
      <p:cViewPr varScale="1">
        <p:scale>
          <a:sx n="116" d="100"/>
          <a:sy n="116" d="100"/>
        </p:scale>
        <p:origin x="1380" y="108"/>
      </p:cViewPr>
      <p:guideLst>
        <p:guide orient="horz" pos="624"/>
        <p:guide pos="2881"/>
        <p:guide pos="576"/>
        <p:guide pos="5184"/>
      </p:guideLst>
    </p:cSldViewPr>
  </p:slideViewPr>
  <p:outlineViewPr>
    <p:cViewPr>
      <p:scale>
        <a:sx n="33" d="100"/>
        <a:sy n="33" d="100"/>
      </p:scale>
      <p:origin x="0" y="0"/>
    </p:cViewPr>
    <p:sldLst>
      <p:sld r:id="rId1" collapse="1"/>
      <p:sld r:id="rId2" collapse="1"/>
      <p:sld r:id="rId3" collapse="1"/>
    </p:sldLst>
  </p:outlineViewPr>
  <p:notesTextViewPr>
    <p:cViewPr>
      <p:scale>
        <a:sx n="100" d="100"/>
        <a:sy n="100" d="100"/>
      </p:scale>
      <p:origin x="0" y="0"/>
    </p:cViewPr>
  </p:notesTextViewPr>
  <p:sorterViewPr>
    <p:cViewPr>
      <p:scale>
        <a:sx n="87" d="100"/>
        <a:sy n="87" d="100"/>
      </p:scale>
      <p:origin x="0" y="0"/>
    </p:cViewPr>
  </p:sorterViewPr>
  <p:notesViewPr>
    <p:cSldViewPr snapToGrid="0" showGuides="1">
      <p:cViewPr>
        <p:scale>
          <a:sx n="150" d="100"/>
          <a:sy n="150" d="100"/>
        </p:scale>
        <p:origin x="-720" y="21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_rels/viewProps.xml.rels><?xml version="1.0" encoding="UTF-8" standalone="yes"?>
<Relationships xmlns="http://schemas.openxmlformats.org/package/2006/relationships"><Relationship Id="rId3" Type="http://schemas.openxmlformats.org/officeDocument/2006/relationships/slide" Target="slides/slide10.xml"/><Relationship Id="rId2" Type="http://schemas.openxmlformats.org/officeDocument/2006/relationships/slide" Target="slides/slide9.xml"/><Relationship Id="rId1"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0" y="2"/>
            <a:ext cx="3037840" cy="465063"/>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lvl1pPr algn="l">
              <a:defRPr sz="1200"/>
            </a:lvl1pPr>
          </a:lstStyle>
          <a:p>
            <a:r>
              <a:rPr lang="en-US" smtClean="0"/>
              <a:t>persuasion anc. greece</a:t>
            </a:r>
            <a:endParaRPr lang="en-US"/>
          </a:p>
        </p:txBody>
      </p:sp>
      <p:sp>
        <p:nvSpPr>
          <p:cNvPr id="79875" name="Rectangle 3"/>
          <p:cNvSpPr>
            <a:spLocks noGrp="1" noChangeArrowheads="1"/>
          </p:cNvSpPr>
          <p:nvPr>
            <p:ph type="dt" sz="quarter" idx="1"/>
          </p:nvPr>
        </p:nvSpPr>
        <p:spPr bwMode="auto">
          <a:xfrm>
            <a:off x="3972560" y="2"/>
            <a:ext cx="3037840" cy="465063"/>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lvl1pPr algn="r">
              <a:defRPr sz="1200"/>
            </a:lvl1pPr>
          </a:lstStyle>
          <a:p>
            <a:endParaRPr lang="en-US"/>
          </a:p>
        </p:txBody>
      </p:sp>
      <p:sp>
        <p:nvSpPr>
          <p:cNvPr id="79876" name="Rectangle 4"/>
          <p:cNvSpPr>
            <a:spLocks noGrp="1" noChangeArrowheads="1"/>
          </p:cNvSpPr>
          <p:nvPr>
            <p:ph type="ftr" sz="quarter" idx="2"/>
          </p:nvPr>
        </p:nvSpPr>
        <p:spPr bwMode="auto">
          <a:xfrm>
            <a:off x="0" y="8831337"/>
            <a:ext cx="3037840" cy="465063"/>
          </a:xfrm>
          <a:prstGeom prst="rect">
            <a:avLst/>
          </a:prstGeom>
          <a:noFill/>
          <a:ln w="9525">
            <a:noFill/>
            <a:miter lim="800000"/>
            <a:headEnd/>
            <a:tailEnd/>
          </a:ln>
          <a:effectLst/>
        </p:spPr>
        <p:txBody>
          <a:bodyPr vert="horz" wrap="square" lIns="93384" tIns="46692" rIns="93384" bIns="46692" numCol="1" anchor="b" anchorCtr="0" compatLnSpc="1">
            <a:prstTxWarp prst="textNoShape">
              <a:avLst/>
            </a:prstTxWarp>
          </a:bodyPr>
          <a:lstStyle>
            <a:lvl1pPr algn="l">
              <a:defRPr sz="1200"/>
            </a:lvl1pPr>
          </a:lstStyle>
          <a:p>
            <a:r>
              <a:rPr lang="en-US" smtClean="0"/>
              <a:t>notes</a:t>
            </a:r>
            <a:endParaRPr lang="en-US"/>
          </a:p>
        </p:txBody>
      </p:sp>
      <p:sp>
        <p:nvSpPr>
          <p:cNvPr id="79877" name="Rectangle 5"/>
          <p:cNvSpPr>
            <a:spLocks noGrp="1" noChangeArrowheads="1"/>
          </p:cNvSpPr>
          <p:nvPr>
            <p:ph type="sldNum" sz="quarter" idx="3"/>
          </p:nvPr>
        </p:nvSpPr>
        <p:spPr bwMode="auto">
          <a:xfrm>
            <a:off x="3972560" y="8831337"/>
            <a:ext cx="3037840" cy="465063"/>
          </a:xfrm>
          <a:prstGeom prst="rect">
            <a:avLst/>
          </a:prstGeom>
          <a:noFill/>
          <a:ln w="9525">
            <a:noFill/>
            <a:miter lim="800000"/>
            <a:headEnd/>
            <a:tailEnd/>
          </a:ln>
          <a:effectLst/>
        </p:spPr>
        <p:txBody>
          <a:bodyPr vert="horz" wrap="square" lIns="93384" tIns="46692" rIns="93384" bIns="46692" numCol="1" anchor="b" anchorCtr="0" compatLnSpc="1">
            <a:prstTxWarp prst="textNoShape">
              <a:avLst/>
            </a:prstTxWarp>
          </a:bodyPr>
          <a:lstStyle>
            <a:lvl1pPr algn="r">
              <a:defRPr sz="1200"/>
            </a:lvl1pPr>
          </a:lstStyle>
          <a:p>
            <a:fld id="{C988350B-9EA6-43EC-87D2-08E326D3343C}" type="slidenum">
              <a:rPr lang="en-US"/>
              <a:pPr/>
              <a:t>‹#›</a:t>
            </a:fld>
            <a:endParaRPr lang="en-US"/>
          </a:p>
        </p:txBody>
      </p:sp>
    </p:spTree>
    <p:extLst>
      <p:ext uri="{BB962C8B-B14F-4D97-AF65-F5344CB8AC3E}">
        <p14:creationId xmlns:p14="http://schemas.microsoft.com/office/powerpoint/2010/main" val="3906489249"/>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2"/>
            <a:ext cx="3037840" cy="465063"/>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lvl1pPr algn="l">
              <a:defRPr sz="1200" b="1">
                <a:solidFill>
                  <a:srgbClr val="000099"/>
                </a:solidFill>
                <a:latin typeface="Times New Roman" charset="0"/>
              </a:defRPr>
            </a:lvl1pPr>
          </a:lstStyle>
          <a:p>
            <a:r>
              <a:rPr lang="en-US" smtClean="0"/>
              <a:t>persuasion anc. greece</a:t>
            </a:r>
            <a:endParaRPr lang="en-US"/>
          </a:p>
        </p:txBody>
      </p:sp>
      <p:sp>
        <p:nvSpPr>
          <p:cNvPr id="19459" name="Rectangle 3"/>
          <p:cNvSpPr>
            <a:spLocks noGrp="1" noChangeArrowheads="1"/>
          </p:cNvSpPr>
          <p:nvPr>
            <p:ph type="dt" idx="1"/>
          </p:nvPr>
        </p:nvSpPr>
        <p:spPr bwMode="auto">
          <a:xfrm>
            <a:off x="3972560" y="2"/>
            <a:ext cx="3037840" cy="465063"/>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lvl1pPr algn="r">
              <a:defRPr sz="1200" b="1">
                <a:solidFill>
                  <a:srgbClr val="000099"/>
                </a:solidFill>
                <a:latin typeface="Times New Roman" charset="0"/>
              </a:defRPr>
            </a:lvl1pPr>
          </a:lstStyle>
          <a:p>
            <a:endParaRPr lang="en-US"/>
          </a:p>
        </p:txBody>
      </p:sp>
      <p:sp>
        <p:nvSpPr>
          <p:cNvPr id="19460" name="Rectangle 4"/>
          <p:cNvSpPr>
            <a:spLocks noGrp="1" noRot="1" noChangeAspect="1" noChangeArrowheads="1" noTextEdit="1"/>
          </p:cNvSpPr>
          <p:nvPr>
            <p:ph type="sldImg" idx="2"/>
          </p:nvPr>
        </p:nvSpPr>
        <p:spPr bwMode="auto">
          <a:xfrm>
            <a:off x="2117725" y="482600"/>
            <a:ext cx="2776538" cy="2082800"/>
          </a:xfrm>
          <a:prstGeom prst="rect">
            <a:avLst/>
          </a:prstGeom>
          <a:noFill/>
          <a:ln w="9525">
            <a:solidFill>
              <a:srgbClr val="000000"/>
            </a:solidFill>
            <a:miter lim="800000"/>
            <a:headEnd/>
            <a:tailEnd/>
          </a:ln>
          <a:effectLst/>
        </p:spPr>
      </p:sp>
      <p:sp>
        <p:nvSpPr>
          <p:cNvPr id="19461" name="Rectangle 5"/>
          <p:cNvSpPr>
            <a:spLocks noGrp="1" noChangeArrowheads="1"/>
          </p:cNvSpPr>
          <p:nvPr>
            <p:ph type="body" sz="quarter" idx="3"/>
          </p:nvPr>
        </p:nvSpPr>
        <p:spPr bwMode="auto">
          <a:xfrm>
            <a:off x="545253" y="2703686"/>
            <a:ext cx="5919894" cy="5895930"/>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9462" name="Rectangle 6"/>
          <p:cNvSpPr>
            <a:spLocks noGrp="1" noChangeArrowheads="1"/>
          </p:cNvSpPr>
          <p:nvPr>
            <p:ph type="ftr" sz="quarter" idx="4"/>
          </p:nvPr>
        </p:nvSpPr>
        <p:spPr bwMode="auto">
          <a:xfrm>
            <a:off x="0" y="8831337"/>
            <a:ext cx="3037840" cy="465063"/>
          </a:xfrm>
          <a:prstGeom prst="rect">
            <a:avLst/>
          </a:prstGeom>
          <a:noFill/>
          <a:ln w="9525">
            <a:noFill/>
            <a:miter lim="800000"/>
            <a:headEnd/>
            <a:tailEnd/>
          </a:ln>
          <a:effectLst/>
        </p:spPr>
        <p:txBody>
          <a:bodyPr vert="horz" wrap="square" lIns="93384" tIns="46692" rIns="93384" bIns="46692" numCol="1" anchor="b" anchorCtr="0" compatLnSpc="1">
            <a:prstTxWarp prst="textNoShape">
              <a:avLst/>
            </a:prstTxWarp>
          </a:bodyPr>
          <a:lstStyle>
            <a:lvl1pPr algn="l">
              <a:defRPr sz="1200" b="1">
                <a:solidFill>
                  <a:srgbClr val="000099"/>
                </a:solidFill>
                <a:latin typeface="Times New Roman" charset="0"/>
              </a:defRPr>
            </a:lvl1pPr>
          </a:lstStyle>
          <a:p>
            <a:r>
              <a:rPr lang="en-US" smtClean="0"/>
              <a:t>notes</a:t>
            </a:r>
            <a:endParaRPr lang="en-US"/>
          </a:p>
        </p:txBody>
      </p:sp>
      <p:sp>
        <p:nvSpPr>
          <p:cNvPr id="19463" name="Rectangle 7"/>
          <p:cNvSpPr>
            <a:spLocks noGrp="1" noChangeArrowheads="1"/>
          </p:cNvSpPr>
          <p:nvPr>
            <p:ph type="sldNum" sz="quarter" idx="5"/>
          </p:nvPr>
        </p:nvSpPr>
        <p:spPr bwMode="auto">
          <a:xfrm>
            <a:off x="3972560" y="8831337"/>
            <a:ext cx="3037840" cy="465063"/>
          </a:xfrm>
          <a:prstGeom prst="rect">
            <a:avLst/>
          </a:prstGeom>
          <a:noFill/>
          <a:ln w="9525">
            <a:noFill/>
            <a:miter lim="800000"/>
            <a:headEnd/>
            <a:tailEnd/>
          </a:ln>
          <a:effectLst/>
        </p:spPr>
        <p:txBody>
          <a:bodyPr vert="horz" wrap="square" lIns="93384" tIns="46692" rIns="93384" bIns="46692" numCol="1" anchor="b" anchorCtr="0" compatLnSpc="1">
            <a:prstTxWarp prst="textNoShape">
              <a:avLst/>
            </a:prstTxWarp>
          </a:bodyPr>
          <a:lstStyle>
            <a:lvl1pPr algn="r">
              <a:defRPr sz="1200" b="1">
                <a:solidFill>
                  <a:srgbClr val="000099"/>
                </a:solidFill>
                <a:latin typeface="Times New Roman" charset="0"/>
              </a:defRPr>
            </a:lvl1pPr>
          </a:lstStyle>
          <a:p>
            <a:fld id="{5721D7F7-CBDC-4618-B4D1-D6BF1CF121FB}" type="slidenum">
              <a:rPr lang="en-US"/>
              <a:pPr/>
              <a:t>‹#›</a:t>
            </a:fld>
            <a:endParaRPr lang="en-US"/>
          </a:p>
        </p:txBody>
      </p:sp>
    </p:spTree>
    <p:extLst>
      <p:ext uri="{BB962C8B-B14F-4D97-AF65-F5344CB8AC3E}">
        <p14:creationId xmlns:p14="http://schemas.microsoft.com/office/powerpoint/2010/main" val="2109169465"/>
      </p:ext>
    </p:extLst>
  </p:cSld>
  <p:clrMap bg1="lt1" tx1="dk1" bg2="lt2" tx2="dk2" accent1="accent1" accent2="accent2" accent3="accent3" accent4="accent4" accent5="accent5" accent6="accent6" hlink="hlink" folHlink="folHlink"/>
  <p:hf/>
  <p:notesStyle>
    <a:lvl1pPr algn="l" rtl="0" fontAlgn="base">
      <a:spcBef>
        <a:spcPct val="30000"/>
      </a:spcBef>
      <a:spcAft>
        <a:spcPct val="0"/>
      </a:spcAft>
      <a:defRPr sz="1100" kern="1200">
        <a:solidFill>
          <a:schemeClr val="tx1"/>
        </a:solidFill>
        <a:latin typeface="+mn-lt"/>
        <a:ea typeface="+mn-ea"/>
        <a:cs typeface="+mn-cs"/>
      </a:defRPr>
    </a:lvl1pPr>
    <a:lvl2pPr marL="457200" algn="l" rtl="0" fontAlgn="base">
      <a:spcBef>
        <a:spcPct val="30000"/>
      </a:spcBef>
      <a:spcAft>
        <a:spcPct val="0"/>
      </a:spcAft>
      <a:defRPr sz="1100" kern="1200">
        <a:solidFill>
          <a:schemeClr val="tx1"/>
        </a:solidFill>
        <a:latin typeface="+mn-lt"/>
        <a:ea typeface="+mn-ea"/>
        <a:cs typeface="+mn-cs"/>
      </a:defRPr>
    </a:lvl2pPr>
    <a:lvl3pPr marL="914400" algn="l" rtl="0" fontAlgn="base">
      <a:spcBef>
        <a:spcPct val="30000"/>
      </a:spcBef>
      <a:spcAft>
        <a:spcPct val="0"/>
      </a:spcAft>
      <a:defRPr sz="1100" kern="1200">
        <a:solidFill>
          <a:schemeClr val="tx1"/>
        </a:solidFill>
        <a:latin typeface="+mn-lt"/>
        <a:ea typeface="+mn-ea"/>
        <a:cs typeface="+mn-cs"/>
      </a:defRPr>
    </a:lvl3pPr>
    <a:lvl4pPr marL="1371600" algn="l" rtl="0" fontAlgn="base">
      <a:spcBef>
        <a:spcPct val="30000"/>
      </a:spcBef>
      <a:spcAft>
        <a:spcPct val="0"/>
      </a:spcAft>
      <a:defRPr sz="1100" kern="1200">
        <a:solidFill>
          <a:schemeClr val="tx1"/>
        </a:solidFill>
        <a:latin typeface="+mn-lt"/>
        <a:ea typeface="+mn-ea"/>
        <a:cs typeface="+mn-cs"/>
      </a:defRPr>
    </a:lvl4pPr>
    <a:lvl5pPr marL="1828800" algn="l" rtl="0" fontAlgn="base">
      <a:spcBef>
        <a:spcPct val="30000"/>
      </a:spcBef>
      <a:spcAft>
        <a:spcPct val="0"/>
      </a:spcAft>
      <a:defRPr sz="11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E8A4919-D3BE-4846-BD56-829A0BB499D1}" type="slidenum">
              <a:rPr lang="en-US"/>
              <a:pPr/>
              <a:t>1</a:t>
            </a:fld>
            <a:endParaRPr lang="en-US"/>
          </a:p>
        </p:txBody>
      </p:sp>
      <p:sp>
        <p:nvSpPr>
          <p:cNvPr id="7170" name="Rectangle 2"/>
          <p:cNvSpPr>
            <a:spLocks noGrp="1" noRot="1" noChangeAspect="1" noChangeArrowheads="1" noTextEdit="1"/>
          </p:cNvSpPr>
          <p:nvPr>
            <p:ph type="sldImg"/>
          </p:nvPr>
        </p:nvSpPr>
        <p:spPr bwMode="auto">
          <a:xfrm>
            <a:off x="2419350" y="468313"/>
            <a:ext cx="2171700" cy="1628775"/>
          </a:xfrm>
          <a:prstGeom prst="rect">
            <a:avLst/>
          </a:prstGeom>
          <a:solidFill>
            <a:srgbClr val="FFFFFF"/>
          </a:solidFill>
          <a:ln>
            <a:solidFill>
              <a:srgbClr val="000000"/>
            </a:solidFill>
            <a:miter lim="800000"/>
            <a:headEnd/>
            <a:tailEnd/>
          </a:ln>
        </p:spPr>
      </p:sp>
      <p:sp>
        <p:nvSpPr>
          <p:cNvPr id="7171" name="Rectangle 3"/>
          <p:cNvSpPr>
            <a:spLocks noGrp="1" noChangeArrowheads="1"/>
          </p:cNvSpPr>
          <p:nvPr>
            <p:ph type="body" idx="1"/>
          </p:nvPr>
        </p:nvSpPr>
        <p:spPr bwMode="auto">
          <a:xfrm>
            <a:off x="545253" y="2246630"/>
            <a:ext cx="5919894" cy="6352540"/>
          </a:xfrm>
          <a:prstGeom prst="rect">
            <a:avLst/>
          </a:prstGeom>
          <a:solidFill>
            <a:srgbClr val="FFFFFF"/>
          </a:solidFill>
          <a:ln>
            <a:solidFill>
              <a:srgbClr val="000000"/>
            </a:solidFill>
            <a:miter lim="800000"/>
            <a:headEnd/>
            <a:tailEnd/>
          </a:ln>
        </p:spPr>
        <p:txBody>
          <a:bodyPr/>
          <a:lstStyle/>
          <a:p>
            <a:r>
              <a:rPr lang="en-US"/>
              <a:t>Copyright D. Neel Smith 1989 drawn by M. W. Cutler, based on Reichhold (artist) in FR 1906 plate 72.</a:t>
            </a:r>
          </a:p>
          <a:p>
            <a:endParaRPr lang="en-US"/>
          </a:p>
          <a:p>
            <a:r>
              <a:rPr lang="en-US"/>
              <a:t>have said that the or puts the city and its social/political institutions on trial.</a:t>
            </a:r>
          </a:p>
          <a:p>
            <a:r>
              <a:rPr lang="en-US"/>
              <a:t>as true of lb as of ag.</a:t>
            </a:r>
          </a:p>
        </p:txBody>
      </p:sp>
    </p:spTree>
    <p:extLst>
      <p:ext uri="{BB962C8B-B14F-4D97-AF65-F5344CB8AC3E}">
        <p14:creationId xmlns:p14="http://schemas.microsoft.com/office/powerpoint/2010/main" val="10680057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1BD7118-17BE-4CE9-9BF5-EDEC2C16F4F7}" type="slidenum">
              <a:rPr lang="en-US"/>
              <a:pPr/>
              <a:t>10</a:t>
            </a:fld>
            <a:endParaRPr lang="en-US"/>
          </a:p>
        </p:txBody>
      </p:sp>
      <p:sp>
        <p:nvSpPr>
          <p:cNvPr id="182274" name="Rectangle 2"/>
          <p:cNvSpPr>
            <a:spLocks noGrp="1" noRot="1" noChangeAspect="1" noChangeArrowheads="1" noTextEdit="1"/>
          </p:cNvSpPr>
          <p:nvPr>
            <p:ph type="sldImg"/>
          </p:nvPr>
        </p:nvSpPr>
        <p:spPr>
          <a:ln/>
        </p:spPr>
      </p:sp>
      <p:sp>
        <p:nvSpPr>
          <p:cNvPr id="18227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0168525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dt" idx="1"/>
          </p:nvPr>
        </p:nvSpPr>
        <p:spPr/>
        <p:txBody>
          <a:bodyPr/>
          <a:lstStyle/>
          <a:p>
            <a:r>
              <a:rPr lang="en-US" smtClean="0"/>
              <a:t>1-13-99</a:t>
            </a:r>
            <a:endParaRPr lang="en-US"/>
          </a:p>
        </p:txBody>
      </p:sp>
      <p:sp>
        <p:nvSpPr>
          <p:cNvPr id="5" name="Rectangle 6"/>
          <p:cNvSpPr>
            <a:spLocks noGrp="1" noChangeArrowheads="1"/>
          </p:cNvSpPr>
          <p:nvPr>
            <p:ph type="ftr" sz="quarter" idx="4"/>
          </p:nvPr>
        </p:nvSpPr>
        <p:spPr/>
        <p:txBody>
          <a:bodyPr/>
          <a:lstStyle/>
          <a:p>
            <a:r>
              <a:rPr lang="en-US" smtClean="0"/>
              <a:t>CLA77, Andrew Scholtz</a:t>
            </a:r>
            <a:endParaRPr lang="en-US"/>
          </a:p>
        </p:txBody>
      </p:sp>
      <p:sp>
        <p:nvSpPr>
          <p:cNvPr id="6" name="Rectangle 7"/>
          <p:cNvSpPr>
            <a:spLocks noGrp="1" noChangeArrowheads="1"/>
          </p:cNvSpPr>
          <p:nvPr>
            <p:ph type="sldNum" sz="quarter" idx="5"/>
          </p:nvPr>
        </p:nvSpPr>
        <p:spPr/>
        <p:txBody>
          <a:bodyPr/>
          <a:lstStyle/>
          <a:p>
            <a:fld id="{A8CD6772-9312-4618-86C4-7860E0856AFA}" type="slidenum">
              <a:rPr lang="en-US" smtClean="0"/>
              <a:pPr/>
              <a:t>11</a:t>
            </a:fld>
            <a:endParaRPr lang="en-US"/>
          </a:p>
        </p:txBody>
      </p:sp>
      <p:sp>
        <p:nvSpPr>
          <p:cNvPr id="754691" name="Rectangle 3"/>
          <p:cNvSpPr>
            <a:spLocks noGrp="1" noChangeArrowheads="1"/>
          </p:cNvSpPr>
          <p:nvPr>
            <p:ph type="body" idx="1"/>
          </p:nvPr>
        </p:nvSpPr>
        <p:spPr/>
        <p:txBody>
          <a:bodyPr>
            <a:normAutofit fontScale="92500"/>
          </a:bodyPr>
          <a:lstStyle/>
          <a:p>
            <a:r>
              <a:rPr lang="en-US" dirty="0" smtClean="0"/>
              <a:t>Prologue 177 f. Orestes</a:t>
            </a:r>
          </a:p>
          <a:p>
            <a:r>
              <a:rPr lang="en-US" dirty="0" smtClean="0"/>
              <a:t>Chorus entry 178 ff.</a:t>
            </a:r>
          </a:p>
          <a:p>
            <a:pPr lvl="1"/>
            <a:r>
              <a:rPr lang="en-US" dirty="0" smtClean="0"/>
              <a:t>mourning, libations, Clytemnestra’s dream, </a:t>
            </a:r>
            <a:r>
              <a:rPr lang="en-US" b="1" i="1" dirty="0" smtClean="0"/>
              <a:t>justice?</a:t>
            </a:r>
          </a:p>
          <a:p>
            <a:r>
              <a:rPr lang="en-US" dirty="0" smtClean="0"/>
              <a:t>Dialogue, chorus 180 ff.</a:t>
            </a:r>
          </a:p>
          <a:p>
            <a:pPr lvl="1"/>
            <a:r>
              <a:rPr lang="en-US" dirty="0" smtClean="0"/>
              <a:t>Recognition, reunion</a:t>
            </a:r>
          </a:p>
          <a:p>
            <a:pPr lvl="1"/>
            <a:r>
              <a:rPr lang="en-US" i="1" dirty="0" err="1" smtClean="0"/>
              <a:t>elec’s</a:t>
            </a:r>
            <a:r>
              <a:rPr lang="en-US" i="1" dirty="0" smtClean="0"/>
              <a:t> prayer to Agamemnon (at grave) – do-</a:t>
            </a:r>
            <a:r>
              <a:rPr lang="en-US" i="1" dirty="0" err="1" smtClean="0"/>
              <a:t>ut</a:t>
            </a:r>
            <a:r>
              <a:rPr lang="en-US" i="1" dirty="0" smtClean="0"/>
              <a:t>-des persuasion</a:t>
            </a:r>
          </a:p>
          <a:p>
            <a:pPr lvl="1"/>
            <a:r>
              <a:rPr lang="en-US" i="1" dirty="0" smtClean="0"/>
              <a:t>the token</a:t>
            </a:r>
            <a:r>
              <a:rPr lang="en-US" i="1" baseline="0" dirty="0" smtClean="0"/>
              <a:t> scene – how to convince elect vis-à-vis or? physical signs (hair, foot </a:t>
            </a:r>
            <a:r>
              <a:rPr lang="en-US" i="1" baseline="0" dirty="0" err="1" smtClean="0"/>
              <a:t>rpints</a:t>
            </a:r>
            <a:r>
              <a:rPr lang="en-US" i="1" baseline="0" dirty="0" smtClean="0"/>
              <a:t>)</a:t>
            </a:r>
          </a:p>
          <a:p>
            <a:pPr lvl="1"/>
            <a:r>
              <a:rPr lang="en-US" i="1" baseline="0" dirty="0" smtClean="0"/>
              <a:t>the persuasion in person. </a:t>
            </a:r>
            <a:r>
              <a:rPr lang="en-US" i="1" baseline="0" dirty="0" err="1" smtClean="0"/>
              <a:t>elec</a:t>
            </a:r>
            <a:r>
              <a:rPr lang="en-US" i="1" baseline="0" dirty="0" smtClean="0"/>
              <a:t> distrustful</a:t>
            </a:r>
          </a:p>
          <a:p>
            <a:pPr lvl="1"/>
            <a:r>
              <a:rPr lang="en-US" i="1" baseline="0" dirty="0" smtClean="0"/>
              <a:t>leader beseeches or to “save us” (p. 189)</a:t>
            </a:r>
          </a:p>
          <a:p>
            <a:pPr lvl="1"/>
            <a:r>
              <a:rPr lang="en-US" i="1" baseline="0" dirty="0" smtClean="0"/>
              <a:t>Orestes do-</a:t>
            </a:r>
            <a:r>
              <a:rPr lang="en-US" i="1" baseline="0" dirty="0" err="1" smtClean="0"/>
              <a:t>ut</a:t>
            </a:r>
            <a:r>
              <a:rPr lang="en-US" i="1" baseline="0" dirty="0" smtClean="0"/>
              <a:t>-des, p. 190 (reversal </a:t>
            </a:r>
            <a:r>
              <a:rPr lang="en-US" i="1" baseline="0" dirty="0" err="1" smtClean="0"/>
              <a:t>lex</a:t>
            </a:r>
            <a:r>
              <a:rPr lang="en-US" i="1" baseline="0" dirty="0" smtClean="0"/>
              <a:t> </a:t>
            </a:r>
            <a:r>
              <a:rPr lang="en-US" i="1" baseline="0" dirty="0" err="1" smtClean="0"/>
              <a:t>talionis</a:t>
            </a:r>
            <a:r>
              <a:rPr lang="en-US" i="1" baseline="0" dirty="0" smtClean="0"/>
              <a:t>??)</a:t>
            </a:r>
          </a:p>
          <a:p>
            <a:pPr lvl="1"/>
            <a:r>
              <a:rPr lang="en-US" i="1" baseline="0" dirty="0" smtClean="0"/>
              <a:t>Orestes recounts Apollo’s instructions. this is coercive threat. (p. 191) or tormented by dead if doesn’t take vengeance [but likewise if he does]</a:t>
            </a:r>
            <a:endParaRPr lang="en-US" i="1" dirty="0" smtClean="0"/>
          </a:p>
          <a:p>
            <a:r>
              <a:rPr lang="en-US" dirty="0" smtClean="0"/>
              <a:t>Choral lamentation 192 ff.</a:t>
            </a:r>
          </a:p>
          <a:p>
            <a:pPr lvl="1"/>
            <a:r>
              <a:rPr lang="en-US" dirty="0" smtClean="0"/>
              <a:t>mourning, invocation, Clytemnestra’s dream, plan</a:t>
            </a:r>
          </a:p>
          <a:p>
            <a:pPr lvl="1"/>
            <a:r>
              <a:rPr lang="en-US" i="1" dirty="0" smtClean="0"/>
              <a:t>invocation of </a:t>
            </a:r>
            <a:r>
              <a:rPr lang="en-US" i="1" dirty="0" err="1" smtClean="0"/>
              <a:t>zeus</a:t>
            </a:r>
            <a:r>
              <a:rPr lang="en-US" i="1" dirty="0" smtClean="0"/>
              <a:t>, the dead, the gods of death to aid the living who have been wronged. but also a kind of pep rally.</a:t>
            </a:r>
          </a:p>
          <a:p>
            <a:pPr lvl="1"/>
            <a:r>
              <a:rPr lang="en-US" i="1" dirty="0" smtClean="0"/>
              <a:t>ORESTES Now force clash with force – right with right!</a:t>
            </a:r>
          </a:p>
          <a:p>
            <a:r>
              <a:rPr lang="en-US" dirty="0" smtClean="0"/>
              <a:t>Chorus 204 f.</a:t>
            </a:r>
          </a:p>
          <a:p>
            <a:pPr lvl="1"/>
            <a:r>
              <a:rPr lang="en-US" dirty="0" err="1" smtClean="0"/>
              <a:t>Clyt’s</a:t>
            </a:r>
            <a:r>
              <a:rPr lang="en-US" dirty="0" smtClean="0"/>
              <a:t> crime, nature/myth parallels</a:t>
            </a:r>
          </a:p>
          <a:p>
            <a:r>
              <a:rPr lang="en-US" dirty="0" smtClean="0"/>
              <a:t>Dialogue, 206 ff.</a:t>
            </a:r>
          </a:p>
          <a:p>
            <a:pPr lvl="1"/>
            <a:r>
              <a:rPr lang="en-US" dirty="0" smtClean="0"/>
              <a:t>deception</a:t>
            </a:r>
          </a:p>
          <a:p>
            <a:r>
              <a:rPr lang="en-US" dirty="0" smtClean="0"/>
              <a:t>Chorus 212 f.</a:t>
            </a:r>
          </a:p>
          <a:p>
            <a:pPr lvl="1"/>
            <a:r>
              <a:rPr lang="en-US" dirty="0" smtClean="0"/>
              <a:t>prayers for justice. prayer to “spirits of the house”: “… wash old works of blood / in the fresh-drawn blood of justice. / Let the grey retainer, murder, breed no more.” hope to break the cycle of violence.</a:t>
            </a:r>
          </a:p>
          <a:p>
            <a:r>
              <a:rPr lang="en-US" dirty="0" smtClean="0"/>
              <a:t>Dialogue, 213 ff.</a:t>
            </a:r>
          </a:p>
          <a:p>
            <a:pPr lvl="1"/>
            <a:r>
              <a:rPr lang="en-US" dirty="0" smtClean="0"/>
              <a:t>killing, agōn, killing. </a:t>
            </a:r>
            <a:r>
              <a:rPr lang="en-US" i="1" dirty="0" smtClean="0"/>
              <a:t>deception of </a:t>
            </a:r>
            <a:r>
              <a:rPr lang="en-US" i="1" dirty="0" err="1" smtClean="0"/>
              <a:t>aegisthus</a:t>
            </a:r>
            <a:endParaRPr lang="en-US" dirty="0" smtClean="0"/>
          </a:p>
          <a:p>
            <a:r>
              <a:rPr lang="en-US" dirty="0" smtClean="0"/>
              <a:t>Chorus 219 f.</a:t>
            </a:r>
          </a:p>
          <a:p>
            <a:pPr lvl="1"/>
            <a:r>
              <a:rPr lang="en-US" dirty="0" smtClean="0"/>
              <a:t>victory song</a:t>
            </a:r>
          </a:p>
          <a:p>
            <a:r>
              <a:rPr lang="en-US" dirty="0" smtClean="0"/>
              <a:t>Finale 221 ff.</a:t>
            </a:r>
          </a:p>
          <a:p>
            <a:pPr lvl="1"/>
            <a:r>
              <a:rPr lang="en-US" dirty="0" smtClean="0"/>
              <a:t>victory, madness, Furies</a:t>
            </a:r>
          </a:p>
        </p:txBody>
      </p:sp>
      <p:sp>
        <p:nvSpPr>
          <p:cNvPr id="11" name="Slide Image Placeholder 10"/>
          <p:cNvSpPr>
            <a:spLocks noGrp="1" noRot="1" noChangeAspect="1"/>
          </p:cNvSpPr>
          <p:nvPr>
            <p:ph type="sldImg"/>
          </p:nvPr>
        </p:nvSpPr>
        <p:spPr>
          <a:xfrm>
            <a:off x="2408238" y="477838"/>
            <a:ext cx="2195512" cy="1647825"/>
          </a:xfrm>
        </p:spPr>
      </p:sp>
    </p:spTree>
    <p:extLst>
      <p:ext uri="{BB962C8B-B14F-4D97-AF65-F5344CB8AC3E}">
        <p14:creationId xmlns:p14="http://schemas.microsoft.com/office/powerpoint/2010/main" val="39080608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ORESTES Such oracles are persuasive, don’t you think? (p. 192, on Apollo’s threats). but or is urged on by multiple motivations. “so many yearnings meet and urge me on”</a:t>
            </a:r>
          </a:p>
          <a:p>
            <a:r>
              <a:rPr lang="en-US" i="1" dirty="0" smtClean="0"/>
              <a:t>ORESTES Now force clash with force – right with right!</a:t>
            </a:r>
            <a:r>
              <a:rPr lang="en-US" i="0" dirty="0" smtClean="0"/>
              <a:t> (</a:t>
            </a:r>
            <a:r>
              <a:rPr lang="el-GR" i="0" dirty="0" smtClean="0"/>
              <a:t>Ἄρης Ἄρει ξυμβαλεῖ, Δίκᾳ Δίκα</a:t>
            </a:r>
            <a:r>
              <a:rPr lang="en-US" i="0" dirty="0" smtClean="0"/>
              <a:t>, line 461) but which</a:t>
            </a:r>
            <a:r>
              <a:rPr lang="en-US" i="0" baseline="0" dirty="0" smtClean="0"/>
              <a:t> right is right??</a:t>
            </a:r>
            <a:endParaRPr lang="en-US" dirty="0"/>
          </a:p>
        </p:txBody>
      </p:sp>
      <p:sp>
        <p:nvSpPr>
          <p:cNvPr id="4" name="Header Placeholder 3"/>
          <p:cNvSpPr>
            <a:spLocks noGrp="1"/>
          </p:cNvSpPr>
          <p:nvPr>
            <p:ph type="hdr" sz="quarter" idx="10"/>
          </p:nvPr>
        </p:nvSpPr>
        <p:spPr/>
        <p:txBody>
          <a:bodyPr/>
          <a:lstStyle/>
          <a:p>
            <a:r>
              <a:rPr lang="en-US" smtClean="0"/>
              <a:t>persuasion anc. greece</a:t>
            </a:r>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12</a:t>
            </a:fld>
            <a:endParaRPr lang="en-US"/>
          </a:p>
        </p:txBody>
      </p:sp>
    </p:spTree>
    <p:extLst>
      <p:ext uri="{BB962C8B-B14F-4D97-AF65-F5344CB8AC3E}">
        <p14:creationId xmlns:p14="http://schemas.microsoft.com/office/powerpoint/2010/main" val="34849524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chorus will get the elderly nurse to play along with the deception. don’t do as </a:t>
            </a:r>
            <a:r>
              <a:rPr lang="en-US" baseline="0" dirty="0" err="1" smtClean="0"/>
              <a:t>chyt</a:t>
            </a:r>
            <a:r>
              <a:rPr lang="en-US" baseline="0" dirty="0" smtClean="0"/>
              <a:t> says: tell Aegisthus to come with his bodyguard. have him come without it. “Do as your told” (Chorus to Nurse, but Chorus are </a:t>
            </a:r>
            <a:r>
              <a:rPr lang="en-US" baseline="0" dirty="0" err="1" smtClean="0"/>
              <a:t>slavs</a:t>
            </a:r>
            <a:r>
              <a:rPr lang="en-US" baseline="0" dirty="0" smtClean="0"/>
              <a:t>, too).</a:t>
            </a:r>
            <a:endParaRPr lang="en-US" dirty="0"/>
          </a:p>
        </p:txBody>
      </p:sp>
      <p:sp>
        <p:nvSpPr>
          <p:cNvPr id="4" name="Header Placeholder 3"/>
          <p:cNvSpPr>
            <a:spLocks noGrp="1"/>
          </p:cNvSpPr>
          <p:nvPr>
            <p:ph type="hdr" sz="quarter" idx="10"/>
          </p:nvPr>
        </p:nvSpPr>
        <p:spPr/>
        <p:txBody>
          <a:bodyPr/>
          <a:lstStyle/>
          <a:p>
            <a:r>
              <a:rPr lang="en-US" smtClean="0"/>
              <a:t>persuasion anc. greece</a:t>
            </a:r>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13</a:t>
            </a:fld>
            <a:endParaRPr lang="en-US"/>
          </a:p>
        </p:txBody>
      </p:sp>
    </p:spTree>
    <p:extLst>
      <p:ext uri="{BB962C8B-B14F-4D97-AF65-F5344CB8AC3E}">
        <p14:creationId xmlns:p14="http://schemas.microsoft.com/office/powerpoint/2010/main" val="6952080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stage</a:t>
            </a:r>
            <a:r>
              <a:rPr lang="en-US" baseline="0" dirty="0" smtClean="0"/>
              <a:t> a little performance of the agon.</a:t>
            </a:r>
            <a:endParaRPr lang="en-US" dirty="0"/>
          </a:p>
        </p:txBody>
      </p:sp>
      <p:sp>
        <p:nvSpPr>
          <p:cNvPr id="4" name="Header Placeholder 3"/>
          <p:cNvSpPr>
            <a:spLocks noGrp="1"/>
          </p:cNvSpPr>
          <p:nvPr>
            <p:ph type="hdr" sz="quarter" idx="10"/>
          </p:nvPr>
        </p:nvSpPr>
        <p:spPr/>
        <p:txBody>
          <a:bodyPr/>
          <a:lstStyle/>
          <a:p>
            <a:r>
              <a:rPr lang="en-US" smtClean="0"/>
              <a:t>persuasion anc. greece</a:t>
            </a:r>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14</a:t>
            </a:fld>
            <a:endParaRPr lang="en-US"/>
          </a:p>
        </p:txBody>
      </p:sp>
    </p:spTree>
    <p:extLst>
      <p:ext uri="{BB962C8B-B14F-4D97-AF65-F5344CB8AC3E}">
        <p14:creationId xmlns:p14="http://schemas.microsoft.com/office/powerpoint/2010/main" val="39858925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breakout groups. any sort of light shed on the passage? we shouldn’t expect a lot, but perhaps some. this is the kind of thing I’m hoping for papers. not answers to questions big or small. just lab work using these</a:t>
            </a:r>
            <a:r>
              <a:rPr lang="en-US" baseline="0" dirty="0" smtClean="0"/>
              <a:t> theories as microscopes – do they help us see anything? what? explain…</a:t>
            </a:r>
            <a:endParaRPr lang="en-US" dirty="0"/>
          </a:p>
        </p:txBody>
      </p:sp>
      <p:sp>
        <p:nvSpPr>
          <p:cNvPr id="4" name="Header Placeholder 3"/>
          <p:cNvSpPr>
            <a:spLocks noGrp="1"/>
          </p:cNvSpPr>
          <p:nvPr>
            <p:ph type="hdr" sz="quarter" idx="10"/>
          </p:nvPr>
        </p:nvSpPr>
        <p:spPr/>
        <p:txBody>
          <a:bodyPr/>
          <a:lstStyle/>
          <a:p>
            <a:r>
              <a:rPr lang="en-US" smtClean="0"/>
              <a:t>persuasion anc. greece</a:t>
            </a:r>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15</a:t>
            </a:fld>
            <a:endParaRPr lang="en-US"/>
          </a:p>
        </p:txBody>
      </p:sp>
    </p:spTree>
    <p:extLst>
      <p:ext uri="{BB962C8B-B14F-4D97-AF65-F5344CB8AC3E}">
        <p14:creationId xmlns:p14="http://schemas.microsoft.com/office/powerpoint/2010/main" val="3022484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Dahl’s Criteria</a:t>
            </a:r>
          </a:p>
          <a:p>
            <a:pPr marL="961472" lvl="1" indent="-509014">
              <a:buFont typeface="+mj-lt"/>
              <a:buAutoNum type="arabicPeriod"/>
            </a:pPr>
            <a:r>
              <a:rPr lang="en-US" dirty="0" smtClean="0"/>
              <a:t>Effective participation by citizens.</a:t>
            </a:r>
          </a:p>
          <a:p>
            <a:pPr marL="961472" lvl="1" indent="-509014">
              <a:buFont typeface="+mj-lt"/>
              <a:buAutoNum type="arabicPeriod"/>
            </a:pPr>
            <a:r>
              <a:rPr lang="en-US" dirty="0" smtClean="0"/>
              <a:t>Voting equality at the decisive stage.</a:t>
            </a:r>
          </a:p>
          <a:p>
            <a:pPr marL="961472" lvl="1" indent="-509014">
              <a:buFont typeface="+mj-lt"/>
              <a:buAutoNum type="arabicPeriod"/>
            </a:pPr>
            <a:r>
              <a:rPr lang="en-US" dirty="0" smtClean="0"/>
              <a:t>Citizens’ enlightened understanding of issues.</a:t>
            </a:r>
          </a:p>
          <a:p>
            <a:pPr marL="961472" lvl="1" indent="-509014">
              <a:buFont typeface="+mj-lt"/>
              <a:buAutoNum type="arabicPeriod"/>
            </a:pPr>
            <a:r>
              <a:rPr lang="en-US" dirty="0" smtClean="0"/>
              <a:t>Popular control of agenda.</a:t>
            </a:r>
          </a:p>
          <a:p>
            <a:r>
              <a:rPr lang="en-US" dirty="0" smtClean="0"/>
              <a:t>Ober. could there be any contact with rhetorical dynamics described by</a:t>
            </a:r>
            <a:r>
              <a:rPr lang="en-US" baseline="0" dirty="0" smtClean="0"/>
              <a:t> Ober? (elite self-justification and relatability)</a:t>
            </a:r>
            <a:endParaRPr lang="en-US" dirty="0" smtClean="0"/>
          </a:p>
          <a:p>
            <a:r>
              <a:rPr lang="en-US" dirty="0" smtClean="0"/>
              <a:t>Orestes is very much involved in this dialogical wrangle. </a:t>
            </a:r>
            <a:r>
              <a:rPr lang="en-US" dirty="0" err="1" smtClean="0"/>
              <a:t>clyt</a:t>
            </a:r>
            <a:r>
              <a:rPr lang="en-US" dirty="0" smtClean="0"/>
              <a:t> is desperately attempting to</a:t>
            </a:r>
            <a:r>
              <a:rPr lang="en-US" baseline="0" dirty="0" smtClean="0"/>
              <a:t> make a connection. she isn’t a democratic politician, but her pitch resembles what </a:t>
            </a:r>
            <a:r>
              <a:rPr lang="en-US" baseline="0" dirty="0" err="1" smtClean="0"/>
              <a:t>ober</a:t>
            </a:r>
            <a:r>
              <a:rPr lang="en-US" baseline="0" dirty="0" smtClean="0"/>
              <a:t> identifies as attempts by elites on trial to perform (through rhetoric) their connection to the demos.</a:t>
            </a:r>
            <a:endParaRPr lang="en-US" dirty="0"/>
          </a:p>
        </p:txBody>
      </p:sp>
      <p:sp>
        <p:nvSpPr>
          <p:cNvPr id="4" name="Header Placeholder 3"/>
          <p:cNvSpPr>
            <a:spLocks noGrp="1"/>
          </p:cNvSpPr>
          <p:nvPr>
            <p:ph type="hdr" sz="quarter" idx="10"/>
          </p:nvPr>
        </p:nvSpPr>
        <p:spPr/>
        <p:txBody>
          <a:bodyPr/>
          <a:lstStyle/>
          <a:p>
            <a:r>
              <a:rPr lang="en-US" smtClean="0"/>
              <a:t>persuasion anc. greece</a:t>
            </a:r>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16</a:t>
            </a:fld>
            <a:endParaRPr lang="en-US"/>
          </a:p>
        </p:txBody>
      </p:sp>
    </p:spTree>
    <p:extLst>
      <p:ext uri="{BB962C8B-B14F-4D97-AF65-F5344CB8AC3E}">
        <p14:creationId xmlns:p14="http://schemas.microsoft.com/office/powerpoint/2010/main" val="11636311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is </a:t>
            </a:r>
            <a:r>
              <a:rPr lang="en-US" dirty="0" err="1" smtClean="0"/>
              <a:t>electra</a:t>
            </a:r>
            <a:r>
              <a:rPr lang="en-US" dirty="0" smtClean="0"/>
              <a:t> here, what is the play asking? what sort of answer do we seem to be getting? (have each jot down a few comments to share)</a:t>
            </a:r>
            <a:endParaRPr lang="en-US" dirty="0"/>
          </a:p>
        </p:txBody>
      </p:sp>
      <p:sp>
        <p:nvSpPr>
          <p:cNvPr id="4" name="Header Placeholder 3"/>
          <p:cNvSpPr>
            <a:spLocks noGrp="1"/>
          </p:cNvSpPr>
          <p:nvPr>
            <p:ph type="hdr" sz="quarter" idx="10"/>
          </p:nvPr>
        </p:nvSpPr>
        <p:spPr/>
        <p:txBody>
          <a:bodyPr/>
          <a:lstStyle/>
          <a:p>
            <a:r>
              <a:rPr lang="en-US" smtClean="0"/>
              <a:t>persuasion anc. greece</a:t>
            </a:r>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2</a:t>
            </a:fld>
            <a:endParaRPr lang="en-US"/>
          </a:p>
        </p:txBody>
      </p:sp>
    </p:spTree>
    <p:extLst>
      <p:ext uri="{BB962C8B-B14F-4D97-AF65-F5344CB8AC3E}">
        <p14:creationId xmlns:p14="http://schemas.microsoft.com/office/powerpoint/2010/main" val="39255241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persuasion anc. greece</a:t>
            </a:r>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3</a:t>
            </a:fld>
            <a:endParaRPr lang="en-US"/>
          </a:p>
        </p:txBody>
      </p:sp>
    </p:spTree>
    <p:extLst>
      <p:ext uri="{BB962C8B-B14F-4D97-AF65-F5344CB8AC3E}">
        <p14:creationId xmlns:p14="http://schemas.microsoft.com/office/powerpoint/2010/main" val="31034388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persuasion anc. greece</a:t>
            </a:r>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4</a:t>
            </a:fld>
            <a:endParaRPr lang="en-US"/>
          </a:p>
        </p:txBody>
      </p:sp>
    </p:spTree>
    <p:extLst>
      <p:ext uri="{BB962C8B-B14F-4D97-AF65-F5344CB8AC3E}">
        <p14:creationId xmlns:p14="http://schemas.microsoft.com/office/powerpoint/2010/main" val="9992690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persuasion anc. greece</a:t>
            </a:r>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5</a:t>
            </a:fld>
            <a:endParaRPr lang="en-US"/>
          </a:p>
        </p:txBody>
      </p:sp>
    </p:spTree>
    <p:extLst>
      <p:ext uri="{BB962C8B-B14F-4D97-AF65-F5344CB8AC3E}">
        <p14:creationId xmlns:p14="http://schemas.microsoft.com/office/powerpoint/2010/main" val="19197017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persuasion anc. greece</a:t>
            </a:r>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6</a:t>
            </a:fld>
            <a:endParaRPr lang="en-US"/>
          </a:p>
        </p:txBody>
      </p:sp>
    </p:spTree>
    <p:extLst>
      <p:ext uri="{BB962C8B-B14F-4D97-AF65-F5344CB8AC3E}">
        <p14:creationId xmlns:p14="http://schemas.microsoft.com/office/powerpoint/2010/main" val="23247433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persuasion anc. greece</a:t>
            </a:r>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7</a:t>
            </a:fld>
            <a:endParaRPr lang="en-US"/>
          </a:p>
        </p:txBody>
      </p:sp>
    </p:spTree>
    <p:extLst>
      <p:ext uri="{BB962C8B-B14F-4D97-AF65-F5344CB8AC3E}">
        <p14:creationId xmlns:p14="http://schemas.microsoft.com/office/powerpoint/2010/main" val="38352087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persuasion anc. greece</a:t>
            </a:r>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8</a:t>
            </a:fld>
            <a:endParaRPr lang="en-US"/>
          </a:p>
        </p:txBody>
      </p:sp>
    </p:spTree>
    <p:extLst>
      <p:ext uri="{BB962C8B-B14F-4D97-AF65-F5344CB8AC3E}">
        <p14:creationId xmlns:p14="http://schemas.microsoft.com/office/powerpoint/2010/main" val="24648395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4005AB-E2FF-4280-8F9C-534DA054F2D8}" type="slidenum">
              <a:rPr lang="en-US"/>
              <a:pPr/>
              <a:t>9</a:t>
            </a:fld>
            <a:endParaRPr lang="en-US"/>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r>
              <a:rPr lang="en-US" dirty="0" smtClean="0"/>
              <a:t>The larger movements encountered</a:t>
            </a:r>
            <a:r>
              <a:rPr lang="en-US" baseline="0" dirty="0" smtClean="0"/>
              <a:t> in the Oresteia</a:t>
            </a:r>
            <a:r>
              <a:rPr lang="en-US" dirty="0" smtClean="0"/>
              <a:t>, including those having to do with the trilogy’s political element,</a:t>
            </a:r>
            <a:r>
              <a:rPr lang="en-US" baseline="0" dirty="0" smtClean="0"/>
              <a:t> </a:t>
            </a:r>
            <a:r>
              <a:rPr lang="en-US" dirty="0" smtClean="0"/>
              <a:t>can be understood in the context of what C. J. Herington identifies as the characteristically Aeschylean progression from darkness to light, from uncertainty to certainty. Thus the political evolution dramatized in the Oresteia represents a mythologized version of the genesis of the Athenian state. The acutely gendered character of this progression operates at a symbolic level. Thus movements from male to female, from strife to order, from tyranny to democracy, represent a validation and celebration of the here-and-now which is (from the standpoint of the trilogy’s original audience) patriarchal democracy: rule exercised by all, though an all confined to a rather narrowly defined group - free adult Athenian citizen-males.</a:t>
            </a:r>
          </a:p>
          <a:p>
            <a:pPr lvl="1"/>
            <a:r>
              <a:rPr lang="en-US" dirty="0" smtClean="0"/>
              <a:t>women’s rule as virtually emblematic of disruption-subversion:</a:t>
            </a:r>
          </a:p>
          <a:p>
            <a:pPr lvl="2"/>
            <a:r>
              <a:rPr lang="en-US" dirty="0" err="1" smtClean="0"/>
              <a:t>Agamemon</a:t>
            </a:r>
            <a:r>
              <a:rPr lang="en-US" dirty="0" smtClean="0"/>
              <a:t>: </a:t>
            </a:r>
            <a:r>
              <a:rPr lang="en-US" dirty="0" err="1" smtClean="0"/>
              <a:t>Cly</a:t>
            </a:r>
            <a:r>
              <a:rPr lang="en-US" dirty="0" smtClean="0"/>
              <a:t> as female ruler; </a:t>
            </a:r>
            <a:r>
              <a:rPr lang="en-US" dirty="0" err="1" smtClean="0"/>
              <a:t>Aeg</a:t>
            </a:r>
            <a:r>
              <a:rPr lang="en-US" dirty="0" smtClean="0"/>
              <a:t> as “female” ruler.</a:t>
            </a:r>
          </a:p>
          <a:p>
            <a:pPr lvl="2"/>
            <a:r>
              <a:rPr lang="en-US" dirty="0" smtClean="0"/>
              <a:t>Libation bearers: 302 ff. ORESTES “the </a:t>
            </a:r>
            <a:r>
              <a:rPr lang="en-US" dirty="0" err="1" smtClean="0"/>
              <a:t>tought</a:t>
            </a:r>
            <a:r>
              <a:rPr lang="en-US" dirty="0" smtClean="0"/>
              <a:t> that these my citizens … must go subject to this brace of women,” i.e., including </a:t>
            </a:r>
            <a:r>
              <a:rPr lang="en-US" dirty="0" err="1" smtClean="0"/>
              <a:t>Aeg</a:t>
            </a:r>
            <a:r>
              <a:rPr lang="en-US" dirty="0" smtClean="0"/>
              <a:t> (“since his heart is female”).</a:t>
            </a:r>
          </a:p>
          <a:p>
            <a:r>
              <a:rPr lang="en-US" dirty="0" smtClean="0"/>
              <a:t>It is, then, an illustration of the individual Athenian male’s emotional investment in his national-gender-civic identity. Better than any theoretical writing could (a Plato’s </a:t>
            </a:r>
            <a:r>
              <a:rPr lang="en-US" i="1" dirty="0" smtClean="0"/>
              <a:t>Republic</a:t>
            </a:r>
            <a:r>
              <a:rPr lang="en-US" dirty="0" smtClean="0"/>
              <a:t>, an Aristotle’s </a:t>
            </a:r>
            <a:r>
              <a:rPr lang="en-US" i="1" dirty="0" smtClean="0"/>
              <a:t>Politics</a:t>
            </a:r>
            <a:r>
              <a:rPr lang="en-US" dirty="0" smtClean="0"/>
              <a:t>), these dramas designed for consumption by the people as a whole, and to be presented to the people at a festival, the City Dionysia, celebrating civic unity, operates like a kind of political Christmas pageant or Thanksgiving play: it’s us telling us where we came from and who we are.</a:t>
            </a:r>
          </a:p>
          <a:p>
            <a:r>
              <a:rPr lang="en-US" dirty="0" smtClean="0"/>
              <a:t>Yet it also contains an acutely ambivalent element: </a:t>
            </a:r>
            <a:r>
              <a:rPr lang="en-US" i="1" dirty="0" smtClean="0"/>
              <a:t>peitho</a:t>
            </a:r>
            <a:r>
              <a:rPr lang="en-US" dirty="0" smtClean="0"/>
              <a:t>.</a:t>
            </a:r>
            <a:endParaRPr lang="en-US" dirty="0"/>
          </a:p>
        </p:txBody>
      </p:sp>
    </p:spTree>
    <p:extLst>
      <p:ext uri="{BB962C8B-B14F-4D97-AF65-F5344CB8AC3E}">
        <p14:creationId xmlns:p14="http://schemas.microsoft.com/office/powerpoint/2010/main" val="36373930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91311"/>
            <a:ext cx="7772400" cy="1470025"/>
          </a:xfrm>
          <a:noFill/>
        </p:spPr>
        <p:txBody>
          <a:bodyPr>
            <a:noAutofit/>
          </a:bodyPr>
          <a:lstStyle>
            <a:lvl1pPr algn="ctr">
              <a:defRPr sz="4800" b="0">
                <a:solidFill>
                  <a:schemeClr val="bg1"/>
                </a:solidFill>
                <a:effectLst>
                  <a:outerShdw blurRad="38100" dist="38100" dir="2700000" algn="tl">
                    <a:srgbClr val="000000">
                      <a:alpha val="43137"/>
                    </a:srgbClr>
                  </a:outerShdw>
                </a:effectLst>
                <a:latin typeface="+mj-lt"/>
                <a:cs typeface="Levenim MT" pitchFamily="2" charset="-79"/>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2947086"/>
            <a:ext cx="6400800" cy="1752600"/>
          </a:xfrm>
        </p:spPr>
        <p:txBody>
          <a:bodyPr>
            <a:normAutofit/>
          </a:bodyPr>
          <a:lstStyle>
            <a:lvl1pPr marL="0" indent="0" algn="ctr">
              <a:buNone/>
              <a:defRPr sz="3600" b="0">
                <a:solidFill>
                  <a:srgbClr val="000099"/>
                </a:solidFill>
                <a:effectLst/>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564CF0-182A-44CB-BF53-F9444D101622}" type="datetime1">
              <a:rPr lang="en-US" smtClean="0"/>
              <a:t>2/7/2017</a:t>
            </a:fld>
            <a:endParaRPr lang="en-US"/>
          </a:p>
        </p:txBody>
      </p:sp>
      <p:sp>
        <p:nvSpPr>
          <p:cNvPr id="6" name="Footer Placeholder 5"/>
          <p:cNvSpPr>
            <a:spLocks noGrp="1"/>
          </p:cNvSpPr>
          <p:nvPr>
            <p:ph type="ftr" sz="quarter" idx="11"/>
          </p:nvPr>
        </p:nvSpPr>
        <p:spPr/>
        <p:txBody>
          <a:bodyPr/>
          <a:lstStyle/>
          <a:p>
            <a:r>
              <a:rPr lang="en-US" smtClean="0"/>
              <a:t>Aeschylus Libation Bearers</a:t>
            </a:r>
            <a:endParaRPr lang="en-US"/>
          </a:p>
        </p:txBody>
      </p:sp>
      <p:sp>
        <p:nvSpPr>
          <p:cNvPr id="7" name="Slide Number Placeholder 6"/>
          <p:cNvSpPr>
            <a:spLocks noGrp="1"/>
          </p:cNvSpPr>
          <p:nvPr>
            <p:ph type="sldNum" sz="quarter" idx="12"/>
          </p:nvPr>
        </p:nvSpPr>
        <p:spPr/>
        <p:txBody>
          <a:bodyPr/>
          <a:lstStyle/>
          <a:p>
            <a:fld id="{0E2B0241-DBC4-47FC-A6F0-845E6B9C1C6A}"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5289BF-2A89-4CAB-88EC-E3795BAA2A47}" type="datetime1">
              <a:rPr lang="en-US" smtClean="0"/>
              <a:t>2/7/2017</a:t>
            </a:fld>
            <a:endParaRPr lang="en-US"/>
          </a:p>
        </p:txBody>
      </p:sp>
      <p:sp>
        <p:nvSpPr>
          <p:cNvPr id="5" name="Footer Placeholder 4"/>
          <p:cNvSpPr>
            <a:spLocks noGrp="1"/>
          </p:cNvSpPr>
          <p:nvPr>
            <p:ph type="ftr" sz="quarter" idx="11"/>
          </p:nvPr>
        </p:nvSpPr>
        <p:spPr/>
        <p:txBody>
          <a:bodyPr/>
          <a:lstStyle/>
          <a:p>
            <a:r>
              <a:rPr lang="en-US" smtClean="0"/>
              <a:t>Aeschylus Libation Bearers</a:t>
            </a:r>
            <a:endParaRPr lang="en-US"/>
          </a:p>
        </p:txBody>
      </p:sp>
      <p:sp>
        <p:nvSpPr>
          <p:cNvPr id="6" name="Slide Number Placeholder 5"/>
          <p:cNvSpPr>
            <a:spLocks noGrp="1"/>
          </p:cNvSpPr>
          <p:nvPr>
            <p:ph type="sldNum" sz="quarter" idx="12"/>
          </p:nvPr>
        </p:nvSpPr>
        <p:spPr/>
        <p:txBody>
          <a:bodyPr/>
          <a:lstStyle/>
          <a:p>
            <a:fld id="{C94D3E10-C0C1-4D71-A41A-6CB8B8E1C6B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D25FA8-11AF-468B-981C-8ACCB497C0C3}" type="datetime1">
              <a:rPr lang="en-US" smtClean="0"/>
              <a:t>2/7/2017</a:t>
            </a:fld>
            <a:endParaRPr lang="en-US"/>
          </a:p>
        </p:txBody>
      </p:sp>
      <p:sp>
        <p:nvSpPr>
          <p:cNvPr id="5" name="Footer Placeholder 4"/>
          <p:cNvSpPr>
            <a:spLocks noGrp="1"/>
          </p:cNvSpPr>
          <p:nvPr>
            <p:ph type="ftr" sz="quarter" idx="11"/>
          </p:nvPr>
        </p:nvSpPr>
        <p:spPr/>
        <p:txBody>
          <a:bodyPr/>
          <a:lstStyle/>
          <a:p>
            <a:r>
              <a:rPr lang="en-US" smtClean="0"/>
              <a:t>Aeschylus Libation Bearers</a:t>
            </a:r>
            <a:endParaRPr lang="en-US"/>
          </a:p>
        </p:txBody>
      </p:sp>
      <p:sp>
        <p:nvSpPr>
          <p:cNvPr id="6" name="Slide Number Placeholder 5"/>
          <p:cNvSpPr>
            <a:spLocks noGrp="1"/>
          </p:cNvSpPr>
          <p:nvPr>
            <p:ph type="sldNum" sz="quarter" idx="12"/>
          </p:nvPr>
        </p:nvSpPr>
        <p:spPr/>
        <p:txBody>
          <a:bodyPr/>
          <a:lstStyle/>
          <a:p>
            <a:fld id="{F5E7D54D-86BF-4ED5-B0AB-3890F7CE24D8}"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b="1" kern="800" spc="0" baseline="0">
                <a:solidFill>
                  <a:srgbClr val="000099"/>
                </a:solidFill>
                <a:latin typeface="+mn-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
                <a:srgbClr val="0000FF"/>
              </a:buClr>
              <a:buSzPct val="125000"/>
              <a:buFont typeface="Arial" pitchFamily="34" charset="0"/>
              <a:buChar char="•"/>
              <a:defRPr/>
            </a:lvl1pPr>
            <a:lvl2pPr>
              <a:buClr>
                <a:schemeClr val="accent5"/>
              </a:buClr>
              <a:buSzPct val="125000"/>
              <a:buFont typeface="Arial" pitchFamily="34" charset="0"/>
              <a:buChar char="•"/>
              <a:defRPr/>
            </a:lvl2pPr>
            <a:lvl3pPr>
              <a:buClr>
                <a:schemeClr val="accent3">
                  <a:lumMod val="75000"/>
                </a:schemeClr>
              </a:buClr>
              <a:buSzPct val="125000"/>
              <a:defRPr/>
            </a:lvl3pPr>
            <a:lvl4pPr>
              <a:buClr>
                <a:srgbClr val="00B0F0"/>
              </a:buClr>
              <a:buFont typeface="Arial" pitchFamily="34" charset="0"/>
              <a:buChar char="•"/>
              <a:defRPr/>
            </a:lvl4pPr>
            <a:lvl5pPr>
              <a:buClr>
                <a:schemeClr val="accent3">
                  <a:lumMod val="75000"/>
                </a:schemeClr>
              </a:buClr>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7EE61FFD-032A-4CCA-8B02-B42592ABF82E}" type="datetime1">
              <a:rPr lang="en-US" smtClean="0"/>
              <a:t>2/7/2017</a:t>
            </a:fld>
            <a:endParaRPr lang="en-US"/>
          </a:p>
        </p:txBody>
      </p:sp>
      <p:sp>
        <p:nvSpPr>
          <p:cNvPr id="5" name="Footer Placeholder 4"/>
          <p:cNvSpPr>
            <a:spLocks noGrp="1"/>
          </p:cNvSpPr>
          <p:nvPr>
            <p:ph type="ftr" sz="quarter" idx="11"/>
          </p:nvPr>
        </p:nvSpPr>
        <p:spPr/>
        <p:txBody>
          <a:bodyPr/>
          <a:lstStyle/>
          <a:p>
            <a:r>
              <a:rPr lang="en-US" smtClean="0"/>
              <a:t>Aeschylus Libation Bearers</a:t>
            </a:r>
            <a:endParaRPr lang="en-US" dirty="0"/>
          </a:p>
        </p:txBody>
      </p:sp>
      <p:sp>
        <p:nvSpPr>
          <p:cNvPr id="6" name="Slide Number Placeholder 5"/>
          <p:cNvSpPr>
            <a:spLocks noGrp="1"/>
          </p:cNvSpPr>
          <p:nvPr>
            <p:ph type="sldNum" sz="quarter" idx="12"/>
          </p:nvPr>
        </p:nvSpPr>
        <p:spPr/>
        <p:txBody>
          <a:bodyPr/>
          <a:lstStyle/>
          <a:p>
            <a:fld id="{C84949BF-B90B-4E25-9A47-07E9FB3241D4}"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and Content with Backgroun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b="1" spc="200" baseline="0">
                <a:solidFill>
                  <a:srgbClr val="000099"/>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buClr>
                <a:srgbClr val="0000FF"/>
              </a:buClr>
              <a:buSzPct val="125000"/>
              <a:buFont typeface="Arial" pitchFamily="34" charset="0"/>
              <a:buChar char="•"/>
              <a:defRPr lang="en-US" sz="3200" kern="1200" dirty="0" smtClean="0">
                <a:solidFill>
                  <a:schemeClr val="tx1"/>
                </a:solidFill>
                <a:latin typeface="+mn-lt"/>
                <a:ea typeface="+mn-ea"/>
                <a:cs typeface="+mn-cs"/>
              </a:defRPr>
            </a:lvl1pPr>
            <a:lvl2pPr>
              <a:buClr>
                <a:schemeClr val="accent5"/>
              </a:buClr>
              <a:buSzPct val="125000"/>
              <a:buFont typeface="Arial" pitchFamily="34" charset="0"/>
              <a:buChar char="•"/>
              <a:defRPr/>
            </a:lvl2pPr>
            <a:lvl3pPr>
              <a:buClr>
                <a:schemeClr val="accent3">
                  <a:lumMod val="75000"/>
                </a:schemeClr>
              </a:buClr>
              <a:buSzPct val="125000"/>
              <a:defRPr/>
            </a:lvl3pPr>
            <a:lvl4pPr>
              <a:buClr>
                <a:srgbClr val="00B0F0"/>
              </a:buClr>
              <a:buFont typeface="Arial" pitchFamily="34" charset="0"/>
              <a:buChar char="•"/>
              <a:defRPr/>
            </a:lvl4pPr>
            <a:lvl5pPr>
              <a:buClr>
                <a:schemeClr val="accent3">
                  <a:lumMod val="75000"/>
                </a:schemeClr>
              </a:buClr>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065456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9449" y="2046650"/>
            <a:ext cx="7772400" cy="1362075"/>
          </a:xfrm>
        </p:spPr>
        <p:txBody>
          <a:bodyPr anchor="b" anchorCtr="0"/>
          <a:lstStyle>
            <a:lvl1pPr algn="l">
              <a:defRPr sz="4000" b="1" cap="none" baseline="0">
                <a:solidFill>
                  <a:srgbClr val="000099"/>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79449" y="3681413"/>
            <a:ext cx="7772400" cy="1500187"/>
          </a:xfrm>
        </p:spPr>
        <p:txBody>
          <a:bodyPr anchor="t" anchorCtr="0">
            <a:normAutofit/>
          </a:bodyPr>
          <a:lstStyle>
            <a:lvl1pPr marL="0" indent="0">
              <a:buNone/>
              <a:defRPr sz="36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normAutofit/>
          </a:bodyPr>
          <a:lstStyle>
            <a:lvl1pPr marL="342900" indent="-342900">
              <a:defRPr lang="en-US" sz="3200" kern="1200" dirty="0" smtClean="0">
                <a:solidFill>
                  <a:schemeClr val="tx1"/>
                </a:solidFill>
                <a:latin typeface="+mn-lt"/>
                <a:ea typeface="+mn-ea"/>
                <a:cs typeface="+mn-cs"/>
              </a:defRPr>
            </a:lvl1pPr>
            <a:lvl2pPr marL="742950" indent="-285750">
              <a:defRPr lang="en-US" sz="2800" kern="1200" dirty="0" smtClean="0">
                <a:solidFill>
                  <a:schemeClr val="tx1"/>
                </a:solidFill>
                <a:latin typeface="+mn-lt"/>
                <a:ea typeface="+mn-ea"/>
                <a:cs typeface="+mn-cs"/>
              </a:defRPr>
            </a:lvl2pPr>
            <a:lvl3pPr marL="1143000" indent="-228600">
              <a:defRPr lang="en-US" sz="2400" kern="1200" dirty="0" smtClean="0">
                <a:solidFill>
                  <a:schemeClr val="tx1"/>
                </a:solidFill>
                <a:latin typeface="+mn-lt"/>
                <a:ea typeface="+mn-ea"/>
                <a:cs typeface="+mn-cs"/>
              </a:defRPr>
            </a:lvl3pPr>
            <a:lvl4pPr marL="1600200" indent="-228600">
              <a:defRPr lang="en-US" sz="2000" kern="1200" dirty="0" smtClean="0">
                <a:solidFill>
                  <a:schemeClr val="tx1"/>
                </a:solidFill>
                <a:latin typeface="+mn-lt"/>
                <a:ea typeface="+mn-ea"/>
                <a:cs typeface="+mn-cs"/>
              </a:defRPr>
            </a:lvl4pPr>
            <a:lvl5pPr marL="2057400" indent="-228600">
              <a:defRPr lang="en-US" sz="2000" kern="1200" dirty="0">
                <a:solidFill>
                  <a:schemeClr val="tx1"/>
                </a:solidFill>
                <a:latin typeface="+mn-lt"/>
                <a:ea typeface="+mn-ea"/>
                <a:cs typeface="+mn-cs"/>
              </a:defRPr>
            </a:lvl5pPr>
            <a:lvl6pPr>
              <a:defRPr sz="1800"/>
            </a:lvl6pPr>
            <a:lvl7pPr>
              <a:defRPr sz="1800"/>
            </a:lvl7pPr>
            <a:lvl8pPr>
              <a:defRPr sz="1800"/>
            </a:lvl8pPr>
            <a:lvl9pPr>
              <a:defRPr sz="1800"/>
            </a:lvl9pPr>
          </a:lstStyle>
          <a:p>
            <a:pPr marL="342900" lvl="0" indent="-342900" algn="l" defTabSz="914400" rtl="0" eaLnBrk="1" latinLnBrk="0" hangingPunct="1">
              <a:spcBef>
                <a:spcPct val="20000"/>
              </a:spcBef>
              <a:buClr>
                <a:srgbClr val="0000FF"/>
              </a:buClr>
              <a:buSzPct val="125000"/>
              <a:buFont typeface="Arial" pitchFamily="34" charset="0"/>
              <a:buChar char="•"/>
            </a:pPr>
            <a:r>
              <a:rPr lang="en-US" dirty="0" smtClean="0"/>
              <a:t>Click to edit Master text styles</a:t>
            </a:r>
          </a:p>
          <a:p>
            <a:pPr marL="742950" lvl="1" indent="-285750" algn="l" defTabSz="914400" rtl="0" eaLnBrk="1" latinLnBrk="0" hangingPunct="1">
              <a:spcBef>
                <a:spcPct val="20000"/>
              </a:spcBef>
              <a:buClr>
                <a:schemeClr val="accent5"/>
              </a:buClr>
              <a:buSzPct val="125000"/>
              <a:buFont typeface="Arial" pitchFamily="34" charset="0"/>
              <a:buChar char="•"/>
            </a:pPr>
            <a:r>
              <a:rPr lang="en-US" dirty="0" smtClean="0"/>
              <a:t>Second level</a:t>
            </a:r>
          </a:p>
          <a:p>
            <a:pPr marL="1143000" lvl="2" indent="-228600" algn="l" defTabSz="914400" rtl="0" eaLnBrk="1" latinLnBrk="0" hangingPunct="1">
              <a:spcBef>
                <a:spcPct val="20000"/>
              </a:spcBef>
              <a:buClr>
                <a:schemeClr val="accent3">
                  <a:lumMod val="75000"/>
                </a:schemeClr>
              </a:buClr>
              <a:buSzPct val="125000"/>
              <a:buFont typeface="Arial" pitchFamily="34" charset="0"/>
              <a:buChar char="•"/>
            </a:pPr>
            <a:r>
              <a:rPr lang="en-US" dirty="0" smtClean="0"/>
              <a:t>Third level</a:t>
            </a:r>
          </a:p>
          <a:p>
            <a:pPr marL="1600200" lvl="3" indent="-228600" algn="l" defTabSz="914400" rtl="0" eaLnBrk="1" latinLnBrk="0" hangingPunct="1">
              <a:spcBef>
                <a:spcPct val="20000"/>
              </a:spcBef>
              <a:buClr>
                <a:srgbClr val="00B0F0"/>
              </a:buClr>
              <a:buFont typeface="Arial" pitchFamily="34" charset="0"/>
              <a:buChar char="•"/>
            </a:pPr>
            <a:r>
              <a:rPr lang="en-US" dirty="0" smtClean="0"/>
              <a:t>Fourth level</a:t>
            </a:r>
          </a:p>
          <a:p>
            <a:pPr marL="2057400" lvl="4" indent="-228600" algn="l" defTabSz="914400" rtl="0" eaLnBrk="1" latinLnBrk="0" hangingPunct="1">
              <a:spcBef>
                <a:spcPct val="20000"/>
              </a:spcBef>
              <a:buClr>
                <a:schemeClr val="accent3">
                  <a:lumMod val="75000"/>
                </a:schemeClr>
              </a:buClr>
              <a:buFont typeface="Arial" pitchFamily="34" charset="0"/>
              <a:buChar char="•"/>
            </a:pPr>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normAutofit/>
          </a:bodyPr>
          <a:lstStyle>
            <a:lvl1pPr marL="342900" indent="-342900">
              <a:defRPr lang="en-US" sz="3200" kern="1200" dirty="0" smtClean="0">
                <a:solidFill>
                  <a:schemeClr val="tx1"/>
                </a:solidFill>
                <a:latin typeface="+mn-lt"/>
                <a:ea typeface="+mn-ea"/>
                <a:cs typeface="+mn-cs"/>
              </a:defRPr>
            </a:lvl1pPr>
            <a:lvl2pPr marL="742950" indent="-285750">
              <a:defRPr lang="en-US" sz="2800" kern="1200" dirty="0" smtClean="0">
                <a:solidFill>
                  <a:schemeClr val="tx1"/>
                </a:solidFill>
                <a:latin typeface="+mn-lt"/>
                <a:ea typeface="+mn-ea"/>
                <a:cs typeface="+mn-cs"/>
              </a:defRPr>
            </a:lvl2pPr>
            <a:lvl3pPr marL="1143000" indent="-228600">
              <a:defRPr lang="en-US" sz="2400" kern="1200" dirty="0" smtClean="0">
                <a:solidFill>
                  <a:schemeClr val="tx1"/>
                </a:solidFill>
                <a:latin typeface="+mn-lt"/>
                <a:ea typeface="+mn-ea"/>
                <a:cs typeface="+mn-cs"/>
              </a:defRPr>
            </a:lvl3pPr>
            <a:lvl4pPr marL="1600200" indent="-228600">
              <a:defRPr lang="en-US" sz="2000" kern="1200" dirty="0" smtClean="0">
                <a:solidFill>
                  <a:schemeClr val="tx1"/>
                </a:solidFill>
                <a:latin typeface="+mn-lt"/>
                <a:ea typeface="+mn-ea"/>
                <a:cs typeface="+mn-cs"/>
              </a:defRPr>
            </a:lvl4pPr>
            <a:lvl5pPr marL="2057400" indent="-228600">
              <a:defRPr lang="en-US" sz="2000" kern="1200" dirty="0">
                <a:solidFill>
                  <a:schemeClr val="tx1"/>
                </a:solidFill>
                <a:latin typeface="+mn-lt"/>
                <a:ea typeface="+mn-ea"/>
                <a:cs typeface="+mn-cs"/>
              </a:defRPr>
            </a:lvl5pPr>
            <a:lvl6pPr>
              <a:defRPr sz="1800"/>
            </a:lvl6pPr>
            <a:lvl7pPr>
              <a:defRPr sz="1800"/>
            </a:lvl7pPr>
            <a:lvl8pPr>
              <a:defRPr sz="1800"/>
            </a:lvl8pPr>
            <a:lvl9pPr>
              <a:defRPr sz="1800"/>
            </a:lvl9pPr>
          </a:lstStyle>
          <a:p>
            <a:pPr marL="342900" lvl="0" indent="-342900" algn="l" defTabSz="914400" rtl="0" eaLnBrk="1" latinLnBrk="0" hangingPunct="1">
              <a:spcBef>
                <a:spcPct val="20000"/>
              </a:spcBef>
              <a:buClr>
                <a:srgbClr val="0000FF"/>
              </a:buClr>
              <a:buSzPct val="125000"/>
              <a:buFont typeface="Arial" pitchFamily="34" charset="0"/>
              <a:buChar char="•"/>
            </a:pPr>
            <a:r>
              <a:rPr lang="en-US" dirty="0" smtClean="0"/>
              <a:t>Click to edit Master text styles</a:t>
            </a:r>
          </a:p>
          <a:p>
            <a:pPr marL="742950" lvl="1" indent="-285750" algn="l" defTabSz="914400" rtl="0" eaLnBrk="1" latinLnBrk="0" hangingPunct="1">
              <a:spcBef>
                <a:spcPct val="20000"/>
              </a:spcBef>
              <a:buClr>
                <a:schemeClr val="accent5"/>
              </a:buClr>
              <a:buSzPct val="125000"/>
              <a:buFont typeface="Arial" pitchFamily="34" charset="0"/>
              <a:buChar char="•"/>
            </a:pPr>
            <a:r>
              <a:rPr lang="en-US" dirty="0" smtClean="0"/>
              <a:t>Second level</a:t>
            </a:r>
          </a:p>
          <a:p>
            <a:pPr marL="1143000" lvl="2" indent="-228600" algn="l" defTabSz="914400" rtl="0" eaLnBrk="1" latinLnBrk="0" hangingPunct="1">
              <a:spcBef>
                <a:spcPct val="20000"/>
              </a:spcBef>
              <a:buClr>
                <a:schemeClr val="accent3">
                  <a:lumMod val="75000"/>
                </a:schemeClr>
              </a:buClr>
              <a:buSzPct val="125000"/>
              <a:buFont typeface="Arial" pitchFamily="34" charset="0"/>
              <a:buChar char="•"/>
            </a:pPr>
            <a:r>
              <a:rPr lang="en-US" dirty="0" smtClean="0"/>
              <a:t>Third level</a:t>
            </a:r>
          </a:p>
          <a:p>
            <a:pPr marL="1600200" lvl="3" indent="-228600" algn="l" defTabSz="914400" rtl="0" eaLnBrk="1" latinLnBrk="0" hangingPunct="1">
              <a:spcBef>
                <a:spcPct val="20000"/>
              </a:spcBef>
              <a:buClr>
                <a:srgbClr val="00B0F0"/>
              </a:buClr>
              <a:buFont typeface="Arial" pitchFamily="34" charset="0"/>
              <a:buChar char="•"/>
            </a:pPr>
            <a:r>
              <a:rPr lang="en-US" dirty="0" smtClean="0"/>
              <a:t>Fourth level</a:t>
            </a:r>
          </a:p>
          <a:p>
            <a:pPr marL="2057400" lvl="4" indent="-228600" algn="l" defTabSz="914400" rtl="0" eaLnBrk="1" latinLnBrk="0" hangingPunct="1">
              <a:spcBef>
                <a:spcPct val="20000"/>
              </a:spcBef>
              <a:buClr>
                <a:schemeClr val="accent3">
                  <a:lumMod val="75000"/>
                </a:schemeClr>
              </a:buClr>
              <a:buFont typeface="Arial" pitchFamily="34" charset="0"/>
              <a:buChar char="•"/>
            </a:pPr>
            <a:r>
              <a:rPr lang="en-US" dirty="0" smtClean="0"/>
              <a:t>Fifth level</a:t>
            </a:r>
            <a:endParaRPr lang="en-US" dirty="0"/>
          </a:p>
        </p:txBody>
      </p:sp>
      <p:sp>
        <p:nvSpPr>
          <p:cNvPr id="5" name="Date Placeholder 4"/>
          <p:cNvSpPr>
            <a:spLocks noGrp="1"/>
          </p:cNvSpPr>
          <p:nvPr>
            <p:ph type="dt" sz="half" idx="10"/>
          </p:nvPr>
        </p:nvSpPr>
        <p:spPr/>
        <p:txBody>
          <a:bodyPr/>
          <a:lstStyle/>
          <a:p>
            <a:fld id="{C8818778-1923-418B-B774-F72A17F48AB0}" type="datetime1">
              <a:rPr lang="en-US" smtClean="0"/>
              <a:t>2/7/2017</a:t>
            </a:fld>
            <a:endParaRPr lang="en-US"/>
          </a:p>
        </p:txBody>
      </p:sp>
      <p:sp>
        <p:nvSpPr>
          <p:cNvPr id="6" name="Footer Placeholder 5"/>
          <p:cNvSpPr>
            <a:spLocks noGrp="1"/>
          </p:cNvSpPr>
          <p:nvPr>
            <p:ph type="ftr" sz="quarter" idx="11"/>
          </p:nvPr>
        </p:nvSpPr>
        <p:spPr/>
        <p:txBody>
          <a:bodyPr/>
          <a:lstStyle/>
          <a:p>
            <a:r>
              <a:rPr lang="en-US" smtClean="0"/>
              <a:t>Aeschylus Libation Bearers</a:t>
            </a:r>
            <a:endParaRPr lang="en-US"/>
          </a:p>
        </p:txBody>
      </p:sp>
      <p:sp>
        <p:nvSpPr>
          <p:cNvPr id="7" name="Slide Number Placeholder 6"/>
          <p:cNvSpPr>
            <a:spLocks noGrp="1"/>
          </p:cNvSpPr>
          <p:nvPr>
            <p:ph type="sldNum" sz="quarter" idx="12"/>
          </p:nvPr>
        </p:nvSpPr>
        <p:spPr/>
        <p:txBody>
          <a:bodyPr/>
          <a:lstStyle/>
          <a:p>
            <a:fld id="{E5A160DF-E29A-4672-A7A8-D5391F57194F}" type="slidenum">
              <a:rPr lang="en-US" smtClean="0"/>
              <a:pPr/>
              <a:t>‹#›</a:t>
            </a:fld>
            <a:endParaRPr lang="en-US"/>
          </a:p>
        </p:txBody>
      </p:sp>
      <p:cxnSp>
        <p:nvCxnSpPr>
          <p:cNvPr id="10" name="Straight Connector 9"/>
          <p:cNvCxnSpPr/>
          <p:nvPr userDrawn="1"/>
        </p:nvCxnSpPr>
        <p:spPr>
          <a:xfrm rot="5400000">
            <a:off x="2438400" y="3886200"/>
            <a:ext cx="4114800" cy="0"/>
          </a:xfrm>
          <a:prstGeom prst="line">
            <a:avLst/>
          </a:prstGeom>
          <a:ln w="25400">
            <a:gradFill>
              <a:gsLst>
                <a:gs pos="0">
                  <a:schemeClr val="tx2"/>
                </a:gs>
                <a:gs pos="50000">
                  <a:schemeClr val="accent1">
                    <a:tint val="44500"/>
                    <a:satMod val="160000"/>
                  </a:schemeClr>
                </a:gs>
                <a:gs pos="0">
                  <a:schemeClr val="accent1">
                    <a:tint val="23500"/>
                    <a:satMod val="160000"/>
                    <a:alpha val="0"/>
                  </a:schemeClr>
                </a:gs>
              </a:gsLst>
              <a:lin ang="10800000" scaled="0"/>
            </a:gra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grpSp>
        <p:nvGrpSpPr>
          <p:cNvPr id="12" name="Group 11"/>
          <p:cNvGrpSpPr/>
          <p:nvPr userDrawn="1"/>
        </p:nvGrpSpPr>
        <p:grpSpPr>
          <a:xfrm>
            <a:off x="571500" y="2030505"/>
            <a:ext cx="8001000" cy="3200400"/>
            <a:chOff x="571500" y="2030505"/>
            <a:chExt cx="8001000" cy="3200400"/>
          </a:xfrm>
        </p:grpSpPr>
        <p:cxnSp>
          <p:nvCxnSpPr>
            <p:cNvPr id="10" name="Straight Connector 9"/>
            <p:cNvCxnSpPr/>
            <p:nvPr userDrawn="1"/>
          </p:nvCxnSpPr>
          <p:spPr>
            <a:xfrm>
              <a:off x="571500" y="2182905"/>
              <a:ext cx="8001000" cy="0"/>
            </a:xfrm>
            <a:prstGeom prst="line">
              <a:avLst/>
            </a:prstGeom>
            <a:ln w="254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rot="5400000">
              <a:off x="2895600" y="3630705"/>
              <a:ext cx="3200400" cy="0"/>
            </a:xfrm>
            <a:prstGeom prst="line">
              <a:avLst/>
            </a:prstGeom>
            <a:ln w="25400">
              <a:gradFill>
                <a:gsLst>
                  <a:gs pos="0">
                    <a:schemeClr val="tx2"/>
                  </a:gs>
                  <a:gs pos="50000">
                    <a:schemeClr val="accent1">
                      <a:tint val="44500"/>
                      <a:satMod val="160000"/>
                    </a:schemeClr>
                  </a:gs>
                  <a:gs pos="0">
                    <a:schemeClr val="accent1">
                      <a:tint val="23500"/>
                      <a:satMod val="160000"/>
                      <a:alpha val="0"/>
                    </a:schemeClr>
                  </a:gs>
                </a:gsLst>
                <a:lin ang="10800000" scaled="0"/>
              </a:gra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marL="342900" indent="-342900">
              <a:defRPr lang="en-US" sz="2800" kern="1200" dirty="0" smtClean="0">
                <a:solidFill>
                  <a:schemeClr val="tx1"/>
                </a:solidFill>
                <a:latin typeface="+mn-lt"/>
                <a:ea typeface="+mn-ea"/>
                <a:cs typeface="+mn-cs"/>
              </a:defRPr>
            </a:lvl1pPr>
            <a:lvl2pPr marL="742950" indent="-285750">
              <a:defRPr lang="en-US" sz="2400" kern="1200" dirty="0" smtClean="0">
                <a:solidFill>
                  <a:schemeClr val="tx1"/>
                </a:solidFill>
                <a:latin typeface="+mn-lt"/>
                <a:ea typeface="+mn-ea"/>
                <a:cs typeface="+mn-cs"/>
              </a:defRPr>
            </a:lvl2pPr>
            <a:lvl3pPr marL="1143000" indent="-228600">
              <a:defRPr lang="en-US" sz="2000" kern="1200" dirty="0" smtClean="0">
                <a:solidFill>
                  <a:schemeClr val="tx1"/>
                </a:solidFill>
                <a:latin typeface="+mn-lt"/>
                <a:ea typeface="+mn-ea"/>
                <a:cs typeface="+mn-cs"/>
              </a:defRPr>
            </a:lvl3pPr>
            <a:lvl4pPr marL="1600200" indent="-228600">
              <a:defRPr lang="en-US" sz="1800" kern="1200" dirty="0" smtClean="0">
                <a:solidFill>
                  <a:schemeClr val="tx1"/>
                </a:solidFill>
                <a:latin typeface="+mn-lt"/>
                <a:ea typeface="+mn-ea"/>
                <a:cs typeface="+mn-cs"/>
              </a:defRPr>
            </a:lvl4pPr>
            <a:lvl5pPr marL="2057400" indent="-228600">
              <a:defRPr lang="en-US" sz="1800" kern="1200" dirty="0">
                <a:solidFill>
                  <a:schemeClr val="tx1"/>
                </a:solidFill>
                <a:latin typeface="+mn-lt"/>
                <a:ea typeface="+mn-ea"/>
                <a:cs typeface="+mn-cs"/>
              </a:defRPr>
            </a:lvl5pPr>
            <a:lvl6pPr>
              <a:defRPr sz="1600"/>
            </a:lvl6pPr>
            <a:lvl7pPr>
              <a:defRPr sz="1600"/>
            </a:lvl7pPr>
            <a:lvl8pPr>
              <a:defRPr sz="1600"/>
            </a:lvl8pPr>
            <a:lvl9pPr>
              <a:defRPr sz="1600"/>
            </a:lvl9pPr>
          </a:lstStyle>
          <a:p>
            <a:pPr marL="342900" lvl="0" indent="-342900" algn="l" defTabSz="914400" rtl="0" eaLnBrk="1" latinLnBrk="0" hangingPunct="1">
              <a:spcBef>
                <a:spcPct val="20000"/>
              </a:spcBef>
              <a:buClr>
                <a:srgbClr val="0000FF"/>
              </a:buClr>
              <a:buSzPct val="125000"/>
              <a:buFont typeface="Arial" pitchFamily="34" charset="0"/>
              <a:buChar char="•"/>
            </a:pPr>
            <a:r>
              <a:rPr lang="en-US" dirty="0" smtClean="0"/>
              <a:t>Click to edit Master text styles</a:t>
            </a:r>
          </a:p>
          <a:p>
            <a:pPr marL="742950" lvl="1" indent="-285750" algn="l" defTabSz="914400" rtl="0" eaLnBrk="1" latinLnBrk="0" hangingPunct="1">
              <a:spcBef>
                <a:spcPct val="20000"/>
              </a:spcBef>
              <a:buClr>
                <a:schemeClr val="accent5"/>
              </a:buClr>
              <a:buSzPct val="125000"/>
              <a:buFont typeface="Arial" pitchFamily="34" charset="0"/>
              <a:buChar char="•"/>
            </a:pPr>
            <a:r>
              <a:rPr lang="en-US" dirty="0" smtClean="0"/>
              <a:t>Second level</a:t>
            </a:r>
          </a:p>
          <a:p>
            <a:pPr marL="1143000" lvl="2" indent="-228600" algn="l" defTabSz="914400" rtl="0" eaLnBrk="1" latinLnBrk="0" hangingPunct="1">
              <a:spcBef>
                <a:spcPct val="20000"/>
              </a:spcBef>
              <a:buClr>
                <a:schemeClr val="accent3">
                  <a:lumMod val="75000"/>
                </a:schemeClr>
              </a:buClr>
              <a:buSzPct val="125000"/>
              <a:buFont typeface="Arial" pitchFamily="34" charset="0"/>
              <a:buChar char="•"/>
            </a:pPr>
            <a:r>
              <a:rPr lang="en-US" dirty="0" smtClean="0"/>
              <a:t>Third level</a:t>
            </a:r>
          </a:p>
          <a:p>
            <a:pPr marL="1600200" lvl="3" indent="-228600" algn="l" defTabSz="914400" rtl="0" eaLnBrk="1" latinLnBrk="0" hangingPunct="1">
              <a:spcBef>
                <a:spcPct val="20000"/>
              </a:spcBef>
              <a:buClr>
                <a:srgbClr val="00B0F0"/>
              </a:buClr>
              <a:buFont typeface="Arial" pitchFamily="34" charset="0"/>
              <a:buChar char="•"/>
            </a:pPr>
            <a:r>
              <a:rPr lang="en-US" dirty="0" smtClean="0"/>
              <a:t>Fourth level</a:t>
            </a:r>
          </a:p>
          <a:p>
            <a:pPr marL="2057400" lvl="4" indent="-228600" algn="l" defTabSz="914400" rtl="0" eaLnBrk="1" latinLnBrk="0" hangingPunct="1">
              <a:spcBef>
                <a:spcPct val="20000"/>
              </a:spcBef>
              <a:buClr>
                <a:schemeClr val="accent3">
                  <a:lumMod val="75000"/>
                </a:schemeClr>
              </a:buClr>
              <a:buFont typeface="Arial" pitchFamily="34" charset="0"/>
              <a:buChar char="•"/>
            </a:pPr>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marL="342900" indent="-342900">
              <a:defRPr lang="en-US" sz="2800" kern="1200" dirty="0" smtClean="0">
                <a:solidFill>
                  <a:schemeClr val="tx1"/>
                </a:solidFill>
                <a:latin typeface="+mn-lt"/>
                <a:ea typeface="+mn-ea"/>
                <a:cs typeface="+mn-cs"/>
              </a:defRPr>
            </a:lvl1pPr>
            <a:lvl2pPr marL="742950" indent="-285750">
              <a:defRPr lang="en-US" sz="2400" kern="1200" dirty="0" smtClean="0">
                <a:solidFill>
                  <a:schemeClr val="tx1"/>
                </a:solidFill>
                <a:latin typeface="+mn-lt"/>
                <a:ea typeface="+mn-ea"/>
                <a:cs typeface="+mn-cs"/>
              </a:defRPr>
            </a:lvl2pPr>
            <a:lvl3pPr marL="1143000" indent="-228600">
              <a:defRPr lang="en-US" sz="2000" kern="1200" dirty="0" smtClean="0">
                <a:solidFill>
                  <a:schemeClr val="tx1"/>
                </a:solidFill>
                <a:latin typeface="+mn-lt"/>
                <a:ea typeface="+mn-ea"/>
                <a:cs typeface="+mn-cs"/>
              </a:defRPr>
            </a:lvl3pPr>
            <a:lvl4pPr marL="1600200" indent="-228600">
              <a:defRPr lang="en-US" sz="1800" kern="1200" dirty="0" smtClean="0">
                <a:solidFill>
                  <a:schemeClr val="tx1"/>
                </a:solidFill>
                <a:latin typeface="+mn-lt"/>
                <a:ea typeface="+mn-ea"/>
                <a:cs typeface="+mn-cs"/>
              </a:defRPr>
            </a:lvl4pPr>
            <a:lvl5pPr marL="2057400" indent="-228600">
              <a:defRPr lang="en-US" sz="1800" kern="1200" dirty="0">
                <a:solidFill>
                  <a:schemeClr val="tx1"/>
                </a:solidFill>
                <a:latin typeface="+mn-lt"/>
                <a:ea typeface="+mn-ea"/>
                <a:cs typeface="+mn-cs"/>
              </a:defRPr>
            </a:lvl5pPr>
            <a:lvl6pPr>
              <a:defRPr sz="1600"/>
            </a:lvl6pPr>
            <a:lvl7pPr>
              <a:defRPr sz="1600"/>
            </a:lvl7pPr>
            <a:lvl8pPr>
              <a:defRPr sz="1600"/>
            </a:lvl8pPr>
            <a:lvl9pPr>
              <a:defRPr sz="1600"/>
            </a:lvl9pPr>
          </a:lstStyle>
          <a:p>
            <a:pPr marL="342900" lvl="0" indent="-342900" algn="l" defTabSz="914400" rtl="0" eaLnBrk="1" latinLnBrk="0" hangingPunct="1">
              <a:spcBef>
                <a:spcPct val="20000"/>
              </a:spcBef>
              <a:buClr>
                <a:srgbClr val="0000FF"/>
              </a:buClr>
              <a:buSzPct val="125000"/>
              <a:buFont typeface="Arial" pitchFamily="34" charset="0"/>
              <a:buChar char="•"/>
            </a:pPr>
            <a:r>
              <a:rPr lang="en-US" dirty="0" smtClean="0"/>
              <a:t>Click to edit Master text styles</a:t>
            </a:r>
          </a:p>
          <a:p>
            <a:pPr marL="742950" lvl="1" indent="-285750" algn="l" defTabSz="914400" rtl="0" eaLnBrk="1" latinLnBrk="0" hangingPunct="1">
              <a:spcBef>
                <a:spcPct val="20000"/>
              </a:spcBef>
              <a:buClr>
                <a:schemeClr val="accent5"/>
              </a:buClr>
              <a:buSzPct val="125000"/>
              <a:buFont typeface="Arial" pitchFamily="34" charset="0"/>
              <a:buChar char="•"/>
            </a:pPr>
            <a:r>
              <a:rPr lang="en-US" dirty="0" smtClean="0"/>
              <a:t>Second level</a:t>
            </a:r>
          </a:p>
          <a:p>
            <a:pPr marL="1143000" lvl="2" indent="-228600" algn="l" defTabSz="914400" rtl="0" eaLnBrk="1" latinLnBrk="0" hangingPunct="1">
              <a:spcBef>
                <a:spcPct val="20000"/>
              </a:spcBef>
              <a:buClr>
                <a:schemeClr val="accent3">
                  <a:lumMod val="75000"/>
                </a:schemeClr>
              </a:buClr>
              <a:buSzPct val="125000"/>
              <a:buFont typeface="Arial" pitchFamily="34" charset="0"/>
              <a:buChar char="•"/>
            </a:pPr>
            <a:r>
              <a:rPr lang="en-US" dirty="0" smtClean="0"/>
              <a:t>Third level</a:t>
            </a:r>
          </a:p>
          <a:p>
            <a:pPr marL="1600200" lvl="3" indent="-228600" algn="l" defTabSz="914400" rtl="0" eaLnBrk="1" latinLnBrk="0" hangingPunct="1">
              <a:spcBef>
                <a:spcPct val="20000"/>
              </a:spcBef>
              <a:buClr>
                <a:srgbClr val="00B0F0"/>
              </a:buClr>
              <a:buFont typeface="Arial" pitchFamily="34" charset="0"/>
              <a:buChar char="•"/>
            </a:pPr>
            <a:r>
              <a:rPr lang="en-US" dirty="0" smtClean="0"/>
              <a:t>Fourth level</a:t>
            </a:r>
          </a:p>
          <a:p>
            <a:pPr marL="2057400" lvl="4" indent="-228600" algn="l" defTabSz="914400" rtl="0" eaLnBrk="1" latinLnBrk="0" hangingPunct="1">
              <a:spcBef>
                <a:spcPct val="20000"/>
              </a:spcBef>
              <a:buClr>
                <a:schemeClr val="accent3">
                  <a:lumMod val="75000"/>
                </a:schemeClr>
              </a:buClr>
              <a:buFont typeface="Arial" pitchFamily="34" charset="0"/>
              <a:buChar char="•"/>
            </a:pPr>
            <a:r>
              <a:rPr lang="en-US" dirty="0" smtClean="0"/>
              <a:t>Fifth level</a:t>
            </a:r>
            <a:endParaRPr lang="en-US" dirty="0"/>
          </a:p>
        </p:txBody>
      </p:sp>
      <p:sp>
        <p:nvSpPr>
          <p:cNvPr id="7" name="Date Placeholder 6"/>
          <p:cNvSpPr>
            <a:spLocks noGrp="1"/>
          </p:cNvSpPr>
          <p:nvPr>
            <p:ph type="dt" sz="half" idx="10"/>
          </p:nvPr>
        </p:nvSpPr>
        <p:spPr/>
        <p:txBody>
          <a:bodyPr/>
          <a:lstStyle/>
          <a:p>
            <a:fld id="{7764502D-48CB-404E-BAB0-97A3A3C519F0}" type="datetime1">
              <a:rPr lang="en-US" smtClean="0"/>
              <a:t>2/7/2017</a:t>
            </a:fld>
            <a:endParaRPr lang="en-US"/>
          </a:p>
        </p:txBody>
      </p:sp>
      <p:sp>
        <p:nvSpPr>
          <p:cNvPr id="8" name="Footer Placeholder 7"/>
          <p:cNvSpPr>
            <a:spLocks noGrp="1"/>
          </p:cNvSpPr>
          <p:nvPr>
            <p:ph type="ftr" sz="quarter" idx="11"/>
          </p:nvPr>
        </p:nvSpPr>
        <p:spPr/>
        <p:txBody>
          <a:bodyPr/>
          <a:lstStyle/>
          <a:p>
            <a:r>
              <a:rPr lang="en-US" smtClean="0"/>
              <a:t>Aeschylus Libation Bearers</a:t>
            </a:r>
            <a:endParaRPr lang="en-US"/>
          </a:p>
        </p:txBody>
      </p:sp>
      <p:sp>
        <p:nvSpPr>
          <p:cNvPr id="9" name="Slide Number Placeholder 8"/>
          <p:cNvSpPr>
            <a:spLocks noGrp="1"/>
          </p:cNvSpPr>
          <p:nvPr>
            <p:ph type="sldNum" sz="quarter" idx="12"/>
          </p:nvPr>
        </p:nvSpPr>
        <p:spPr/>
        <p:txBody>
          <a:bodyPr/>
          <a:lstStyle/>
          <a:p>
            <a:fld id="{B1A7D873-BDEC-4D0E-826C-A647DDEC7662}"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lvl1pPr algn="ctr">
              <a:defRPr/>
            </a:lvl1pPr>
          </a:lstStyle>
          <a:p>
            <a:r>
              <a:rPr lang="en-US" smtClean="0"/>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40740D-F127-47AF-A348-F3F57BA8EEE6}" type="datetime1">
              <a:rPr lang="en-US" smtClean="0"/>
              <a:t>2/7/2017</a:t>
            </a:fld>
            <a:endParaRPr lang="en-US"/>
          </a:p>
        </p:txBody>
      </p:sp>
      <p:sp>
        <p:nvSpPr>
          <p:cNvPr id="6" name="Footer Placeholder 5"/>
          <p:cNvSpPr>
            <a:spLocks noGrp="1"/>
          </p:cNvSpPr>
          <p:nvPr>
            <p:ph type="ftr" sz="quarter" idx="11"/>
          </p:nvPr>
        </p:nvSpPr>
        <p:spPr/>
        <p:txBody>
          <a:bodyPr/>
          <a:lstStyle/>
          <a:p>
            <a:r>
              <a:rPr lang="en-US" smtClean="0"/>
              <a:t>Aeschylus Libation Bearers</a:t>
            </a:r>
            <a:endParaRPr lang="en-US"/>
          </a:p>
        </p:txBody>
      </p:sp>
      <p:sp>
        <p:nvSpPr>
          <p:cNvPr id="7" name="Slide Number Placeholder 6"/>
          <p:cNvSpPr>
            <a:spLocks noGrp="1"/>
          </p:cNvSpPr>
          <p:nvPr>
            <p:ph type="sldNum" sz="quarter" idx="12"/>
          </p:nvPr>
        </p:nvSpPr>
        <p:spPr/>
        <p:txBody>
          <a:bodyPr/>
          <a:lstStyle/>
          <a:p>
            <a:fld id="{8CA028EF-8D2F-4BE3-B1C0-CE3278149C79}"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780249" y="0"/>
            <a:ext cx="45720" cy="3657600"/>
          </a:xfrm>
          <a:prstGeom prst="rect">
            <a:avLst/>
          </a:prstGeom>
          <a:gradFill>
            <a:gsLst>
              <a:gs pos="0">
                <a:schemeClr val="bg1">
                  <a:lumMod val="75000"/>
                </a:schemeClr>
              </a:gs>
              <a:gs pos="99000">
                <a:schemeClr val="bg1"/>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2" name="Title Placeholder 1"/>
          <p:cNvSpPr>
            <a:spLocks noGrp="1"/>
          </p:cNvSpPr>
          <p:nvPr>
            <p:ph type="title"/>
          </p:nvPr>
        </p:nvSpPr>
        <p:spPr>
          <a:xfrm>
            <a:off x="457200" y="274638"/>
            <a:ext cx="8229600" cy="1143000"/>
          </a:xfrm>
          <a:prstGeom prst="rect">
            <a:avLst/>
          </a:prstGeom>
          <a:gradFill>
            <a:gsLst>
              <a:gs pos="20000">
                <a:schemeClr val="bg1"/>
              </a:gs>
              <a:gs pos="99000">
                <a:schemeClr val="bg1">
                  <a:lumMod val="75000"/>
                </a:schemeClr>
              </a:gs>
            </a:gsLst>
            <a:lin ang="2700000" scaled="0"/>
          </a:gradFill>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marL="342900" lvl="0" indent="-342900" algn="l" defTabSz="914400" rtl="0" eaLnBrk="1" latinLnBrk="0" hangingPunct="1">
              <a:spcBef>
                <a:spcPct val="20000"/>
              </a:spcBef>
              <a:buClr>
                <a:srgbClr val="0000FF"/>
              </a:buClr>
              <a:buSzPct val="125000"/>
              <a:buFont typeface="Arial" pitchFamily="34" charset="0"/>
              <a:buChar char="•"/>
            </a:pPr>
            <a:r>
              <a:rPr lang="en-US" dirty="0" smtClean="0"/>
              <a:t>Click to edit Master text styles</a:t>
            </a:r>
          </a:p>
          <a:p>
            <a:pPr marL="742950" lvl="1" indent="-285750" algn="l" defTabSz="914400" rtl="0" eaLnBrk="1" latinLnBrk="0" hangingPunct="1">
              <a:spcBef>
                <a:spcPct val="20000"/>
              </a:spcBef>
              <a:buClr>
                <a:schemeClr val="accent5"/>
              </a:buClr>
              <a:buSzPct val="125000"/>
              <a:buFont typeface="Arial" pitchFamily="34" charset="0"/>
              <a:buChar char="•"/>
            </a:pPr>
            <a:r>
              <a:rPr lang="en-US" dirty="0" smtClean="0"/>
              <a:t>Second level</a:t>
            </a:r>
          </a:p>
          <a:p>
            <a:pPr marL="1143000" lvl="2" indent="-228600" algn="l" defTabSz="914400" rtl="0" eaLnBrk="1" latinLnBrk="0" hangingPunct="1">
              <a:spcBef>
                <a:spcPct val="20000"/>
              </a:spcBef>
              <a:buClr>
                <a:schemeClr val="accent3">
                  <a:lumMod val="75000"/>
                </a:schemeClr>
              </a:buClr>
              <a:buSzPct val="125000"/>
              <a:buFont typeface="Arial" pitchFamily="34" charset="0"/>
              <a:buChar char="•"/>
            </a:pPr>
            <a:r>
              <a:rPr lang="en-US" dirty="0" smtClean="0"/>
              <a:t>Third level</a:t>
            </a:r>
          </a:p>
          <a:p>
            <a:pPr marL="1600200" lvl="3" indent="-228600" algn="l" defTabSz="914400" rtl="0" eaLnBrk="1" latinLnBrk="0" hangingPunct="1">
              <a:spcBef>
                <a:spcPct val="20000"/>
              </a:spcBef>
              <a:buClr>
                <a:srgbClr val="00B0F0"/>
              </a:buClr>
              <a:buFont typeface="Arial" pitchFamily="34" charset="0"/>
              <a:buChar char="•"/>
            </a:pPr>
            <a:r>
              <a:rPr lang="en-US" dirty="0" smtClean="0"/>
              <a:t>Fourth level</a:t>
            </a:r>
          </a:p>
          <a:p>
            <a:pPr marL="2057400" lvl="4" indent="-228600" algn="l" defTabSz="914400" rtl="0" eaLnBrk="1" latinLnBrk="0" hangingPunct="1">
              <a:spcBef>
                <a:spcPct val="20000"/>
              </a:spcBef>
              <a:buClr>
                <a:schemeClr val="accent3">
                  <a:lumMod val="75000"/>
                </a:schemeClr>
              </a:buClr>
              <a:buFont typeface="Arial" pitchFamily="34" charset="0"/>
              <a:buChar char="•"/>
            </a:pPr>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BDDF07-47A4-4CEA-A3F9-601E7CD8851E}" type="datetime1">
              <a:rPr lang="en-US" smtClean="0"/>
              <a:t>2/7/2017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Aeschylus Libation Bearers</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105F9F-A147-4999-9337-ABC437A27969}" type="slidenum">
              <a:rPr lang="en-US" smtClean="0"/>
              <a:pPr/>
              <a:t>‹#›</a:t>
            </a:fld>
            <a:endParaRPr lang="en-US"/>
          </a:p>
        </p:txBody>
      </p:sp>
      <p:sp>
        <p:nvSpPr>
          <p:cNvPr id="8" name="Rectangle 7"/>
          <p:cNvSpPr/>
          <p:nvPr/>
        </p:nvSpPr>
        <p:spPr>
          <a:xfrm>
            <a:off x="0" y="1492695"/>
            <a:ext cx="9144000" cy="457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7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l" defTabSz="914400" rtl="0" eaLnBrk="1" latinLnBrk="0" hangingPunct="1">
        <a:spcBef>
          <a:spcPct val="0"/>
        </a:spcBef>
        <a:buNone/>
        <a:defRPr sz="4400" b="1" kern="1200" baseline="0">
          <a:solidFill>
            <a:srgbClr val="000099"/>
          </a:solidFill>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lang="en-US" sz="3200" kern="1200" dirty="0" smtClean="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lang="en-US" sz="2800" kern="1200" dirty="0" smtClean="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lang="en-US" sz="2400" kern="1200" dirty="0" smtClean="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lang="en-US" sz="2000" kern="1200" dirty="0" smtClean="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lang="en-US" sz="2000" kern="1200" dirty="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8.xml"/><Relationship Id="rId1" Type="http://schemas.openxmlformats.org/officeDocument/2006/relationships/vmlDrawing" Target="../drawings/vmlDrawing1.vml"/><Relationship Id="rId5" Type="http://schemas.openxmlformats.org/officeDocument/2006/relationships/image" Target="../media/image4.wmf"/><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notesSlide" Target="../notesSlides/notesSlide11.xml"/><Relationship Id="rId1" Type="http://schemas.openxmlformats.org/officeDocument/2006/relationships/slideLayout" Target="../slideLayouts/slideLayout5.xml"/><Relationship Id="rId4" Type="http://schemas.openxmlformats.org/officeDocument/2006/relationships/slide" Target="slide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goo.gl/1LFde5"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5135" name="Picture 15" descr="C:\WINDOWS\Desktop\Untitled.gif"/>
          <p:cNvPicPr>
            <a:picLocks noChangeAspect="1" noChangeArrowheads="1"/>
          </p:cNvPicPr>
          <p:nvPr/>
        </p:nvPicPr>
        <p:blipFill>
          <a:blip r:embed="rId3" cstate="print"/>
          <a:srcRect/>
          <a:stretch>
            <a:fillRect/>
          </a:stretch>
        </p:blipFill>
        <p:spPr bwMode="auto">
          <a:xfrm>
            <a:off x="152400" y="2282825"/>
            <a:ext cx="5715000" cy="4422775"/>
          </a:xfrm>
          <a:prstGeom prst="rect">
            <a:avLst/>
          </a:prstGeom>
          <a:noFill/>
        </p:spPr>
      </p:pic>
      <p:sp>
        <p:nvSpPr>
          <p:cNvPr id="5131" name="Rectangle 11"/>
          <p:cNvSpPr>
            <a:spLocks noGrp="1" noChangeArrowheads="1"/>
          </p:cNvSpPr>
          <p:nvPr>
            <p:ph type="ctrTitle"/>
          </p:nvPr>
        </p:nvSpPr>
        <p:spPr>
          <a:xfrm>
            <a:off x="228600" y="228600"/>
            <a:ext cx="8534400" cy="1600200"/>
          </a:xfrm>
          <a:noFill/>
          <a:ln/>
        </p:spPr>
        <p:txBody>
          <a:bodyPr/>
          <a:lstStyle/>
          <a:p>
            <a:pPr algn="r"/>
            <a:r>
              <a:rPr lang="en-US" i="1" dirty="0" smtClean="0">
                <a:solidFill>
                  <a:schemeClr val="bg1"/>
                </a:solidFill>
              </a:rPr>
              <a:t>Peitho</a:t>
            </a:r>
            <a:r>
              <a:rPr lang="en-US" dirty="0" smtClean="0">
                <a:solidFill>
                  <a:schemeClr val="bg1"/>
                </a:solidFill>
              </a:rPr>
              <a:t> </a:t>
            </a:r>
            <a:r>
              <a:rPr lang="en-US" dirty="0">
                <a:solidFill>
                  <a:schemeClr val="bg1"/>
                </a:solidFill>
              </a:rPr>
              <a:t>on Trial: Aeschylus’ </a:t>
            </a:r>
            <a:r>
              <a:rPr lang="en-US" i="1" dirty="0">
                <a:solidFill>
                  <a:schemeClr val="bg1"/>
                </a:solidFill>
              </a:rPr>
              <a:t>Oresteia</a:t>
            </a:r>
          </a:p>
        </p:txBody>
      </p:sp>
      <p:sp>
        <p:nvSpPr>
          <p:cNvPr id="5132" name="Rectangle 12"/>
          <p:cNvSpPr>
            <a:spLocks noGrp="1" noChangeArrowheads="1"/>
          </p:cNvSpPr>
          <p:nvPr>
            <p:ph type="subTitle" idx="1"/>
          </p:nvPr>
        </p:nvSpPr>
        <p:spPr>
          <a:xfrm>
            <a:off x="1905000" y="1828800"/>
            <a:ext cx="6858000" cy="1752600"/>
          </a:xfrm>
          <a:noFill/>
          <a:ln/>
        </p:spPr>
        <p:txBody>
          <a:bodyPr/>
          <a:lstStyle/>
          <a:p>
            <a:pPr algn="r"/>
            <a:r>
              <a:rPr lang="en-US">
                <a:solidFill>
                  <a:schemeClr val="bg1"/>
                </a:solidFill>
              </a:rPr>
              <a:t>Part 2: </a:t>
            </a:r>
            <a:r>
              <a:rPr lang="en-US" i="1">
                <a:solidFill>
                  <a:schemeClr val="bg1"/>
                </a:solidFill>
              </a:rPr>
              <a:t>Libation Bearers</a:t>
            </a:r>
            <a:endParaRPr lang="en-US">
              <a:solidFill>
                <a:schemeClr val="bg1"/>
              </a:solidFill>
            </a:endParaRPr>
          </a:p>
        </p:txBody>
      </p:sp>
      <p:sp>
        <p:nvSpPr>
          <p:cNvPr id="5133" name="Text Box 13"/>
          <p:cNvSpPr txBox="1">
            <a:spLocks noChangeArrowheads="1"/>
          </p:cNvSpPr>
          <p:nvPr/>
        </p:nvSpPr>
        <p:spPr bwMode="ltGray">
          <a:xfrm>
            <a:off x="5943600" y="5902325"/>
            <a:ext cx="3048000" cy="822325"/>
          </a:xfrm>
          <a:prstGeom prst="rect">
            <a:avLst/>
          </a:prstGeom>
          <a:noFill/>
          <a:ln w="9525">
            <a:noFill/>
            <a:miter lim="800000"/>
            <a:headEnd/>
            <a:tailEnd/>
          </a:ln>
          <a:effectLst/>
        </p:spPr>
        <p:txBody>
          <a:bodyPr>
            <a:spAutoFit/>
          </a:bodyPr>
          <a:lstStyle/>
          <a:p>
            <a:pPr algn="l"/>
            <a:r>
              <a:rPr lang="en-US" sz="1200">
                <a:solidFill>
                  <a:schemeClr val="bg1"/>
                </a:solidFill>
              </a:rPr>
              <a:t>Attic red-figure vase painting: Orestes slays Aegisthus. </a:t>
            </a:r>
            <a:r>
              <a:rPr lang="en-US" sz="1200" i="1">
                <a:solidFill>
                  <a:schemeClr val="bg1"/>
                </a:solidFill>
              </a:rPr>
              <a:t>Ca.</a:t>
            </a:r>
            <a:r>
              <a:rPr lang="en-US" sz="1200">
                <a:solidFill>
                  <a:schemeClr val="bg1"/>
                </a:solidFill>
              </a:rPr>
              <a:t> 480 BCE; Kunsthistorisches Museum, Vienna 3725. Attributed to the Berlin Painter.</a:t>
            </a:r>
          </a:p>
        </p:txBody>
      </p:sp>
    </p:spTree>
    <p:extLst>
      <p:ext uri="{BB962C8B-B14F-4D97-AF65-F5344CB8AC3E}">
        <p14:creationId xmlns:p14="http://schemas.microsoft.com/office/powerpoint/2010/main" val="1751663841"/>
      </p:ext>
    </p:extLst>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7392" name="Object 0"/>
          <p:cNvGraphicFramePr>
            <a:graphicFrameLocks noGrp="1" noChangeAspect="1"/>
          </p:cNvGraphicFramePr>
          <p:nvPr>
            <p:ph type="dgm" idx="4294967295"/>
          </p:nvPr>
        </p:nvGraphicFramePr>
        <p:xfrm>
          <a:off x="227360" y="1770063"/>
          <a:ext cx="8662988" cy="3295650"/>
        </p:xfrm>
        <a:graphic>
          <a:graphicData uri="http://schemas.openxmlformats.org/presentationml/2006/ole">
            <mc:AlternateContent xmlns:mc="http://schemas.openxmlformats.org/markup-compatibility/2006">
              <mc:Choice xmlns:v="urn:schemas-microsoft-com:vml" Requires="v">
                <p:oleObj spid="_x0000_s2137" name="MS Org Chart" r:id="rId4" imgW="7143480" imgH="2717640" progId="">
                  <p:embed followColorScheme="full"/>
                </p:oleObj>
              </mc:Choice>
              <mc:Fallback>
                <p:oleObj name="MS Org Chart" r:id="rId4" imgW="7143480" imgH="2717640" progId="">
                  <p:embed followColorScheme="full"/>
                  <p:pic>
                    <p:nvPicPr>
                      <p:cNvPr id="0" name=""/>
                      <p:cNvPicPr>
                        <a:picLocks noChangeAspect="1" noChangeArrowheads="1"/>
                      </p:cNvPicPr>
                      <p:nvPr/>
                    </p:nvPicPr>
                    <p:blipFill>
                      <a:blip r:embed="rId5"/>
                      <a:srcRect/>
                      <a:stretch>
                        <a:fillRect/>
                      </a:stretch>
                    </p:blipFill>
                    <p:spPr bwMode="auto">
                      <a:xfrm>
                        <a:off x="227360" y="1770063"/>
                        <a:ext cx="8662988" cy="3295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053495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3666" name="Rectangle 2"/>
          <p:cNvSpPr>
            <a:spLocks noGrp="1" noChangeArrowheads="1"/>
          </p:cNvSpPr>
          <p:nvPr>
            <p:ph type="title"/>
          </p:nvPr>
        </p:nvSpPr>
        <p:spPr/>
        <p:txBody>
          <a:bodyPr/>
          <a:lstStyle/>
          <a:p>
            <a:r>
              <a:rPr lang="en-US" i="1" dirty="0" smtClean="0"/>
              <a:t>Libation Bearers:</a:t>
            </a:r>
            <a:r>
              <a:rPr lang="en-US" dirty="0" smtClean="0"/>
              <a:t> Analysis</a:t>
            </a:r>
            <a:endParaRPr lang="en-US" dirty="0"/>
          </a:p>
        </p:txBody>
      </p:sp>
      <p:sp>
        <p:nvSpPr>
          <p:cNvPr id="753667" name="Rectangle 3"/>
          <p:cNvSpPr>
            <a:spLocks noGrp="1" noChangeArrowheads="1"/>
          </p:cNvSpPr>
          <p:nvPr>
            <p:ph sz="half" idx="1"/>
          </p:nvPr>
        </p:nvSpPr>
        <p:spPr/>
        <p:txBody>
          <a:bodyPr>
            <a:normAutofit fontScale="70000" lnSpcReduction="20000"/>
          </a:bodyPr>
          <a:lstStyle/>
          <a:p>
            <a:r>
              <a:rPr lang="en-US" dirty="0" smtClean="0"/>
              <a:t>Prologue 177 f. Orestes</a:t>
            </a:r>
          </a:p>
          <a:p>
            <a:r>
              <a:rPr lang="en-US" dirty="0" smtClean="0"/>
              <a:t>Chorus entry 178 ff.</a:t>
            </a:r>
          </a:p>
          <a:p>
            <a:pPr lvl="1"/>
            <a:r>
              <a:rPr lang="en-US" dirty="0" smtClean="0"/>
              <a:t>mourning, libations, Clytemnestra’s dream, </a:t>
            </a:r>
            <a:r>
              <a:rPr lang="en-US" b="1" i="1" dirty="0" smtClean="0"/>
              <a:t>justice?</a:t>
            </a:r>
          </a:p>
          <a:p>
            <a:r>
              <a:rPr lang="en-US" dirty="0" smtClean="0"/>
              <a:t>Dialogue, chorus 180 ff.</a:t>
            </a:r>
          </a:p>
          <a:p>
            <a:pPr lvl="1"/>
            <a:r>
              <a:rPr lang="en-US" dirty="0" smtClean="0"/>
              <a:t>Recognition, reunion, </a:t>
            </a:r>
            <a:r>
              <a:rPr lang="en-US" dirty="0" smtClean="0">
                <a:hlinkClick r:id="rId3" action="ppaction://hlinksldjump"/>
              </a:rPr>
              <a:t>persuasion</a:t>
            </a:r>
            <a:endParaRPr lang="en-US" dirty="0" smtClean="0"/>
          </a:p>
          <a:p>
            <a:r>
              <a:rPr lang="en-US" dirty="0" smtClean="0"/>
              <a:t>Choral lamentation 192 ff.</a:t>
            </a:r>
          </a:p>
          <a:p>
            <a:pPr lvl="1"/>
            <a:r>
              <a:rPr lang="en-US" dirty="0" smtClean="0"/>
              <a:t>mourning, invocation, Clytemnestra’s dream, plan, </a:t>
            </a:r>
            <a:r>
              <a:rPr lang="en-US" dirty="0" smtClean="0">
                <a:hlinkClick r:id="rId3" action="ppaction://hlinksldjump"/>
              </a:rPr>
              <a:t>persuasion</a:t>
            </a:r>
            <a:endParaRPr lang="en-US" dirty="0" smtClean="0"/>
          </a:p>
          <a:p>
            <a:r>
              <a:rPr lang="en-US" dirty="0" smtClean="0"/>
              <a:t>Chorus 204 f.</a:t>
            </a:r>
          </a:p>
          <a:p>
            <a:pPr lvl="1"/>
            <a:r>
              <a:rPr lang="en-US" dirty="0" err="1" smtClean="0"/>
              <a:t>Clyt’s</a:t>
            </a:r>
            <a:r>
              <a:rPr lang="en-US" dirty="0" smtClean="0"/>
              <a:t> crime, nature/myth parallels</a:t>
            </a:r>
            <a:endParaRPr lang="en-US" dirty="0"/>
          </a:p>
        </p:txBody>
      </p:sp>
      <p:sp>
        <p:nvSpPr>
          <p:cNvPr id="753668" name="Rectangle 4"/>
          <p:cNvSpPr>
            <a:spLocks noGrp="1" noChangeArrowheads="1"/>
          </p:cNvSpPr>
          <p:nvPr>
            <p:ph sz="half" idx="2"/>
          </p:nvPr>
        </p:nvSpPr>
        <p:spPr/>
        <p:txBody>
          <a:bodyPr>
            <a:normAutofit fontScale="70000" lnSpcReduction="20000"/>
          </a:bodyPr>
          <a:lstStyle/>
          <a:p>
            <a:r>
              <a:rPr lang="en-US" dirty="0" smtClean="0"/>
              <a:t>Dialogue, 206 ff.</a:t>
            </a:r>
          </a:p>
          <a:p>
            <a:pPr lvl="1"/>
            <a:r>
              <a:rPr lang="en-US" dirty="0" smtClean="0">
                <a:hlinkClick r:id="rId4" action="ppaction://hlinksldjump"/>
              </a:rPr>
              <a:t>deception</a:t>
            </a:r>
            <a:endParaRPr lang="en-US" dirty="0" smtClean="0"/>
          </a:p>
          <a:p>
            <a:r>
              <a:rPr lang="en-US" dirty="0" smtClean="0"/>
              <a:t>Chorus 212 f.</a:t>
            </a:r>
          </a:p>
          <a:p>
            <a:pPr lvl="1"/>
            <a:r>
              <a:rPr lang="en-US" dirty="0" smtClean="0"/>
              <a:t>prayers for justice</a:t>
            </a:r>
          </a:p>
          <a:p>
            <a:r>
              <a:rPr lang="en-US" dirty="0" smtClean="0"/>
              <a:t>Dialogue, 213 ff.</a:t>
            </a:r>
          </a:p>
          <a:p>
            <a:pPr lvl="1"/>
            <a:r>
              <a:rPr lang="en-US" dirty="0" smtClean="0"/>
              <a:t>killing, </a:t>
            </a:r>
            <a:r>
              <a:rPr lang="en-US" i="1" dirty="0" smtClean="0"/>
              <a:t>agōn</a:t>
            </a:r>
            <a:r>
              <a:rPr lang="en-US" dirty="0" smtClean="0"/>
              <a:t>, killing</a:t>
            </a:r>
          </a:p>
          <a:p>
            <a:r>
              <a:rPr lang="en-US" dirty="0" smtClean="0"/>
              <a:t>Chorus 219 f.</a:t>
            </a:r>
          </a:p>
          <a:p>
            <a:pPr lvl="1"/>
            <a:r>
              <a:rPr lang="en-US" dirty="0" smtClean="0"/>
              <a:t>victory song</a:t>
            </a:r>
          </a:p>
          <a:p>
            <a:r>
              <a:rPr lang="en-US" dirty="0" smtClean="0"/>
              <a:t>Finale 221 ff.</a:t>
            </a:r>
          </a:p>
          <a:p>
            <a:pPr lvl="1"/>
            <a:r>
              <a:rPr lang="en-US" dirty="0" smtClean="0"/>
              <a:t>victory, madness, Furies</a:t>
            </a:r>
            <a:endParaRPr lang="en-US" dirty="0"/>
          </a:p>
        </p:txBody>
      </p:sp>
    </p:spTree>
    <p:extLst>
      <p:ext uri="{BB962C8B-B14F-4D97-AF65-F5344CB8AC3E}">
        <p14:creationId xmlns:p14="http://schemas.microsoft.com/office/powerpoint/2010/main" val="10396475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extBox 1"/>
          <p:cNvSpPr txBox="1"/>
          <p:nvPr/>
        </p:nvSpPr>
        <p:spPr>
          <a:xfrm>
            <a:off x="318655" y="1997839"/>
            <a:ext cx="8506690" cy="3154710"/>
          </a:xfrm>
          <a:prstGeom prst="rect">
            <a:avLst/>
          </a:prstGeom>
          <a:noFill/>
        </p:spPr>
        <p:txBody>
          <a:bodyPr wrap="square" rtlCol="0">
            <a:spAutoFit/>
          </a:bodyPr>
          <a:lstStyle/>
          <a:p>
            <a:pPr algn="l">
              <a:spcAft>
                <a:spcPts val="600"/>
              </a:spcAft>
            </a:pPr>
            <a:r>
              <a:rPr lang="en-US" sz="2800" dirty="0" smtClean="0">
                <a:latin typeface="+mn-lt"/>
              </a:rPr>
              <a:t>ORESTES Such oracles are persuasive, don’t you think? </a:t>
            </a:r>
            <a:r>
              <a:rPr lang="en-US" dirty="0" smtClean="0">
                <a:latin typeface="+mn-lt"/>
              </a:rPr>
              <a:t>(p. 192, on Apollo’s threats)</a:t>
            </a:r>
            <a:endParaRPr lang="en-US" sz="2800" dirty="0" smtClean="0">
              <a:latin typeface="+mn-lt"/>
            </a:endParaRPr>
          </a:p>
          <a:p>
            <a:pPr algn="l">
              <a:spcAft>
                <a:spcPts val="600"/>
              </a:spcAft>
            </a:pPr>
            <a:r>
              <a:rPr lang="en-US" sz="2800" dirty="0" smtClean="0">
                <a:latin typeface="+mn-lt"/>
              </a:rPr>
              <a:t>ELECTRA Both fists at once / come down — / Zeus, crush their skulls! Kill </a:t>
            </a:r>
            <a:r>
              <a:rPr lang="en-US" sz="2800" dirty="0" err="1" smtClean="0">
                <a:latin typeface="+mn-lt"/>
              </a:rPr>
              <a:t>Kill</a:t>
            </a:r>
            <a:r>
              <a:rPr lang="en-US" sz="2800" dirty="0" smtClean="0">
                <a:latin typeface="+mn-lt"/>
              </a:rPr>
              <a:t>! </a:t>
            </a:r>
            <a:r>
              <a:rPr lang="en-US" dirty="0" smtClean="0">
                <a:latin typeface="+mn-lt"/>
              </a:rPr>
              <a:t>(p. 195)</a:t>
            </a:r>
            <a:endParaRPr lang="en-US" sz="2000" dirty="0" smtClean="0">
              <a:latin typeface="+mn-lt"/>
            </a:endParaRPr>
          </a:p>
          <a:p>
            <a:pPr algn="l">
              <a:spcAft>
                <a:spcPts val="600"/>
              </a:spcAft>
            </a:pPr>
            <a:r>
              <a:rPr lang="en-US" sz="2800" dirty="0">
                <a:latin typeface="+mn-lt"/>
              </a:rPr>
              <a:t>ORESTES Now force clash with force – right with right</a:t>
            </a:r>
            <a:r>
              <a:rPr lang="en-US" sz="2800" dirty="0" smtClean="0">
                <a:latin typeface="+mn-lt"/>
              </a:rPr>
              <a:t>! </a:t>
            </a:r>
            <a:r>
              <a:rPr lang="en-US" dirty="0" smtClean="0">
                <a:latin typeface="+mn-lt"/>
              </a:rPr>
              <a:t>(p. 197)</a:t>
            </a:r>
            <a:endParaRPr lang="en-US" sz="2800" dirty="0" smtClean="0">
              <a:latin typeface="+mn-lt"/>
            </a:endParaRPr>
          </a:p>
          <a:p>
            <a:pPr lvl="1" algn="l">
              <a:spcAft>
                <a:spcPts val="600"/>
              </a:spcAft>
            </a:pPr>
            <a:r>
              <a:rPr lang="en-US" dirty="0" smtClean="0">
                <a:latin typeface="+mn-lt"/>
              </a:rPr>
              <a:t>“Force,” </a:t>
            </a:r>
            <a:r>
              <a:rPr lang="en-US" i="1" dirty="0" err="1" smtClean="0">
                <a:latin typeface="+mn-lt"/>
              </a:rPr>
              <a:t>arēs</a:t>
            </a:r>
            <a:r>
              <a:rPr lang="en-US" dirty="0" smtClean="0">
                <a:latin typeface="+mn-lt"/>
              </a:rPr>
              <a:t> (“war”); “right,” </a:t>
            </a:r>
            <a:r>
              <a:rPr lang="en-US" i="1" dirty="0" smtClean="0">
                <a:latin typeface="+mn-lt"/>
              </a:rPr>
              <a:t>dikē</a:t>
            </a:r>
            <a:r>
              <a:rPr lang="en-US" dirty="0" smtClean="0">
                <a:latin typeface="+mn-lt"/>
              </a:rPr>
              <a:t> (“justice”)</a:t>
            </a:r>
          </a:p>
        </p:txBody>
      </p:sp>
      <p:sp>
        <p:nvSpPr>
          <p:cNvPr id="3" name="Action Button: Return 2">
            <a:hlinkClick r:id="" action="ppaction://hlinkshowjump?jump=lastslideviewed" highlightClick="1"/>
          </p:cNvPr>
          <p:cNvSpPr/>
          <p:nvPr/>
        </p:nvSpPr>
        <p:spPr>
          <a:xfrm>
            <a:off x="8407404" y="152400"/>
            <a:ext cx="575733" cy="397933"/>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p:txBody>
          <a:bodyPr>
            <a:normAutofit/>
          </a:bodyPr>
          <a:lstStyle/>
          <a:p>
            <a:r>
              <a:rPr lang="en-US" dirty="0"/>
              <a:t>Lamentation </a:t>
            </a:r>
            <a:r>
              <a:rPr lang="en-US" dirty="0" smtClean="0"/>
              <a:t>Scene</a:t>
            </a:r>
            <a:endParaRPr lang="en-US" dirty="0"/>
          </a:p>
        </p:txBody>
      </p:sp>
    </p:spTree>
    <p:extLst>
      <p:ext uri="{BB962C8B-B14F-4D97-AF65-F5344CB8AC3E}">
        <p14:creationId xmlns:p14="http://schemas.microsoft.com/office/powerpoint/2010/main" val="6192823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extBox 1"/>
          <p:cNvSpPr txBox="1"/>
          <p:nvPr/>
        </p:nvSpPr>
        <p:spPr>
          <a:xfrm>
            <a:off x="318655" y="1997839"/>
            <a:ext cx="8506690" cy="1892826"/>
          </a:xfrm>
          <a:prstGeom prst="rect">
            <a:avLst/>
          </a:prstGeom>
          <a:noFill/>
        </p:spPr>
        <p:txBody>
          <a:bodyPr wrap="square" rtlCol="0">
            <a:spAutoFit/>
          </a:bodyPr>
          <a:lstStyle>
            <a:defPPr>
              <a:defRPr lang="en-US"/>
            </a:defPPr>
            <a:lvl1pPr algn="l">
              <a:spcAft>
                <a:spcPts val="600"/>
              </a:spcAft>
              <a:defRPr sz="2800">
                <a:latin typeface="+mn-lt"/>
              </a:defRPr>
            </a:lvl1pPr>
            <a:lvl2pPr lvl="1" algn="l">
              <a:spcAft>
                <a:spcPts val="600"/>
              </a:spcAft>
              <a:defRPr>
                <a:latin typeface="+mn-lt"/>
              </a:defRPr>
            </a:lvl2pPr>
          </a:lstStyle>
          <a:p>
            <a:r>
              <a:rPr lang="en-US" dirty="0" smtClean="0"/>
              <a:t>CHORUS </a:t>
            </a:r>
            <a:r>
              <a:rPr lang="en-US" dirty="0"/>
              <a:t>“. . . when can the vigor of our voices (</a:t>
            </a:r>
            <a:r>
              <a:rPr lang="en-US" i="1" dirty="0" err="1"/>
              <a:t>stōmatōn</a:t>
            </a:r>
            <a:r>
              <a:rPr lang="en-US" i="1" dirty="0"/>
              <a:t> </a:t>
            </a:r>
            <a:r>
              <a:rPr lang="en-US" i="1" dirty="0" err="1"/>
              <a:t>iskhus</a:t>
            </a:r>
            <a:r>
              <a:rPr lang="en-US" dirty="0"/>
              <a:t>, “strength of mouths”) serve Orestes?” (p. 208)</a:t>
            </a:r>
          </a:p>
          <a:p>
            <a:r>
              <a:rPr lang="en-US" dirty="0"/>
              <a:t>“Down to the pit Persuasion goes with all her cunning (</a:t>
            </a:r>
            <a:r>
              <a:rPr lang="en-US" i="1" dirty="0" smtClean="0"/>
              <a:t>peith</a:t>
            </a:r>
            <a:r>
              <a:rPr lang="en-US" i="1" dirty="0"/>
              <a:t>ō</a:t>
            </a:r>
            <a:r>
              <a:rPr lang="en-US" i="1" dirty="0" smtClean="0"/>
              <a:t> </a:t>
            </a:r>
            <a:r>
              <a:rPr lang="en-US" i="1" dirty="0" err="1"/>
              <a:t>dolian</a:t>
            </a:r>
            <a:r>
              <a:rPr lang="en-US" dirty="0"/>
              <a:t>).” </a:t>
            </a:r>
            <a:r>
              <a:rPr lang="en-US" sz="2400" dirty="0"/>
              <a:t>(p. 209)</a:t>
            </a:r>
          </a:p>
        </p:txBody>
      </p:sp>
      <p:sp>
        <p:nvSpPr>
          <p:cNvPr id="3" name="Action Button: Return 2">
            <a:hlinkClick r:id="" action="ppaction://hlinkshowjump?jump=lastslideviewed" highlightClick="1"/>
          </p:cNvPr>
          <p:cNvSpPr/>
          <p:nvPr/>
        </p:nvSpPr>
        <p:spPr>
          <a:xfrm>
            <a:off x="8407404" y="152400"/>
            <a:ext cx="575733" cy="397933"/>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p:txBody>
          <a:bodyPr>
            <a:normAutofit/>
          </a:bodyPr>
          <a:lstStyle/>
          <a:p>
            <a:r>
              <a:rPr lang="en-US" dirty="0" smtClean="0"/>
              <a:t>Choral Scene</a:t>
            </a:r>
            <a:endParaRPr lang="en-US" dirty="0"/>
          </a:p>
        </p:txBody>
      </p:sp>
    </p:spTree>
    <p:extLst>
      <p:ext uri="{BB962C8B-B14F-4D97-AF65-F5344CB8AC3E}">
        <p14:creationId xmlns:p14="http://schemas.microsoft.com/office/powerpoint/2010/main" val="3962602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Theoretical Perspectives?</a:t>
            </a:r>
            <a:endParaRPr lang="en-US" dirty="0"/>
          </a:p>
        </p:txBody>
      </p:sp>
      <p:sp>
        <p:nvSpPr>
          <p:cNvPr id="3" name="Text Placeholder 2"/>
          <p:cNvSpPr>
            <a:spLocks noGrp="1"/>
          </p:cNvSpPr>
          <p:nvPr>
            <p:ph type="body" idx="1"/>
          </p:nvPr>
        </p:nvSpPr>
        <p:spPr/>
        <p:txBody>
          <a:bodyPr/>
          <a:lstStyle/>
          <a:p>
            <a:r>
              <a:rPr lang="en-US" i="1" dirty="0"/>
              <a:t> Libation </a:t>
            </a:r>
            <a:r>
              <a:rPr lang="en-US" i="1" dirty="0" smtClean="0"/>
              <a:t>Bearers</a:t>
            </a:r>
            <a:r>
              <a:rPr lang="en-US" dirty="0" smtClean="0"/>
              <a:t> Debate, pp</a:t>
            </a:r>
            <a:r>
              <a:rPr lang="en-US" dirty="0"/>
              <a:t>. 216 ff</a:t>
            </a:r>
            <a:r>
              <a:rPr lang="en-US" dirty="0" smtClean="0"/>
              <a:t>. </a:t>
            </a:r>
            <a:endParaRPr lang="en-US" dirty="0"/>
          </a:p>
        </p:txBody>
      </p:sp>
    </p:spTree>
    <p:extLst>
      <p:ext uri="{BB962C8B-B14F-4D97-AF65-F5344CB8AC3E}">
        <p14:creationId xmlns:p14="http://schemas.microsoft.com/office/powerpoint/2010/main" val="38389470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Theory Lenses</a:t>
            </a:r>
            <a:endParaRPr lang="en-US" dirty="0"/>
          </a:p>
        </p:txBody>
      </p:sp>
      <p:sp>
        <p:nvSpPr>
          <p:cNvPr id="3" name="Content Placeholder 2"/>
          <p:cNvSpPr>
            <a:spLocks noGrp="1"/>
          </p:cNvSpPr>
          <p:nvPr>
            <p:ph idx="1"/>
          </p:nvPr>
        </p:nvSpPr>
        <p:spPr/>
        <p:txBody>
          <a:bodyPr/>
          <a:lstStyle/>
          <a:p>
            <a:r>
              <a:rPr lang="en-US" dirty="0" smtClean="0"/>
              <a:t>Dahl’s Criteria (probably not?)</a:t>
            </a:r>
          </a:p>
          <a:p>
            <a:r>
              <a:rPr lang="en-US" dirty="0" smtClean="0"/>
              <a:t>Ober’s Dialectical Model (maybe?)</a:t>
            </a:r>
          </a:p>
          <a:p>
            <a:r>
              <a:rPr lang="en-US" dirty="0" smtClean="0"/>
              <a:t>Scholtz (ditto?)</a:t>
            </a:r>
          </a:p>
          <a:p>
            <a:pPr lvl="1"/>
            <a:r>
              <a:rPr lang="en-US" dirty="0" smtClean="0"/>
              <a:t>Speech </a:t>
            </a:r>
            <a:r>
              <a:rPr lang="en-US" dirty="0" smtClean="0"/>
              <a:t>acts</a:t>
            </a:r>
            <a:endParaRPr lang="en-US" dirty="0" smtClean="0"/>
          </a:p>
          <a:p>
            <a:pPr lvl="1"/>
            <a:r>
              <a:rPr lang="en-US" dirty="0" smtClean="0"/>
              <a:t>Dialogue</a:t>
            </a:r>
            <a:endParaRPr lang="en-US" dirty="0"/>
          </a:p>
        </p:txBody>
      </p:sp>
    </p:spTree>
    <p:extLst>
      <p:ext uri="{BB962C8B-B14F-4D97-AF65-F5344CB8AC3E}">
        <p14:creationId xmlns:p14="http://schemas.microsoft.com/office/powerpoint/2010/main" val="17297163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14400" y="990600"/>
            <a:ext cx="7315200" cy="5078313"/>
          </a:xfrm>
          <a:prstGeom prst="rect">
            <a:avLst/>
          </a:prstGeom>
          <a:noFill/>
        </p:spPr>
        <p:txBody>
          <a:bodyPr wrap="square" rtlCol="0">
            <a:spAutoFit/>
          </a:bodyPr>
          <a:lstStyle/>
          <a:p>
            <a:pPr algn="l">
              <a:spcAft>
                <a:spcPts val="1200"/>
              </a:spcAft>
            </a:pPr>
            <a:r>
              <a:rPr lang="en-US" sz="2200" dirty="0" smtClean="0">
                <a:latin typeface="+mn-lt"/>
              </a:rPr>
              <a:t>CLYTEMNESTRA </a:t>
            </a:r>
            <a:r>
              <a:rPr lang="en-US" sz="2200" dirty="0">
                <a:latin typeface="+mn-lt"/>
              </a:rPr>
              <a:t>Wait, my son - no respect for this, my child? / The breast you held, drowsing away the </a:t>
            </a:r>
            <a:r>
              <a:rPr lang="en-US" sz="2200" dirty="0" smtClean="0">
                <a:latin typeface="+mn-lt"/>
              </a:rPr>
              <a:t>hours.</a:t>
            </a:r>
          </a:p>
          <a:p>
            <a:pPr algn="l">
              <a:spcAft>
                <a:spcPts val="1200"/>
              </a:spcAft>
            </a:pPr>
            <a:r>
              <a:rPr lang="en-US" sz="2200" dirty="0">
                <a:latin typeface="+mn-lt"/>
              </a:rPr>
              <a:t>ORESTES What will I do, Pylades? - I / dread to kill my mother!</a:t>
            </a:r>
          </a:p>
          <a:p>
            <a:pPr algn="l">
              <a:spcAft>
                <a:spcPts val="1200"/>
              </a:spcAft>
            </a:pPr>
            <a:r>
              <a:rPr lang="en-US" sz="2200" dirty="0">
                <a:latin typeface="+mn-lt"/>
              </a:rPr>
              <a:t>PYLADES What of the future? What of the Prophet God Apollo, / the Delphic voice, the faith and oaths we swear? / Make all mankind your enemy, not the </a:t>
            </a:r>
            <a:r>
              <a:rPr lang="en-US" sz="2200" dirty="0" smtClean="0">
                <a:latin typeface="+mn-lt"/>
              </a:rPr>
              <a:t>gods.</a:t>
            </a:r>
          </a:p>
          <a:p>
            <a:pPr algn="l">
              <a:spcAft>
                <a:spcPts val="1200"/>
              </a:spcAft>
            </a:pPr>
            <a:r>
              <a:rPr lang="en-US" sz="2200" dirty="0">
                <a:latin typeface="+mn-lt"/>
              </a:rPr>
              <a:t>CLYTEMNESTRA </a:t>
            </a:r>
            <a:r>
              <a:rPr lang="en-US" sz="2200" dirty="0" smtClean="0">
                <a:latin typeface="+mn-lt"/>
              </a:rPr>
              <a:t>I </a:t>
            </a:r>
            <a:r>
              <a:rPr lang="en-US" sz="2200" dirty="0">
                <a:latin typeface="+mn-lt"/>
              </a:rPr>
              <a:t>gave you life. Let me grow old with </a:t>
            </a:r>
            <a:r>
              <a:rPr lang="en-US" sz="2200" dirty="0" smtClean="0">
                <a:latin typeface="+mn-lt"/>
              </a:rPr>
              <a:t>you.</a:t>
            </a:r>
            <a:endParaRPr lang="en-US" sz="2200" dirty="0">
              <a:latin typeface="+mn-lt"/>
            </a:endParaRPr>
          </a:p>
          <a:p>
            <a:pPr algn="l">
              <a:spcAft>
                <a:spcPts val="1200"/>
              </a:spcAft>
            </a:pPr>
            <a:r>
              <a:rPr lang="en-US" sz="2200" dirty="0">
                <a:latin typeface="+mn-lt"/>
              </a:rPr>
              <a:t>CLYTEMNESTRA </a:t>
            </a:r>
            <a:r>
              <a:rPr lang="en-US" sz="2200" dirty="0" smtClean="0">
                <a:latin typeface="+mn-lt"/>
              </a:rPr>
              <a:t>You </a:t>
            </a:r>
            <a:r>
              <a:rPr lang="en-US" sz="2200" dirty="0">
                <a:latin typeface="+mn-lt"/>
              </a:rPr>
              <a:t>have no fear of a mother’s curse, my son?</a:t>
            </a:r>
          </a:p>
          <a:p>
            <a:pPr algn="l">
              <a:spcAft>
                <a:spcPts val="1200"/>
              </a:spcAft>
            </a:pPr>
            <a:r>
              <a:rPr lang="en-US" sz="2200" dirty="0">
                <a:latin typeface="+mn-lt"/>
              </a:rPr>
              <a:t>ORESTES: You are the murderer, not I —</a:t>
            </a:r>
            <a:r>
              <a:rPr lang="en-US" sz="2200" dirty="0" smtClean="0">
                <a:latin typeface="+mn-lt"/>
              </a:rPr>
              <a:t> </a:t>
            </a:r>
            <a:r>
              <a:rPr lang="en-US" sz="2200" dirty="0">
                <a:latin typeface="+mn-lt"/>
              </a:rPr>
              <a:t>and you will kill yourself</a:t>
            </a:r>
            <a:r>
              <a:rPr lang="en-US" sz="2200" dirty="0" smtClean="0">
                <a:latin typeface="+mn-lt"/>
              </a:rPr>
              <a:t>.</a:t>
            </a:r>
          </a:p>
          <a:p>
            <a:pPr algn="l">
              <a:spcAft>
                <a:spcPts val="1200"/>
              </a:spcAft>
            </a:pPr>
            <a:r>
              <a:rPr lang="en-US" sz="2200" dirty="0">
                <a:latin typeface="+mn-lt"/>
              </a:rPr>
              <a:t>CLYTAEMNESTRA: I must be spilling live tears on a tomb of stone</a:t>
            </a:r>
            <a:r>
              <a:rPr lang="en-US" sz="2200" dirty="0" smtClean="0">
                <a:latin typeface="+mn-lt"/>
              </a:rPr>
              <a:t>.</a:t>
            </a:r>
            <a:endParaRPr lang="en-US" sz="2200" dirty="0">
              <a:latin typeface="+mn-lt"/>
            </a:endParaRPr>
          </a:p>
        </p:txBody>
      </p:sp>
    </p:spTree>
    <p:extLst>
      <p:ext uri="{BB962C8B-B14F-4D97-AF65-F5344CB8AC3E}">
        <p14:creationId xmlns:p14="http://schemas.microsoft.com/office/powerpoint/2010/main" val="41770814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Judge or Avenger?</a:t>
            </a:r>
            <a:endParaRPr lang="en-US" dirty="0"/>
          </a:p>
        </p:txBody>
      </p:sp>
      <p:sp>
        <p:nvSpPr>
          <p:cNvPr id="3" name="TextBox 2"/>
          <p:cNvSpPr txBox="1"/>
          <p:nvPr/>
        </p:nvSpPr>
        <p:spPr>
          <a:xfrm>
            <a:off x="160867" y="1727201"/>
            <a:ext cx="8822266" cy="4401205"/>
          </a:xfrm>
          <a:prstGeom prst="rect">
            <a:avLst/>
          </a:prstGeom>
          <a:noFill/>
        </p:spPr>
        <p:txBody>
          <a:bodyPr wrap="square" rtlCol="0">
            <a:spAutoFit/>
          </a:bodyPr>
          <a:lstStyle/>
          <a:p>
            <a:r>
              <a:rPr lang="en-US" sz="2800" dirty="0" smtClean="0">
                <a:latin typeface="+mn-lt"/>
              </a:rPr>
              <a:t>ELECTRA What to say when I pour the cup of sorrow?</a:t>
            </a:r>
          </a:p>
          <a:p>
            <a:r>
              <a:rPr lang="en-US" sz="2800" dirty="0" smtClean="0">
                <a:latin typeface="+mn-lt"/>
              </a:rPr>
              <a:t>…</a:t>
            </a:r>
          </a:p>
          <a:p>
            <a:r>
              <a:rPr lang="en-US" sz="2800" dirty="0" smtClean="0">
                <a:latin typeface="+mn-lt"/>
              </a:rPr>
              <a:t>LEADER Let some god or man come down upon them [the murderers].</a:t>
            </a:r>
          </a:p>
          <a:p>
            <a:r>
              <a:rPr lang="en-US" sz="2800" dirty="0" smtClean="0">
                <a:latin typeface="+mn-lt"/>
              </a:rPr>
              <a:t>ELECTRA Judge or avenger, which</a:t>
            </a:r>
          </a:p>
          <a:p>
            <a:r>
              <a:rPr lang="en-US" sz="2800" dirty="0" smtClean="0">
                <a:latin typeface="+mn-lt"/>
              </a:rPr>
              <a:t>LEADER Just say ‘the one who murders in return!’</a:t>
            </a:r>
            <a:r>
              <a:rPr lang="en-US" sz="2800" dirty="0">
                <a:latin typeface="+mn-lt"/>
              </a:rPr>
              <a:t/>
            </a:r>
            <a:br>
              <a:rPr lang="en-US" sz="2800" dirty="0">
                <a:latin typeface="+mn-lt"/>
              </a:rPr>
            </a:br>
            <a:r>
              <a:rPr lang="en-US" sz="2800" dirty="0">
                <a:latin typeface="+mn-lt"/>
              </a:rPr>
              <a:t>(Aeschylus </a:t>
            </a:r>
            <a:r>
              <a:rPr lang="en-US" sz="2800" i="1" dirty="0">
                <a:latin typeface="+mn-lt"/>
              </a:rPr>
              <a:t>Libation </a:t>
            </a:r>
            <a:r>
              <a:rPr lang="en-US" sz="2800" i="1" dirty="0" smtClean="0">
                <a:latin typeface="+mn-lt"/>
              </a:rPr>
              <a:t>Bearers</a:t>
            </a:r>
            <a:r>
              <a:rPr lang="en-US" sz="2800" dirty="0" smtClean="0">
                <a:latin typeface="+mn-lt"/>
              </a:rPr>
              <a:t> pp. 180-182)</a:t>
            </a:r>
          </a:p>
          <a:p>
            <a:r>
              <a:rPr lang="en-US" sz="2800" dirty="0" smtClean="0">
                <a:latin typeface="+mn-lt"/>
              </a:rPr>
              <a:t>…</a:t>
            </a:r>
            <a:endParaRPr lang="en-US" sz="2800" dirty="0">
              <a:latin typeface="+mn-lt"/>
            </a:endParaRPr>
          </a:p>
          <a:p>
            <a:r>
              <a:rPr lang="en-US" sz="2800" dirty="0" smtClean="0">
                <a:latin typeface="+mn-lt"/>
              </a:rPr>
              <a:t>ELECTRA (praying to Agamemnon) … kill the killers in return, with justice! (p. 183)</a:t>
            </a:r>
          </a:p>
        </p:txBody>
      </p:sp>
      <p:sp>
        <p:nvSpPr>
          <p:cNvPr id="4" name="Action Button: Forward or Next 3">
            <a:hlinkClick r:id="rId3" action="ppaction://hlinksldjump" highlightClick="1"/>
          </p:cNvPr>
          <p:cNvSpPr/>
          <p:nvPr/>
        </p:nvSpPr>
        <p:spPr>
          <a:xfrm>
            <a:off x="8407404" y="152400"/>
            <a:ext cx="575733" cy="397933"/>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81625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9" name="Table 8"/>
          <p:cNvGraphicFramePr>
            <a:graphicFrameLocks noGrp="1"/>
          </p:cNvGraphicFramePr>
          <p:nvPr>
            <p:extLst>
              <p:ext uri="{D42A27DB-BD31-4B8C-83A1-F6EECF244321}">
                <p14:modId xmlns:p14="http://schemas.microsoft.com/office/powerpoint/2010/main" val="2350784839"/>
              </p:ext>
            </p:extLst>
          </p:nvPr>
        </p:nvGraphicFramePr>
        <p:xfrm>
          <a:off x="1659468" y="2506140"/>
          <a:ext cx="7323670" cy="2590800"/>
        </p:xfrm>
        <a:graphic>
          <a:graphicData uri="http://schemas.openxmlformats.org/drawingml/2006/table">
            <a:tbl>
              <a:tblPr firstRow="1" bandRow="1">
                <a:tableStyleId>{5C22544A-7EE6-4342-B048-85BDC9FD1C3A}</a:tableStyleId>
              </a:tblPr>
              <a:tblGrid>
                <a:gridCol w="2039817"/>
                <a:gridCol w="248659"/>
                <a:gridCol w="5035194"/>
              </a:tblGrid>
              <a:tr h="370840">
                <a:tc>
                  <a:txBody>
                    <a:bodyPr/>
                    <a:lstStyle/>
                    <a:p>
                      <a:pPr algn="r" defTabSz="8628063">
                        <a:tabLst>
                          <a:tab pos="3657600" algn="ctr"/>
                        </a:tabLst>
                      </a:pPr>
                      <a:r>
                        <a:rPr lang="en-US" sz="2800" b="0" dirty="0" smtClean="0">
                          <a:solidFill>
                            <a:schemeClr val="tx1"/>
                          </a:solidFill>
                          <a:latin typeface="+mn-lt"/>
                        </a:rPr>
                        <a:t>“judge”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800" b="0" dirty="0" smtClean="0">
                          <a:solidFill>
                            <a:schemeClr val="tx1"/>
                          </a:solidFill>
                        </a:rPr>
                        <a:t>=</a:t>
                      </a:r>
                      <a:endParaRPr lang="en-US" sz="28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800" b="0" i="1" dirty="0" err="1" smtClean="0">
                          <a:solidFill>
                            <a:schemeClr val="tx1"/>
                          </a:solidFill>
                          <a:latin typeface="+mn-lt"/>
                        </a:rPr>
                        <a:t>dikastēs</a:t>
                      </a:r>
                      <a:r>
                        <a:rPr lang="en-US" sz="2800" b="0" dirty="0" smtClean="0">
                          <a:solidFill>
                            <a:schemeClr val="tx1"/>
                          </a:solidFill>
                          <a:latin typeface="+mn-lt"/>
                        </a:rPr>
                        <a:t> </a:t>
                      </a:r>
                      <a:r>
                        <a:rPr lang="en-US" sz="2000" b="0" dirty="0" smtClean="0">
                          <a:solidFill>
                            <a:schemeClr val="tx1"/>
                          </a:solidFill>
                          <a:latin typeface="+mn-lt"/>
                        </a:rPr>
                        <a:t>(</a:t>
                      </a:r>
                      <a:r>
                        <a:rPr lang="en-US" sz="2000" b="0" dirty="0" smtClean="0">
                          <a:solidFill>
                            <a:schemeClr val="tx1"/>
                          </a:solidFill>
                          <a:latin typeface="+mn-lt"/>
                        </a:rPr>
                        <a:t>literally, </a:t>
                      </a:r>
                      <a:r>
                        <a:rPr lang="en-US" sz="2000" b="0" dirty="0" smtClean="0">
                          <a:solidFill>
                            <a:schemeClr val="tx1"/>
                          </a:solidFill>
                          <a:latin typeface="+mn-lt"/>
                        </a:rPr>
                        <a:t>“juror”)</a:t>
                      </a:r>
                      <a:endParaRPr lang="en-US" sz="28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marL="0" marR="0" lvl="0" indent="0" algn="r" defTabSz="8059738" rtl="0" eaLnBrk="1" fontAlgn="auto" latinLnBrk="0" hangingPunct="1">
                        <a:lnSpc>
                          <a:spcPct val="100000"/>
                        </a:lnSpc>
                        <a:spcBef>
                          <a:spcPts val="0"/>
                        </a:spcBef>
                        <a:spcAft>
                          <a:spcPts val="0"/>
                        </a:spcAft>
                        <a:buClrTx/>
                        <a:buSzTx/>
                        <a:buFontTx/>
                        <a:buNone/>
                        <a:tabLst/>
                        <a:defRPr/>
                      </a:pPr>
                      <a:r>
                        <a:rPr lang="en-US" sz="2800" b="0" dirty="0" smtClean="0">
                          <a:solidFill>
                            <a:schemeClr val="tx1"/>
                          </a:solidFill>
                          <a:latin typeface="+mn-lt"/>
                        </a:rPr>
                        <a:t>“avenger”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800" b="0" dirty="0" smtClean="0">
                          <a:solidFill>
                            <a:schemeClr val="tx1"/>
                          </a:solidFill>
                        </a:rPr>
                        <a:t>=</a:t>
                      </a:r>
                      <a:endParaRPr lang="en-US" sz="28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800" b="0" i="1" dirty="0" smtClean="0">
                          <a:solidFill>
                            <a:schemeClr val="tx1"/>
                          </a:solidFill>
                        </a:rPr>
                        <a:t>dikephoros</a:t>
                      </a:r>
                      <a:r>
                        <a:rPr lang="en-US" sz="2800" b="0" i="0" baseline="0" dirty="0" smtClean="0">
                          <a:solidFill>
                            <a:schemeClr val="tx1"/>
                          </a:solidFill>
                        </a:rPr>
                        <a:t> </a:t>
                      </a:r>
                      <a:r>
                        <a:rPr lang="en-US" sz="2000" b="0" i="0" baseline="0" dirty="0" smtClean="0">
                          <a:solidFill>
                            <a:schemeClr val="tx1"/>
                          </a:solidFill>
                        </a:rPr>
                        <a:t>(lit</a:t>
                      </a:r>
                      <a:r>
                        <a:rPr lang="en-US" sz="2000" b="0" i="0" baseline="0" dirty="0" smtClean="0">
                          <a:solidFill>
                            <a:schemeClr val="tx1"/>
                          </a:solidFill>
                        </a:rPr>
                        <a:t>., </a:t>
                      </a:r>
                      <a:r>
                        <a:rPr lang="en-US" sz="2000" b="0" i="0" baseline="0" dirty="0" smtClean="0">
                          <a:solidFill>
                            <a:schemeClr val="tx1"/>
                          </a:solidFill>
                        </a:rPr>
                        <a:t>“justice-bringer”)</a:t>
                      </a:r>
                      <a:endParaRPr lang="en-US" sz="2800" b="0" i="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70840">
                <a:tc gridSpan="3">
                  <a:txBody>
                    <a:bodyPr/>
                    <a:lstStyle/>
                    <a:p>
                      <a:pPr algn="l" defTabSz="8059738">
                        <a:tabLst>
                          <a:tab pos="1947863" algn="ctr"/>
                        </a:tabLst>
                      </a:pPr>
                      <a:r>
                        <a:rPr lang="en-US" sz="2800" b="0" dirty="0" smtClean="0">
                          <a:solidFill>
                            <a:schemeClr val="tx1"/>
                          </a:solidFill>
                          <a:latin typeface="+mn-lt"/>
                        </a:rPr>
                        <a:t>	</a:t>
                      </a:r>
                      <a:r>
                        <a:rPr lang="en-US" sz="2400" b="0" i="1" dirty="0" smtClean="0">
                          <a:solidFill>
                            <a:schemeClr val="tx1"/>
                          </a:solidFill>
                          <a:latin typeface="+mn-lt"/>
                        </a:rPr>
                        <a:t>compare:</a:t>
                      </a:r>
                      <a:endParaRPr lang="en-US" sz="3200" b="0" i="1" dirty="0" smtClean="0">
                        <a:solidFill>
                          <a:schemeClr val="tx1"/>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28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2800" b="0" i="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r" defTabSz="8059738"/>
                      <a:r>
                        <a:rPr lang="en-US" sz="2800" b="0" dirty="0" smtClean="0">
                          <a:solidFill>
                            <a:schemeClr val="tx1"/>
                          </a:solidFill>
                          <a:latin typeface="+mn-lt"/>
                        </a:rPr>
                        <a:t>“justice”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800" b="0" dirty="0" smtClean="0">
                          <a:solidFill>
                            <a:schemeClr val="tx1"/>
                          </a:solidFill>
                        </a:rPr>
                        <a:t>=</a:t>
                      </a:r>
                      <a:endParaRPr lang="en-US" sz="28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800" b="0" i="1" dirty="0" smtClean="0">
                          <a:solidFill>
                            <a:schemeClr val="tx1"/>
                          </a:solidFill>
                        </a:rPr>
                        <a:t>dikē</a:t>
                      </a:r>
                      <a:endParaRPr lang="en-US" sz="2800" b="0" i="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r" defTabSz="8059738"/>
                      <a:r>
                        <a:rPr lang="en-US" sz="2800" b="0" dirty="0" smtClean="0">
                          <a:solidFill>
                            <a:schemeClr val="tx1"/>
                          </a:solidFill>
                          <a:latin typeface="+mn-lt"/>
                        </a:rPr>
                        <a:t>“law court”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800" b="0" dirty="0" smtClean="0">
                          <a:solidFill>
                            <a:schemeClr val="tx1"/>
                          </a:solidFill>
                        </a:rPr>
                        <a:t>=</a:t>
                      </a:r>
                      <a:endParaRPr lang="en-US" sz="28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800" b="0" i="1" dirty="0" err="1" smtClean="0">
                          <a:solidFill>
                            <a:schemeClr val="tx1"/>
                          </a:solidFill>
                        </a:rPr>
                        <a:t>dikastērion</a:t>
                      </a:r>
                      <a:endParaRPr lang="en-US" sz="2800" b="0" i="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4" name="Action Button: Return 3">
            <a:hlinkClick r:id="" action="ppaction://hlinkshowjump?jump=lastslideviewed" highlightClick="1"/>
          </p:cNvPr>
          <p:cNvSpPr/>
          <p:nvPr/>
        </p:nvSpPr>
        <p:spPr>
          <a:xfrm>
            <a:off x="8407404" y="152400"/>
            <a:ext cx="575733" cy="397933"/>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20512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pPr lvl="0"/>
            <a:r>
              <a:rPr lang="en-US" dirty="0" smtClean="0"/>
              <a:t>Formulas For Success!</a:t>
            </a:r>
          </a:p>
          <a:p>
            <a:pPr lvl="1"/>
            <a:r>
              <a:rPr lang="en-US" dirty="0" smtClean="0"/>
              <a:t>Paper Writing Dos and Don’ts</a:t>
            </a:r>
          </a:p>
          <a:p>
            <a:pPr lvl="0"/>
            <a:r>
              <a:rPr lang="en-US" dirty="0" smtClean="0"/>
              <a:t>Recap and Update</a:t>
            </a:r>
          </a:p>
          <a:p>
            <a:pPr lvl="1"/>
            <a:r>
              <a:rPr lang="en-US" dirty="0" smtClean="0"/>
              <a:t>Persuade or Coerce?</a:t>
            </a:r>
          </a:p>
          <a:p>
            <a:pPr lvl="0"/>
            <a:r>
              <a:rPr lang="en-US" dirty="0" smtClean="0"/>
              <a:t>Theoretical Perspectives?</a:t>
            </a:r>
          </a:p>
          <a:p>
            <a:pPr lvl="1"/>
            <a:r>
              <a:rPr lang="en-US" i="1" dirty="0" smtClean="0"/>
              <a:t> Libation Bearers</a:t>
            </a:r>
            <a:r>
              <a:rPr lang="en-US" dirty="0" smtClean="0"/>
              <a:t> Debate, pp. 216 ff. </a:t>
            </a:r>
            <a:endParaRPr lang="en-US" dirty="0"/>
          </a:p>
        </p:txBody>
      </p:sp>
    </p:spTree>
    <p:extLst>
      <p:ext uri="{BB962C8B-B14F-4D97-AF65-F5344CB8AC3E}">
        <p14:creationId xmlns:p14="http://schemas.microsoft.com/office/powerpoint/2010/main" val="3144785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Formulas For Success!</a:t>
            </a:r>
            <a:endParaRPr lang="en-US" dirty="0"/>
          </a:p>
        </p:txBody>
      </p:sp>
      <p:sp>
        <p:nvSpPr>
          <p:cNvPr id="3" name="Text Placeholder 2"/>
          <p:cNvSpPr>
            <a:spLocks noGrp="1"/>
          </p:cNvSpPr>
          <p:nvPr>
            <p:ph type="body" idx="1"/>
          </p:nvPr>
        </p:nvSpPr>
        <p:spPr/>
        <p:txBody>
          <a:bodyPr/>
          <a:lstStyle/>
          <a:p>
            <a:r>
              <a:rPr lang="en-US" dirty="0" smtClean="0"/>
              <a:t>Paper Writing Dos and Don’ts</a:t>
            </a:r>
            <a:endParaRPr lang="en-US" dirty="0"/>
          </a:p>
        </p:txBody>
      </p:sp>
    </p:spTree>
    <p:extLst>
      <p:ext uri="{BB962C8B-B14F-4D97-AF65-F5344CB8AC3E}">
        <p14:creationId xmlns:p14="http://schemas.microsoft.com/office/powerpoint/2010/main" val="4089353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Leverage Past Work (</a:t>
            </a:r>
            <a:r>
              <a:rPr lang="en-US" dirty="0" err="1" smtClean="0"/>
              <a:t>ppt</a:t>
            </a:r>
            <a:r>
              <a:rPr lang="en-US" dirty="0" smtClean="0"/>
              <a:t>-essay)</a:t>
            </a:r>
            <a:endParaRPr lang="en-US" dirty="0"/>
          </a:p>
        </p:txBody>
      </p:sp>
      <p:sp>
        <p:nvSpPr>
          <p:cNvPr id="3" name="Content Placeholder 2"/>
          <p:cNvSpPr>
            <a:spLocks noGrp="1"/>
          </p:cNvSpPr>
          <p:nvPr>
            <p:ph idx="1"/>
          </p:nvPr>
        </p:nvSpPr>
        <p:spPr/>
        <p:txBody>
          <a:bodyPr>
            <a:normAutofit lnSpcReduction="10000"/>
          </a:bodyPr>
          <a:lstStyle/>
          <a:p>
            <a:r>
              <a:rPr lang="en-US" dirty="0" smtClean="0"/>
              <a:t>Review Tracked Changes</a:t>
            </a:r>
          </a:p>
          <a:p>
            <a:r>
              <a:rPr lang="en-US" dirty="0" smtClean="0"/>
              <a:t>Refer to Writing Issues page</a:t>
            </a:r>
          </a:p>
          <a:p>
            <a:pPr lvl="1"/>
            <a:r>
              <a:rPr lang="en-US" dirty="0">
                <a:hlinkClick r:id="rId3"/>
              </a:rPr>
              <a:t>https://goo.gl/1LFde5</a:t>
            </a:r>
            <a:endParaRPr lang="en-US" sz="2000" dirty="0" smtClean="0"/>
          </a:p>
          <a:p>
            <a:pPr lvl="1"/>
            <a:r>
              <a:rPr lang="en-US" dirty="0" smtClean="0"/>
              <a:t>Chief issues…</a:t>
            </a:r>
          </a:p>
          <a:p>
            <a:pPr lvl="2"/>
            <a:r>
              <a:rPr lang="en-US" dirty="0"/>
              <a:t>Sweeping generalization (SG</a:t>
            </a:r>
            <a:r>
              <a:rPr lang="en-US" dirty="0" smtClean="0"/>
              <a:t>)</a:t>
            </a:r>
          </a:p>
          <a:p>
            <a:pPr lvl="3"/>
            <a:r>
              <a:rPr lang="en-US" dirty="0" smtClean="0"/>
              <a:t>Unsubstantiated claim</a:t>
            </a:r>
          </a:p>
          <a:p>
            <a:pPr lvl="2"/>
            <a:r>
              <a:rPr lang="en-US" dirty="0"/>
              <a:t>Unwarranted assumption (UA</a:t>
            </a:r>
            <a:r>
              <a:rPr lang="en-US" dirty="0" smtClean="0"/>
              <a:t>)</a:t>
            </a:r>
          </a:p>
          <a:p>
            <a:pPr lvl="2"/>
            <a:r>
              <a:rPr lang="en-US" dirty="0" smtClean="0"/>
              <a:t>Wordiness</a:t>
            </a:r>
          </a:p>
          <a:p>
            <a:pPr lvl="2"/>
            <a:r>
              <a:rPr lang="en-US" dirty="0" smtClean="0"/>
              <a:t>Usage</a:t>
            </a:r>
          </a:p>
          <a:p>
            <a:pPr lvl="2"/>
            <a:r>
              <a:rPr lang="en-US" dirty="0" smtClean="0"/>
              <a:t>Commas</a:t>
            </a:r>
            <a:endParaRPr lang="en-US" dirty="0"/>
          </a:p>
        </p:txBody>
      </p:sp>
    </p:spTree>
    <p:extLst>
      <p:ext uri="{BB962C8B-B14F-4D97-AF65-F5344CB8AC3E}">
        <p14:creationId xmlns:p14="http://schemas.microsoft.com/office/powerpoint/2010/main" val="636491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Recap and Update</a:t>
            </a:r>
            <a:endParaRPr lang="en-US" dirty="0"/>
          </a:p>
        </p:txBody>
      </p:sp>
      <p:sp>
        <p:nvSpPr>
          <p:cNvPr id="3" name="Text Placeholder 2"/>
          <p:cNvSpPr>
            <a:spLocks noGrp="1"/>
          </p:cNvSpPr>
          <p:nvPr>
            <p:ph type="body" idx="1"/>
          </p:nvPr>
        </p:nvSpPr>
        <p:spPr/>
        <p:txBody>
          <a:bodyPr/>
          <a:lstStyle/>
          <a:p>
            <a:r>
              <a:rPr lang="en-US" dirty="0" smtClean="0"/>
              <a:t>Persuade or Coerce?</a:t>
            </a:r>
            <a:endParaRPr lang="en-US" dirty="0"/>
          </a:p>
        </p:txBody>
      </p:sp>
    </p:spTree>
    <p:extLst>
      <p:ext uri="{BB962C8B-B14F-4D97-AF65-F5344CB8AC3E}">
        <p14:creationId xmlns:p14="http://schemas.microsoft.com/office/powerpoint/2010/main" val="1421751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i="1" dirty="0" smtClean="0"/>
              <a:t>Oresteia:</a:t>
            </a:r>
            <a:r>
              <a:rPr lang="en-US" dirty="0" smtClean="0"/>
              <a:t> Background</a:t>
            </a:r>
            <a:endParaRPr lang="en-US" dirty="0"/>
          </a:p>
        </p:txBody>
      </p:sp>
      <p:sp>
        <p:nvSpPr>
          <p:cNvPr id="8" name="Text Placeholder 7"/>
          <p:cNvSpPr>
            <a:spLocks noGrp="1"/>
          </p:cNvSpPr>
          <p:nvPr>
            <p:ph type="body" idx="1"/>
          </p:nvPr>
        </p:nvSpPr>
        <p:spPr/>
        <p:txBody>
          <a:bodyPr/>
          <a:lstStyle/>
          <a:p>
            <a:r>
              <a:rPr lang="en-US" dirty="0" smtClean="0"/>
              <a:t>The plays. . .</a:t>
            </a:r>
            <a:endParaRPr lang="en-US" dirty="0"/>
          </a:p>
        </p:txBody>
      </p:sp>
      <p:sp>
        <p:nvSpPr>
          <p:cNvPr id="9" name="Content Placeholder 8"/>
          <p:cNvSpPr>
            <a:spLocks noGrp="1"/>
          </p:cNvSpPr>
          <p:nvPr>
            <p:ph sz="half" idx="2"/>
          </p:nvPr>
        </p:nvSpPr>
        <p:spPr>
          <a:xfrm>
            <a:off x="457200" y="2174875"/>
            <a:ext cx="4040188" cy="3338821"/>
          </a:xfrm>
        </p:spPr>
        <p:txBody>
          <a:bodyPr>
            <a:normAutofit/>
          </a:bodyPr>
          <a:lstStyle/>
          <a:p>
            <a:r>
              <a:rPr lang="en-US" sz="2400" dirty="0" smtClean="0"/>
              <a:t>Playwright</a:t>
            </a:r>
          </a:p>
          <a:p>
            <a:pPr lvl="1"/>
            <a:r>
              <a:rPr lang="en-US" sz="2000" dirty="0" smtClean="0"/>
              <a:t>Aeschylus (525/4-456 BCE)</a:t>
            </a:r>
          </a:p>
          <a:p>
            <a:r>
              <a:rPr lang="en-US" sz="2400" dirty="0" smtClean="0"/>
              <a:t>Plays (458 BCE)</a:t>
            </a:r>
          </a:p>
          <a:p>
            <a:pPr lvl="1"/>
            <a:r>
              <a:rPr lang="en-US" sz="2000" i="1" dirty="0" smtClean="0"/>
              <a:t>Agamemnon</a:t>
            </a:r>
          </a:p>
          <a:p>
            <a:pPr lvl="1"/>
            <a:r>
              <a:rPr lang="en-US" sz="2000" i="1" dirty="0" smtClean="0"/>
              <a:t>Libation Bearers</a:t>
            </a:r>
          </a:p>
          <a:p>
            <a:pPr lvl="1"/>
            <a:r>
              <a:rPr lang="en-US" sz="2000" i="1" dirty="0" smtClean="0"/>
              <a:t>Eumenides</a:t>
            </a:r>
          </a:p>
          <a:p>
            <a:pPr lvl="1"/>
            <a:r>
              <a:rPr lang="en-US" sz="2000" i="1" dirty="0" smtClean="0"/>
              <a:t>Menelaus</a:t>
            </a:r>
            <a:r>
              <a:rPr lang="en-US" sz="2000" dirty="0" smtClean="0"/>
              <a:t> (lost)</a:t>
            </a:r>
            <a:endParaRPr lang="en-US" sz="2000" dirty="0"/>
          </a:p>
        </p:txBody>
      </p:sp>
      <p:sp>
        <p:nvSpPr>
          <p:cNvPr id="10" name="Text Placeholder 9"/>
          <p:cNvSpPr>
            <a:spLocks noGrp="1"/>
          </p:cNvSpPr>
          <p:nvPr>
            <p:ph type="body" sz="quarter" idx="3"/>
          </p:nvPr>
        </p:nvSpPr>
        <p:spPr/>
        <p:txBody>
          <a:bodyPr/>
          <a:lstStyle/>
          <a:p>
            <a:r>
              <a:rPr lang="en-US" dirty="0" smtClean="0"/>
              <a:t>The politics. . .</a:t>
            </a:r>
            <a:endParaRPr lang="en-US" dirty="0"/>
          </a:p>
        </p:txBody>
      </p:sp>
      <p:sp>
        <p:nvSpPr>
          <p:cNvPr id="11" name="Content Placeholder 10"/>
          <p:cNvSpPr>
            <a:spLocks noGrp="1"/>
          </p:cNvSpPr>
          <p:nvPr>
            <p:ph sz="quarter" idx="4"/>
          </p:nvPr>
        </p:nvSpPr>
        <p:spPr>
          <a:xfrm>
            <a:off x="4645025" y="2174875"/>
            <a:ext cx="4041775" cy="3338821"/>
          </a:xfrm>
        </p:spPr>
        <p:txBody>
          <a:bodyPr>
            <a:normAutofit/>
          </a:bodyPr>
          <a:lstStyle/>
          <a:p>
            <a:pPr>
              <a:buNone/>
            </a:pPr>
            <a:r>
              <a:rPr lang="en-US" sz="2000" dirty="0" smtClean="0"/>
              <a:t>508/7 Cleisthenic reforms</a:t>
            </a:r>
          </a:p>
          <a:p>
            <a:pPr>
              <a:buNone/>
            </a:pPr>
            <a:r>
              <a:rPr lang="en-US" sz="2000" dirty="0" smtClean="0"/>
              <a:t>490-479 Persian Wars</a:t>
            </a:r>
          </a:p>
          <a:p>
            <a:pPr>
              <a:buNone/>
            </a:pPr>
            <a:r>
              <a:rPr lang="en-US" sz="2000" dirty="0" smtClean="0"/>
              <a:t>463-461 Ephialtes’ ascendancy at Athens</a:t>
            </a:r>
          </a:p>
          <a:p>
            <a:pPr>
              <a:buNone/>
            </a:pPr>
            <a:r>
              <a:rPr lang="en-US" sz="2000" dirty="0" smtClean="0"/>
              <a:t>461-429 Pericles’ ascendency at Athens</a:t>
            </a:r>
          </a:p>
          <a:p>
            <a:pPr>
              <a:buNone/>
            </a:pPr>
            <a:r>
              <a:rPr lang="en-US" sz="2000" dirty="0" smtClean="0"/>
              <a:t>458 </a:t>
            </a:r>
            <a:r>
              <a:rPr lang="en-US" sz="2000" i="1" dirty="0" smtClean="0"/>
              <a:t>Oresteia</a:t>
            </a:r>
            <a:r>
              <a:rPr lang="en-US" sz="2000" dirty="0" smtClean="0"/>
              <a:t> produced</a:t>
            </a:r>
          </a:p>
        </p:txBody>
      </p:sp>
      <p:sp>
        <p:nvSpPr>
          <p:cNvPr id="12" name="TextBox 11"/>
          <p:cNvSpPr txBox="1"/>
          <p:nvPr/>
        </p:nvSpPr>
        <p:spPr>
          <a:xfrm>
            <a:off x="1129430" y="5373475"/>
            <a:ext cx="6883052" cy="715089"/>
          </a:xfrm>
          <a:prstGeom prst="round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800" dirty="0" err="1" smtClean="0"/>
              <a:t>Podlecki</a:t>
            </a:r>
            <a:r>
              <a:rPr lang="en-US" sz="1800" dirty="0" smtClean="0"/>
              <a:t>, Anthony J. </a:t>
            </a:r>
            <a:r>
              <a:rPr lang="en-US" sz="1800" i="1" dirty="0" smtClean="0"/>
              <a:t>The Political Background of Aeschylean Tragedy</a:t>
            </a:r>
            <a:r>
              <a:rPr lang="en-US" sz="1800" dirty="0" smtClean="0"/>
              <a:t>. Ann Arbor, 1966. Print.</a:t>
            </a:r>
            <a:endParaRPr lang="en-US" sz="1800" dirty="0"/>
          </a:p>
        </p:txBody>
      </p:sp>
    </p:spTree>
    <p:extLst>
      <p:ext uri="{BB962C8B-B14F-4D97-AF65-F5344CB8AC3E}">
        <p14:creationId xmlns:p14="http://schemas.microsoft.com/office/powerpoint/2010/main" val="1350698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en-US" i="1" dirty="0" smtClean="0"/>
              <a:t>Oresteia</a:t>
            </a:r>
            <a:r>
              <a:rPr lang="en-US" dirty="0" smtClean="0"/>
              <a:t>: Larger Movements</a:t>
            </a:r>
            <a:endParaRPr lang="en-US" dirty="0"/>
          </a:p>
        </p:txBody>
      </p:sp>
      <p:sp>
        <p:nvSpPr>
          <p:cNvPr id="29" name="Text Placeholder 28"/>
          <p:cNvSpPr>
            <a:spLocks noGrp="1"/>
          </p:cNvSpPr>
          <p:nvPr>
            <p:ph type="body" idx="1"/>
          </p:nvPr>
        </p:nvSpPr>
        <p:spPr/>
        <p:txBody>
          <a:bodyPr/>
          <a:lstStyle/>
          <a:p>
            <a:r>
              <a:rPr lang="en-US" dirty="0"/>
              <a:t>From. . .</a:t>
            </a:r>
          </a:p>
        </p:txBody>
      </p:sp>
      <p:sp>
        <p:nvSpPr>
          <p:cNvPr id="85033" name="Rectangle 41"/>
          <p:cNvSpPr>
            <a:spLocks noGrp="1" noChangeArrowheads="1"/>
          </p:cNvSpPr>
          <p:nvPr>
            <p:ph sz="half" idx="2"/>
          </p:nvPr>
        </p:nvSpPr>
        <p:spPr/>
        <p:txBody>
          <a:bodyPr/>
          <a:lstStyle/>
          <a:p>
            <a:r>
              <a:rPr lang="en-US" dirty="0" smtClean="0"/>
              <a:t>matriarchy</a:t>
            </a:r>
          </a:p>
          <a:p>
            <a:r>
              <a:rPr lang="en-US" dirty="0" smtClean="0"/>
              <a:t>palace kingdom</a:t>
            </a:r>
          </a:p>
          <a:p>
            <a:pPr lvl="1"/>
            <a:r>
              <a:rPr lang="en-US" dirty="0" smtClean="0"/>
              <a:t>monarchy, tyranny</a:t>
            </a:r>
          </a:p>
          <a:p>
            <a:r>
              <a:rPr lang="en-US" dirty="0" smtClean="0"/>
              <a:t>vendetta justice</a:t>
            </a:r>
          </a:p>
          <a:p>
            <a:r>
              <a:rPr lang="en-US" dirty="0" smtClean="0"/>
              <a:t>strife </a:t>
            </a:r>
            <a:r>
              <a:rPr lang="en-US" dirty="0" smtClean="0"/>
              <a:t>(</a:t>
            </a:r>
            <a:r>
              <a:rPr lang="en-US" i="1" dirty="0" smtClean="0"/>
              <a:t>stasis</a:t>
            </a:r>
            <a:r>
              <a:rPr lang="en-US" dirty="0" smtClean="0"/>
              <a:t>)</a:t>
            </a:r>
          </a:p>
          <a:p>
            <a:r>
              <a:rPr lang="en-US" dirty="0" smtClean="0"/>
              <a:t>Argos</a:t>
            </a:r>
          </a:p>
          <a:p>
            <a:r>
              <a:rPr lang="en-US" i="1" dirty="0" smtClean="0"/>
              <a:t>peith</a:t>
            </a:r>
            <a:r>
              <a:rPr lang="en-US" i="1" dirty="0" smtClean="0"/>
              <a:t>ō</a:t>
            </a:r>
            <a:endParaRPr lang="en-US" i="1" dirty="0"/>
          </a:p>
        </p:txBody>
      </p:sp>
      <p:sp>
        <p:nvSpPr>
          <p:cNvPr id="30" name="Text Placeholder 29"/>
          <p:cNvSpPr>
            <a:spLocks noGrp="1"/>
          </p:cNvSpPr>
          <p:nvPr>
            <p:ph type="body" sz="quarter" idx="3"/>
          </p:nvPr>
        </p:nvSpPr>
        <p:spPr/>
        <p:txBody>
          <a:bodyPr/>
          <a:lstStyle/>
          <a:p>
            <a:r>
              <a:rPr lang="en-US" dirty="0" smtClean="0"/>
              <a:t>To. . .</a:t>
            </a:r>
            <a:endParaRPr lang="en-US" dirty="0"/>
          </a:p>
        </p:txBody>
      </p:sp>
      <p:sp>
        <p:nvSpPr>
          <p:cNvPr id="85034" name="Rectangle 42"/>
          <p:cNvSpPr>
            <a:spLocks noGrp="1" noChangeArrowheads="1"/>
          </p:cNvSpPr>
          <p:nvPr>
            <p:ph sz="quarter" idx="4"/>
          </p:nvPr>
        </p:nvSpPr>
        <p:spPr>
          <a:xfrm>
            <a:off x="4645025" y="2174875"/>
            <a:ext cx="4276553" cy="3951288"/>
          </a:xfrm>
        </p:spPr>
        <p:txBody>
          <a:bodyPr/>
          <a:lstStyle/>
          <a:p>
            <a:r>
              <a:rPr lang="en-US" dirty="0" smtClean="0"/>
              <a:t>patriarchy</a:t>
            </a:r>
          </a:p>
          <a:p>
            <a:r>
              <a:rPr lang="en-US" i="1" dirty="0" smtClean="0"/>
              <a:t>polis</a:t>
            </a:r>
            <a:endParaRPr lang="en-US" dirty="0" smtClean="0"/>
          </a:p>
          <a:p>
            <a:pPr lvl="1"/>
            <a:r>
              <a:rPr lang="en-US" dirty="0" smtClean="0"/>
              <a:t>politics</a:t>
            </a:r>
            <a:endParaRPr lang="en-US" i="1" dirty="0" smtClean="0"/>
          </a:p>
          <a:p>
            <a:r>
              <a:rPr lang="en-US" dirty="0" smtClean="0"/>
              <a:t>procedural justice</a:t>
            </a:r>
          </a:p>
          <a:p>
            <a:r>
              <a:rPr lang="en-US" dirty="0" smtClean="0"/>
              <a:t>order </a:t>
            </a:r>
            <a:r>
              <a:rPr lang="en-US" dirty="0" smtClean="0"/>
              <a:t>(</a:t>
            </a:r>
            <a:r>
              <a:rPr lang="en-US" i="1" dirty="0" smtClean="0"/>
              <a:t>eunomia</a:t>
            </a:r>
            <a:r>
              <a:rPr lang="en-US" dirty="0" smtClean="0"/>
              <a:t>)</a:t>
            </a:r>
          </a:p>
          <a:p>
            <a:r>
              <a:rPr lang="en-US" dirty="0" smtClean="0"/>
              <a:t>Athens</a:t>
            </a:r>
          </a:p>
          <a:p>
            <a:r>
              <a:rPr lang="en-US" i="1" dirty="0" smtClean="0"/>
              <a:t>peith</a:t>
            </a:r>
            <a:r>
              <a:rPr lang="en-US" i="1" dirty="0" smtClean="0"/>
              <a:t>ō</a:t>
            </a:r>
            <a:endParaRPr lang="en-US" i="1" dirty="0"/>
          </a:p>
        </p:txBody>
      </p:sp>
    </p:spTree>
    <p:extLst>
      <p:ext uri="{BB962C8B-B14F-4D97-AF65-F5344CB8AC3E}">
        <p14:creationId xmlns:p14="http://schemas.microsoft.com/office/powerpoint/2010/main" val="2059326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5033">
                                            <p:txEl>
                                              <p:pRg st="0" end="0"/>
                                            </p:txEl>
                                          </p:spTgt>
                                        </p:tgtEl>
                                        <p:attrNameLst>
                                          <p:attrName>style.visibility</p:attrName>
                                        </p:attrNameLst>
                                      </p:cBhvr>
                                      <p:to>
                                        <p:strVal val="visible"/>
                                      </p:to>
                                    </p:set>
                                    <p:animEffect transition="in" filter="fade">
                                      <p:cBhvr>
                                        <p:cTn id="7" dur="500"/>
                                        <p:tgtEl>
                                          <p:spTgt spid="8503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5034">
                                            <p:txEl>
                                              <p:pRg st="0" end="0"/>
                                            </p:txEl>
                                          </p:spTgt>
                                        </p:tgtEl>
                                        <p:attrNameLst>
                                          <p:attrName>style.visibility</p:attrName>
                                        </p:attrNameLst>
                                      </p:cBhvr>
                                      <p:to>
                                        <p:strVal val="visible"/>
                                      </p:to>
                                    </p:set>
                                    <p:animEffect transition="in" filter="fade">
                                      <p:cBhvr>
                                        <p:cTn id="12" dur="500"/>
                                        <p:tgtEl>
                                          <p:spTgt spid="8503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5033">
                                            <p:txEl>
                                              <p:pRg st="1" end="1"/>
                                            </p:txEl>
                                          </p:spTgt>
                                        </p:tgtEl>
                                        <p:attrNameLst>
                                          <p:attrName>style.visibility</p:attrName>
                                        </p:attrNameLst>
                                      </p:cBhvr>
                                      <p:to>
                                        <p:strVal val="visible"/>
                                      </p:to>
                                    </p:set>
                                    <p:animEffect transition="in" filter="fade">
                                      <p:cBhvr>
                                        <p:cTn id="17" dur="500"/>
                                        <p:tgtEl>
                                          <p:spTgt spid="85033">
                                            <p:txEl>
                                              <p:pRg st="1" end="1"/>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85033">
                                            <p:txEl>
                                              <p:pRg st="2" end="2"/>
                                            </p:txEl>
                                          </p:spTgt>
                                        </p:tgtEl>
                                        <p:attrNameLst>
                                          <p:attrName>style.visibility</p:attrName>
                                        </p:attrNameLst>
                                      </p:cBhvr>
                                      <p:to>
                                        <p:strVal val="visible"/>
                                      </p:to>
                                    </p:set>
                                    <p:animEffect transition="in" filter="fade">
                                      <p:cBhvr>
                                        <p:cTn id="20" dur="500"/>
                                        <p:tgtEl>
                                          <p:spTgt spid="8503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85034">
                                            <p:txEl>
                                              <p:pRg st="1" end="1"/>
                                            </p:txEl>
                                          </p:spTgt>
                                        </p:tgtEl>
                                        <p:attrNameLst>
                                          <p:attrName>style.visibility</p:attrName>
                                        </p:attrNameLst>
                                      </p:cBhvr>
                                      <p:to>
                                        <p:strVal val="visible"/>
                                      </p:to>
                                    </p:set>
                                    <p:animEffect transition="in" filter="fade">
                                      <p:cBhvr>
                                        <p:cTn id="25" dur="500"/>
                                        <p:tgtEl>
                                          <p:spTgt spid="85034">
                                            <p:txEl>
                                              <p:pRg st="1" end="1"/>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85034">
                                            <p:txEl>
                                              <p:pRg st="2" end="2"/>
                                            </p:txEl>
                                          </p:spTgt>
                                        </p:tgtEl>
                                        <p:attrNameLst>
                                          <p:attrName>style.visibility</p:attrName>
                                        </p:attrNameLst>
                                      </p:cBhvr>
                                      <p:to>
                                        <p:strVal val="visible"/>
                                      </p:to>
                                    </p:set>
                                    <p:animEffect transition="in" filter="fade">
                                      <p:cBhvr>
                                        <p:cTn id="28" dur="500"/>
                                        <p:tgtEl>
                                          <p:spTgt spid="85034">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85033">
                                            <p:txEl>
                                              <p:pRg st="3" end="3"/>
                                            </p:txEl>
                                          </p:spTgt>
                                        </p:tgtEl>
                                        <p:attrNameLst>
                                          <p:attrName>style.visibility</p:attrName>
                                        </p:attrNameLst>
                                      </p:cBhvr>
                                      <p:to>
                                        <p:strVal val="visible"/>
                                      </p:to>
                                    </p:set>
                                    <p:animEffect transition="in" filter="fade">
                                      <p:cBhvr>
                                        <p:cTn id="33" dur="500"/>
                                        <p:tgtEl>
                                          <p:spTgt spid="85033">
                                            <p:txEl>
                                              <p:pRg st="3" end="3"/>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85034">
                                            <p:txEl>
                                              <p:pRg st="3" end="3"/>
                                            </p:txEl>
                                          </p:spTgt>
                                        </p:tgtEl>
                                        <p:attrNameLst>
                                          <p:attrName>style.visibility</p:attrName>
                                        </p:attrNameLst>
                                      </p:cBhvr>
                                      <p:to>
                                        <p:strVal val="visible"/>
                                      </p:to>
                                    </p:set>
                                    <p:animEffect transition="in" filter="fade">
                                      <p:cBhvr>
                                        <p:cTn id="38" dur="500"/>
                                        <p:tgtEl>
                                          <p:spTgt spid="85034">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85033">
                                            <p:txEl>
                                              <p:pRg st="4" end="4"/>
                                            </p:txEl>
                                          </p:spTgt>
                                        </p:tgtEl>
                                        <p:attrNameLst>
                                          <p:attrName>style.visibility</p:attrName>
                                        </p:attrNameLst>
                                      </p:cBhvr>
                                      <p:to>
                                        <p:strVal val="visible"/>
                                      </p:to>
                                    </p:set>
                                    <p:animEffect transition="in" filter="fade">
                                      <p:cBhvr>
                                        <p:cTn id="43" dur="500"/>
                                        <p:tgtEl>
                                          <p:spTgt spid="85033">
                                            <p:txEl>
                                              <p:pRg st="4" end="4"/>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85034">
                                            <p:txEl>
                                              <p:pRg st="4" end="4"/>
                                            </p:txEl>
                                          </p:spTgt>
                                        </p:tgtEl>
                                        <p:attrNameLst>
                                          <p:attrName>style.visibility</p:attrName>
                                        </p:attrNameLst>
                                      </p:cBhvr>
                                      <p:to>
                                        <p:strVal val="visible"/>
                                      </p:to>
                                    </p:set>
                                    <p:animEffect transition="in" filter="fade">
                                      <p:cBhvr>
                                        <p:cTn id="48" dur="500"/>
                                        <p:tgtEl>
                                          <p:spTgt spid="85034">
                                            <p:txEl>
                                              <p:pRg st="4" end="4"/>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85033">
                                            <p:txEl>
                                              <p:pRg st="5" end="5"/>
                                            </p:txEl>
                                          </p:spTgt>
                                        </p:tgtEl>
                                        <p:attrNameLst>
                                          <p:attrName>style.visibility</p:attrName>
                                        </p:attrNameLst>
                                      </p:cBhvr>
                                      <p:to>
                                        <p:strVal val="visible"/>
                                      </p:to>
                                    </p:set>
                                    <p:animEffect transition="in" filter="fade">
                                      <p:cBhvr>
                                        <p:cTn id="53" dur="500"/>
                                        <p:tgtEl>
                                          <p:spTgt spid="85033">
                                            <p:txEl>
                                              <p:pRg st="5" end="5"/>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85034">
                                            <p:txEl>
                                              <p:pRg st="5" end="5"/>
                                            </p:txEl>
                                          </p:spTgt>
                                        </p:tgtEl>
                                        <p:attrNameLst>
                                          <p:attrName>style.visibility</p:attrName>
                                        </p:attrNameLst>
                                      </p:cBhvr>
                                      <p:to>
                                        <p:strVal val="visible"/>
                                      </p:to>
                                    </p:set>
                                    <p:animEffect transition="in" filter="fade">
                                      <p:cBhvr>
                                        <p:cTn id="58" dur="500"/>
                                        <p:tgtEl>
                                          <p:spTgt spid="85034">
                                            <p:txEl>
                                              <p:pRg st="5" end="5"/>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85033">
                                            <p:txEl>
                                              <p:pRg st="6" end="6"/>
                                            </p:txEl>
                                          </p:spTgt>
                                        </p:tgtEl>
                                        <p:attrNameLst>
                                          <p:attrName>style.visibility</p:attrName>
                                        </p:attrNameLst>
                                      </p:cBhvr>
                                      <p:to>
                                        <p:strVal val="visible"/>
                                      </p:to>
                                    </p:set>
                                    <p:animEffect transition="in" filter="fade">
                                      <p:cBhvr>
                                        <p:cTn id="63" dur="500"/>
                                        <p:tgtEl>
                                          <p:spTgt spid="85033">
                                            <p:txEl>
                                              <p:pRg st="6" end="6"/>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85034">
                                            <p:txEl>
                                              <p:pRg st="6" end="6"/>
                                            </p:txEl>
                                          </p:spTgt>
                                        </p:tgtEl>
                                        <p:attrNameLst>
                                          <p:attrName>style.visibility</p:attrName>
                                        </p:attrNameLst>
                                      </p:cBhvr>
                                      <p:to>
                                        <p:strVal val="visible"/>
                                      </p:to>
                                    </p:set>
                                    <p:animEffect transition="in" filter="fade">
                                      <p:cBhvr>
                                        <p:cTn id="68" dur="500"/>
                                        <p:tgtEl>
                                          <p:spTgt spid="8503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033" grpId="0" uiExpand="1" build="p"/>
      <p:bldP spid="85034" grpId="0" uiExpand="1" build="p"/>
    </p:bldLst>
  </p:timing>
</p:sld>
</file>

<file path=ppt/theme/theme1.xml><?xml version="1.0" encoding="utf-8"?>
<a:theme xmlns:a="http://schemas.openxmlformats.org/drawingml/2006/main" name="peith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eitho">
      <a:majorFont>
        <a:latin typeface="Century Gothic"/>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sz="3600" dirty="0" err="1" smtClean="0">
            <a:latin typeface="+mn-lt"/>
          </a:defRPr>
        </a:defPPr>
      </a:lstStyle>
    </a:tx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1160</TotalTime>
  <Words>1655</Words>
  <Application>Microsoft Office PowerPoint</Application>
  <PresentationFormat>On-screen Show (4:3)</PresentationFormat>
  <Paragraphs>214</Paragraphs>
  <Slides>16</Slides>
  <Notes>16</Notes>
  <HiddenSlides>3</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3" baseType="lpstr">
      <vt:lpstr>Arial</vt:lpstr>
      <vt:lpstr>Calibri</vt:lpstr>
      <vt:lpstr>Century Gothic</vt:lpstr>
      <vt:lpstr>Levenim MT</vt:lpstr>
      <vt:lpstr>Times New Roman</vt:lpstr>
      <vt:lpstr>peitho</vt:lpstr>
      <vt:lpstr>MS Org Chart</vt:lpstr>
      <vt:lpstr>Peitho on Trial: Aeschylus’ Oresteia</vt:lpstr>
      <vt:lpstr>Judge or Avenger?</vt:lpstr>
      <vt:lpstr>PowerPoint Presentation</vt:lpstr>
      <vt:lpstr>Agenda</vt:lpstr>
      <vt:lpstr>Formulas For Success!</vt:lpstr>
      <vt:lpstr>Leverage Past Work (ppt-essay)</vt:lpstr>
      <vt:lpstr>Recap and Update</vt:lpstr>
      <vt:lpstr>Oresteia: Background</vt:lpstr>
      <vt:lpstr>Oresteia: Larger Movements</vt:lpstr>
      <vt:lpstr>PowerPoint Presentation</vt:lpstr>
      <vt:lpstr>Libation Bearers: Analysis</vt:lpstr>
      <vt:lpstr>Lamentation Scene</vt:lpstr>
      <vt:lpstr>Choral Scene</vt:lpstr>
      <vt:lpstr>Theoretical Perspectives?</vt:lpstr>
      <vt:lpstr>Theory Lenses</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Peithō on Trial: Aeschylus’ Oresteia</dc:title>
  <dc:creator>ascholtz</dc:creator>
  <cp:lastModifiedBy>Scholtz, Andrew</cp:lastModifiedBy>
  <cp:revision>173</cp:revision>
  <cp:lastPrinted>2017-02-07T21:12:20Z</cp:lastPrinted>
  <dcterms:created xsi:type="dcterms:W3CDTF">2012-09-19T20:43:20Z</dcterms:created>
  <dcterms:modified xsi:type="dcterms:W3CDTF">2017-02-07T21:12:41Z</dcterms:modified>
</cp:coreProperties>
</file>