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7"/>
  </p:notesMasterIdLst>
  <p:handoutMasterIdLst>
    <p:handoutMasterId r:id="rId18"/>
  </p:handoutMasterIdLst>
  <p:sldIdLst>
    <p:sldId id="256" r:id="rId2"/>
    <p:sldId id="258" r:id="rId3"/>
    <p:sldId id="259" r:id="rId4"/>
    <p:sldId id="260" r:id="rId5"/>
    <p:sldId id="261" r:id="rId6"/>
    <p:sldId id="288" r:id="rId7"/>
    <p:sldId id="289" r:id="rId8"/>
    <p:sldId id="290" r:id="rId9"/>
    <p:sldId id="291" r:id="rId10"/>
    <p:sldId id="292" r:id="rId11"/>
    <p:sldId id="267" r:id="rId12"/>
    <p:sldId id="262" r:id="rId13"/>
    <p:sldId id="268" r:id="rId14"/>
    <p:sldId id="272" r:id="rId15"/>
    <p:sldId id="286" r:id="rId16"/>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0000FF"/>
    <a:srgbClr val="000099"/>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187" autoAdjust="0"/>
    <p:restoredTop sz="78596" autoAdjust="0"/>
  </p:normalViewPr>
  <p:slideViewPr>
    <p:cSldViewPr showGuides="1">
      <p:cViewPr varScale="1">
        <p:scale>
          <a:sx n="62" d="100"/>
          <a:sy n="62" d="100"/>
        </p:scale>
        <p:origin x="1752" y="66"/>
      </p:cViewPr>
      <p:guideLst>
        <p:guide orient="horz" pos="2160"/>
        <p:guide pos="2880"/>
      </p:guideLst>
    </p:cSldViewPr>
  </p:slideViewPr>
  <p:outlineViewPr>
    <p:cViewPr>
      <p:scale>
        <a:sx n="33" d="100"/>
        <a:sy n="33" d="100"/>
      </p:scale>
      <p:origin x="0" y="-216"/>
    </p:cViewPr>
  </p:outlineViewPr>
  <p:notesTextViewPr>
    <p:cViewPr>
      <p:scale>
        <a:sx n="100" d="100"/>
        <a:sy n="100" d="100"/>
      </p:scale>
      <p:origin x="0" y="0"/>
    </p:cViewPr>
  </p:notesTextViewPr>
  <p:sorterViewPr>
    <p:cViewPr>
      <p:scale>
        <a:sx n="65" d="100"/>
        <a:sy n="65" d="100"/>
      </p:scale>
      <p:origin x="0" y="0"/>
    </p:cViewPr>
  </p:sorterViewPr>
  <p:notesViewPr>
    <p:cSldViewPr showGuides="1">
      <p:cViewPr varScale="1">
        <p:scale>
          <a:sx n="49" d="100"/>
          <a:sy n="49" d="100"/>
        </p:scale>
        <p:origin x="-286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175770949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284413" y="482600"/>
            <a:ext cx="2443162" cy="1833563"/>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374238"/>
            <a:ext cx="5919894" cy="6291295"/>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1711745909"/>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100" kern="1200" baseline="0">
        <a:solidFill>
          <a:schemeClr val="tx1"/>
        </a:solidFill>
        <a:latin typeface="Tahoma" pitchFamily="34" charset="0"/>
        <a:ea typeface="+mn-ea"/>
        <a:cs typeface="+mn-cs"/>
      </a:defRPr>
    </a:lvl1pPr>
    <a:lvl2pPr marL="457200" algn="l" rtl="0" fontAlgn="base">
      <a:spcBef>
        <a:spcPct val="30000"/>
      </a:spcBef>
      <a:spcAft>
        <a:spcPct val="0"/>
      </a:spcAft>
      <a:defRPr sz="1100" kern="1200" baseline="0">
        <a:solidFill>
          <a:schemeClr val="tx1"/>
        </a:solidFill>
        <a:latin typeface="Tahoma" pitchFamily="34" charset="0"/>
        <a:ea typeface="+mn-ea"/>
        <a:cs typeface="+mn-cs"/>
      </a:defRPr>
    </a:lvl2pPr>
    <a:lvl3pPr marL="914400" algn="l" rtl="0" fontAlgn="base">
      <a:spcBef>
        <a:spcPct val="30000"/>
      </a:spcBef>
      <a:spcAft>
        <a:spcPct val="0"/>
      </a:spcAft>
      <a:defRPr sz="1100" kern="1200" baseline="0">
        <a:solidFill>
          <a:schemeClr val="tx1"/>
        </a:solidFill>
        <a:latin typeface="Tahoma" pitchFamily="34" charset="0"/>
        <a:ea typeface="+mn-ea"/>
        <a:cs typeface="+mn-cs"/>
      </a:defRPr>
    </a:lvl3pPr>
    <a:lvl4pPr marL="1371600" algn="l" rtl="0" fontAlgn="base">
      <a:spcBef>
        <a:spcPct val="30000"/>
      </a:spcBef>
      <a:spcAft>
        <a:spcPct val="0"/>
      </a:spcAft>
      <a:defRPr sz="1100" kern="1200" baseline="0">
        <a:solidFill>
          <a:schemeClr val="tx1"/>
        </a:solidFill>
        <a:latin typeface="Tahoma" pitchFamily="34" charset="0"/>
        <a:ea typeface="+mn-ea"/>
        <a:cs typeface="+mn-cs"/>
      </a:defRPr>
    </a:lvl4pPr>
    <a:lvl5pPr marL="1828800" algn="l" rtl="0" fontAlgn="base">
      <a:spcBef>
        <a:spcPct val="30000"/>
      </a:spcBef>
      <a:spcAft>
        <a:spcPct val="0"/>
      </a:spcAft>
      <a:defRPr sz="1100" kern="1200" baseline="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a:t>
            </a:fld>
            <a:endParaRPr lang="en-US"/>
          </a:p>
        </p:txBody>
      </p:sp>
      <p:sp>
        <p:nvSpPr>
          <p:cNvPr id="8" name="Slide Image Placeholder 7"/>
          <p:cNvSpPr>
            <a:spLocks noGrp="1" noRot="1" noChangeAspect="1"/>
          </p:cNvSpPr>
          <p:nvPr>
            <p:ph type="sldImg"/>
          </p:nvPr>
        </p:nvSpPr>
        <p:spPr/>
      </p:sp>
      <p:sp>
        <p:nvSpPr>
          <p:cNvPr id="9" name="Notes Placeholder 8"/>
          <p:cNvSpPr>
            <a:spLocks noGrp="1"/>
          </p:cNvSpPr>
          <p:nvPr>
            <p:ph type="body" idx="1"/>
          </p:nvPr>
        </p:nvSpPr>
        <p:spPr/>
        <p:txBody>
          <a:bodyPr/>
          <a:lstStyle/>
          <a:p>
            <a:endParaRPr lang="en-US"/>
          </a:p>
        </p:txBody>
      </p:sp>
    </p:spTree>
    <p:extLst>
      <p:ext uri="{BB962C8B-B14F-4D97-AF65-F5344CB8AC3E}">
        <p14:creationId xmlns:p14="http://schemas.microsoft.com/office/powerpoint/2010/main" val="3227433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10</a:t>
            </a:fld>
            <a:endParaRPr lang="en-US"/>
          </a:p>
        </p:txBody>
      </p:sp>
    </p:spTree>
    <p:extLst>
      <p:ext uri="{BB962C8B-B14F-4D97-AF65-F5344CB8AC3E}">
        <p14:creationId xmlns:p14="http://schemas.microsoft.com/office/powerpoint/2010/main" val="797791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11</a:t>
            </a:fld>
            <a:endParaRPr lang="en-US"/>
          </a:p>
        </p:txBody>
      </p:sp>
    </p:spTree>
    <p:extLst>
      <p:ext uri="{BB962C8B-B14F-4D97-AF65-F5344CB8AC3E}">
        <p14:creationId xmlns:p14="http://schemas.microsoft.com/office/powerpoint/2010/main" val="451288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normAutofit/>
          </a:bodyPr>
          <a:lstStyle/>
          <a:p>
            <a:r>
              <a:rPr lang="en-US" dirty="0" smtClean="0"/>
              <a:t>431 war begins</a:t>
            </a:r>
          </a:p>
          <a:p>
            <a:r>
              <a:rPr lang="en-US" dirty="0" smtClean="0"/>
              <a:t>421 peace of Nicias (with Cleon and Brasidas gone, truce between Sparta and Athens possible)</a:t>
            </a:r>
          </a:p>
          <a:p>
            <a:r>
              <a:rPr lang="en-US" dirty="0" smtClean="0"/>
              <a:t>418 Battle of Mantinea, War between Sparta and Athens renewed; Peace of Nicias is dead-letter</a:t>
            </a:r>
          </a:p>
          <a:p>
            <a:r>
              <a:rPr lang="en-US" dirty="0" smtClean="0"/>
              <a:t>416 conquest of Melos (Melian debate). Sicilian debate at Athens (over Sicilian expedition). Debate at Syracuse (how to meet the Athenian threat)</a:t>
            </a:r>
          </a:p>
          <a:p>
            <a:r>
              <a:rPr lang="en-US" dirty="0" smtClean="0"/>
              <a:t>415-413 Sicilian expedition</a:t>
            </a:r>
          </a:p>
          <a:p>
            <a:r>
              <a:rPr lang="en-US" dirty="0" smtClean="0"/>
              <a:t>413 Defeat of Athenians at Syracuse</a:t>
            </a:r>
          </a:p>
          <a:p>
            <a:r>
              <a:rPr lang="en-US" dirty="0" smtClean="0"/>
              <a:t>412 office of proboulos established: tend elderly men put in place to seemingly</a:t>
            </a:r>
            <a:r>
              <a:rPr lang="en-US" baseline="0" dirty="0" smtClean="0"/>
              <a:t> to stabilize legislative process</a:t>
            </a:r>
            <a:r>
              <a:rPr lang="en-US" dirty="0" smtClean="0"/>
              <a:t>. (A) could bring agenda items directly to assembly, bypassing boule.</a:t>
            </a:r>
            <a:r>
              <a:rPr lang="en-US" baseline="0" dirty="0" smtClean="0"/>
              <a:t> (b) could draw emergency funds. seemed to have been effective: the democracy was able to </a:t>
            </a:r>
            <a:r>
              <a:rPr lang="en-US" baseline="0" dirty="0" err="1" smtClean="0"/>
              <a:t>rebiuld</a:t>
            </a:r>
            <a:r>
              <a:rPr lang="en-US" baseline="0" dirty="0" smtClean="0"/>
              <a:t> fleet and to make headway against the enemy. but are they a </a:t>
            </a:r>
            <a:r>
              <a:rPr lang="en-US" i="1" baseline="0" dirty="0" smtClean="0"/>
              <a:t>democratic</a:t>
            </a:r>
            <a:r>
              <a:rPr lang="en-US" i="0" baseline="0" dirty="0" smtClean="0"/>
              <a:t> reform or what? note that their office won’t survive into the 300s democracy.</a:t>
            </a:r>
          </a:p>
          <a:p>
            <a:r>
              <a:rPr lang="en-US" i="0" baseline="0" dirty="0" smtClean="0"/>
              <a:t>but </a:t>
            </a:r>
            <a:r>
              <a:rPr lang="en-US" i="0" baseline="0" dirty="0" err="1" smtClean="0"/>
              <a:t>alc</a:t>
            </a:r>
            <a:r>
              <a:rPr lang="en-US" i="0" baseline="0" dirty="0" smtClean="0"/>
              <a:t> in 412, condemned at </a:t>
            </a:r>
            <a:r>
              <a:rPr lang="en-US" i="0" baseline="0" dirty="0" err="1" smtClean="0"/>
              <a:t>athens</a:t>
            </a:r>
            <a:r>
              <a:rPr lang="en-US" i="0" baseline="0" dirty="0" smtClean="0"/>
              <a:t> in absentia for impiety and working now for his erstwhile enemies, the </a:t>
            </a:r>
            <a:r>
              <a:rPr lang="en-US" i="0" baseline="0" dirty="0" err="1" smtClean="0"/>
              <a:t>spartans</a:t>
            </a:r>
            <a:r>
              <a:rPr lang="en-US" i="0" baseline="0" dirty="0" smtClean="0"/>
              <a:t>, councils the building of a permanent </a:t>
            </a:r>
            <a:r>
              <a:rPr lang="en-US" i="0" baseline="0" dirty="0" err="1" smtClean="0"/>
              <a:t>peloponnesian</a:t>
            </a:r>
            <a:r>
              <a:rPr lang="en-US" i="0" baseline="0" dirty="0" smtClean="0"/>
              <a:t> fort on </a:t>
            </a:r>
            <a:r>
              <a:rPr lang="en-US" i="0" baseline="0" dirty="0" err="1" smtClean="0"/>
              <a:t>athenian</a:t>
            </a:r>
            <a:r>
              <a:rPr lang="en-US" i="0" baseline="0" dirty="0" smtClean="0"/>
              <a:t> soil so as to harass </a:t>
            </a:r>
            <a:r>
              <a:rPr lang="en-US" i="0" baseline="0" dirty="0" err="1" smtClean="0"/>
              <a:t>athens</a:t>
            </a:r>
            <a:r>
              <a:rPr lang="en-US" i="0" baseline="0" dirty="0" smtClean="0"/>
              <a:t> year round, plus foments rebellion abroad. after fathering a son by the wife of one of the </a:t>
            </a:r>
            <a:r>
              <a:rPr lang="en-US" i="0" baseline="0" dirty="0" err="1" smtClean="0"/>
              <a:t>spartan</a:t>
            </a:r>
            <a:r>
              <a:rPr lang="en-US" i="0" baseline="0" dirty="0" smtClean="0"/>
              <a:t> kings, </a:t>
            </a:r>
            <a:r>
              <a:rPr lang="en-US" i="0" baseline="0" dirty="0" err="1" smtClean="0"/>
              <a:t>alc</a:t>
            </a:r>
            <a:r>
              <a:rPr lang="en-US" i="0" baseline="0" dirty="0" smtClean="0"/>
              <a:t>, now a fugitive from </a:t>
            </a:r>
            <a:r>
              <a:rPr lang="en-US" i="0" baseline="0" dirty="0" err="1" smtClean="0"/>
              <a:t>sparta</a:t>
            </a:r>
            <a:r>
              <a:rPr lang="en-US" i="0" baseline="0" dirty="0" smtClean="0"/>
              <a:t>, too, seeks </a:t>
            </a:r>
            <a:r>
              <a:rPr lang="en-US" i="0" baseline="0" dirty="0" err="1" smtClean="0"/>
              <a:t>persian</a:t>
            </a:r>
            <a:r>
              <a:rPr lang="en-US" i="0" baseline="0" dirty="0" smtClean="0"/>
              <a:t> money against </a:t>
            </a:r>
            <a:r>
              <a:rPr lang="en-US" i="0" baseline="0" dirty="0" err="1" smtClean="0"/>
              <a:t>sparta</a:t>
            </a:r>
            <a:r>
              <a:rPr lang="en-US" i="0" baseline="0" dirty="0" smtClean="0"/>
              <a:t> and proceeds to plot an oligarchic coup at </a:t>
            </a:r>
            <a:r>
              <a:rPr lang="en-US" i="0" baseline="0" dirty="0" err="1" smtClean="0"/>
              <a:t>athens</a:t>
            </a:r>
            <a:r>
              <a:rPr lang="en-US" i="0" baseline="0" dirty="0" smtClean="0"/>
              <a:t>.</a:t>
            </a:r>
            <a:endParaRPr lang="en-US" dirty="0" smtClean="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12</a:t>
            </a:fld>
            <a:endParaRPr lang="en-US"/>
          </a:p>
        </p:txBody>
      </p:sp>
    </p:spTree>
    <p:extLst>
      <p:ext uri="{BB962C8B-B14F-4D97-AF65-F5344CB8AC3E}">
        <p14:creationId xmlns:p14="http://schemas.microsoft.com/office/powerpoint/2010/main" val="446887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normAutofit/>
          </a:bodyPr>
          <a:lstStyle/>
          <a:p>
            <a:r>
              <a:rPr lang="en-US" dirty="0" smtClean="0"/>
              <a:t>we see here a variety of persuasion modalities</a:t>
            </a:r>
            <a:r>
              <a:rPr lang="en-US" baseline="0" dirty="0" smtClean="0"/>
              <a:t> in play; our challenge here and now to list and to analyze some.</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13</a:t>
            </a:fld>
            <a:endParaRPr lang="en-US"/>
          </a:p>
        </p:txBody>
      </p:sp>
    </p:spTree>
    <p:extLst>
      <p:ext uri="{BB962C8B-B14F-4D97-AF65-F5344CB8AC3E}">
        <p14:creationId xmlns:p14="http://schemas.microsoft.com/office/powerpoint/2010/main" val="2951085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14</a:t>
            </a:fld>
            <a:endParaRPr lang="en-US"/>
          </a:p>
        </p:txBody>
      </p:sp>
    </p:spTree>
    <p:extLst>
      <p:ext uri="{BB962C8B-B14F-4D97-AF65-F5344CB8AC3E}">
        <p14:creationId xmlns:p14="http://schemas.microsoft.com/office/powerpoint/2010/main" val="2917978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normAutofit/>
          </a:bodyPr>
          <a:lstStyle/>
          <a:p>
            <a:r>
              <a:rPr lang="en-US" dirty="0" smtClean="0"/>
              <a:t>CHOOSE</a:t>
            </a:r>
            <a:r>
              <a:rPr lang="en-US" baseline="0" dirty="0" smtClean="0"/>
              <a:t> SIDES:</a:t>
            </a:r>
          </a:p>
          <a:p>
            <a:endParaRPr lang="en-US" baseline="0" dirty="0" smtClean="0"/>
          </a:p>
          <a:p>
            <a:r>
              <a:rPr lang="en-US" baseline="0" dirty="0" smtClean="0"/>
              <a:t>pro</a:t>
            </a:r>
          </a:p>
          <a:p>
            <a:r>
              <a:rPr lang="en-US" baseline="0" dirty="0" smtClean="0"/>
              <a:t>contra</a:t>
            </a:r>
          </a:p>
          <a:p>
            <a:r>
              <a:rPr lang="en-US" baseline="0" dirty="0" smtClean="0"/>
              <a:t>judges</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15</a:t>
            </a:fld>
            <a:endParaRPr lang="en-US"/>
          </a:p>
        </p:txBody>
      </p:sp>
    </p:spTree>
    <p:extLst>
      <p:ext uri="{BB962C8B-B14F-4D97-AF65-F5344CB8AC3E}">
        <p14:creationId xmlns:p14="http://schemas.microsoft.com/office/powerpoint/2010/main" val="1001941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327616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lstStyle/>
          <a:p>
            <a:r>
              <a:rPr lang="en-US" dirty="0" smtClean="0"/>
              <a:t>DEBATE: Resolved:</a:t>
            </a:r>
          </a:p>
          <a:p>
            <a:r>
              <a:rPr lang="en-US" dirty="0" smtClean="0"/>
              <a:t>Women in Aristophanes' </a:t>
            </a:r>
            <a:r>
              <a:rPr lang="en-US" i="1" dirty="0" smtClean="0"/>
              <a:t>Lysistrata</a:t>
            </a:r>
            <a:r>
              <a:rPr lang="en-US" dirty="0" smtClean="0"/>
              <a:t> embody positive role models (politically, etc.)</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3496519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3501948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5</a:t>
            </a:fld>
            <a:endParaRPr lang="en-US"/>
          </a:p>
        </p:txBody>
      </p:sp>
    </p:spTree>
    <p:extLst>
      <p:ext uri="{BB962C8B-B14F-4D97-AF65-F5344CB8AC3E}">
        <p14:creationId xmlns:p14="http://schemas.microsoft.com/office/powerpoint/2010/main" val="3564223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6</a:t>
            </a:fld>
            <a:endParaRPr lang="en-US"/>
          </a:p>
        </p:txBody>
      </p:sp>
    </p:spTree>
    <p:extLst>
      <p:ext uri="{BB962C8B-B14F-4D97-AF65-F5344CB8AC3E}">
        <p14:creationId xmlns:p14="http://schemas.microsoft.com/office/powerpoint/2010/main" val="597616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normAutofit/>
          </a:bodyPr>
          <a:lstStyle/>
          <a:p>
            <a:r>
              <a:rPr lang="en-US" i="0" dirty="0" smtClean="0"/>
              <a:t>question next slide…</a:t>
            </a:r>
          </a:p>
          <a:p>
            <a:r>
              <a:rPr lang="en-US" i="0" dirty="0" smtClean="0"/>
              <a:t>plague description</a:t>
            </a:r>
          </a:p>
          <a:p>
            <a:pPr lvl="1"/>
            <a:r>
              <a:rPr lang="en-US" dirty="0"/>
              <a:t>48. the insatiable thirst. the disease "too severe for human nature." i.e., constitutions could not stand up to it. (figure for the weakness of human nature, the "fragility of goodness.“</a:t>
            </a:r>
          </a:p>
          <a:p>
            <a:pPr lvl="1"/>
            <a:r>
              <a:rPr lang="en-US" dirty="0"/>
              <a:t>49 ff. crowding. the ignoring of the sacred and holy. funeral customs ignored. selfishness in funerals takes over. general lawlessness. reversals of fortune (as poor appropriated </a:t>
            </a:r>
            <a:r>
              <a:rPr lang="en-US" dirty="0" err="1"/>
              <a:t>proerty</a:t>
            </a:r>
            <a:r>
              <a:rPr lang="en-US" dirty="0"/>
              <a:t> of deceased rich). self-indulgence. "As for doing what had been considered noble, no one was eager to take any further pains | for this, because they thought it uncertain whether they should die or not before they achieved it. But the pleasure of the moment, and whatever contributed to that, were set up as standards of nobility and usefulness" (49-50). [clear </a:t>
            </a:r>
            <a:r>
              <a:rPr lang="en-US" dirty="0" err="1"/>
              <a:t>resoance</a:t>
            </a:r>
            <a:r>
              <a:rPr lang="en-US" dirty="0"/>
              <a:t> with the revalorizations in stasis passage. the fear that religion and </a:t>
            </a:r>
            <a:r>
              <a:rPr lang="en-US" dirty="0" err="1"/>
              <a:t>conveniton</a:t>
            </a:r>
            <a:r>
              <a:rPr lang="en-US" dirty="0"/>
              <a:t> were intended to interpose overwhelmed by a more powerfully persuasive law of nature. death the democrat, the great social </a:t>
            </a:r>
            <a:r>
              <a:rPr lang="en-US" dirty="0" err="1"/>
              <a:t>leveller</a:t>
            </a:r>
            <a:r>
              <a:rPr lang="en-US" dirty="0"/>
              <a:t>, also produces a kind of utopian hedonism.]</a:t>
            </a:r>
            <a:endParaRPr lang="en-US" i="0" dirty="0" smtClean="0"/>
          </a:p>
          <a:p>
            <a:r>
              <a:rPr lang="en-US" i="1" dirty="0" smtClean="0"/>
              <a:t>Stasis</a:t>
            </a:r>
            <a:r>
              <a:rPr lang="en-US" dirty="0" smtClean="0"/>
              <a:t> description - spin spins out of control:</a:t>
            </a:r>
          </a:p>
          <a:p>
            <a:pPr marL="452458" lvl="1" defTabSz="904915">
              <a:defRPr/>
            </a:pPr>
            <a:r>
              <a:rPr lang="en-US" dirty="0" smtClean="0"/>
              <a:t>“War is a violent teacher: it gives</a:t>
            </a:r>
            <a:r>
              <a:rPr lang="en-US" baseline="0" dirty="0" smtClean="0"/>
              <a:t> most people impulses that are as bad as </a:t>
            </a:r>
            <a:r>
              <a:rPr lang="en-US" baseline="0" dirty="0" err="1" smtClean="0"/>
              <a:t>as</a:t>
            </a:r>
            <a:r>
              <a:rPr lang="en-US" baseline="0" dirty="0" smtClean="0"/>
              <a:t> their situation when it takes away the easy supply of what they need for daily life</a:t>
            </a:r>
            <a:r>
              <a:rPr lang="en-US" dirty="0" smtClean="0"/>
              <a:t>” (90)</a:t>
            </a:r>
          </a:p>
          <a:p>
            <a:pPr marL="452458" lvl="1" defTabSz="904915">
              <a:defRPr/>
            </a:pPr>
            <a:r>
              <a:rPr lang="en-US" dirty="0" smtClean="0"/>
              <a:t>“And they reversed the usual way of using words to evaluate activities. Ill-considered boldness was counted as loyal manliness; prudent</a:t>
            </a:r>
            <a:r>
              <a:rPr lang="en-US" baseline="0" dirty="0" smtClean="0"/>
              <a:t> hesitation was held to be cowardice in disguise, and moderation merely the cloak of an unmanly nature</a:t>
            </a:r>
            <a:r>
              <a:rPr lang="en-US" dirty="0" smtClean="0"/>
              <a:t>” etc. (90-91)</a:t>
            </a:r>
          </a:p>
          <a:p>
            <a:pPr marL="452458" lvl="1" defTabSz="904915">
              <a:defRPr/>
            </a:pPr>
            <a:r>
              <a:rPr lang="en-US" dirty="0" smtClean="0"/>
              <a:t>RHETORIC OF STASIS:</a:t>
            </a:r>
          </a:p>
          <a:p>
            <a:pPr marL="623016" lvl="1" indent="-170558" defTabSz="904915">
              <a:buFont typeface="Arial" panose="020B0604020202020204" pitchFamily="34" charset="0"/>
              <a:buChar char="•"/>
              <a:defRPr/>
            </a:pPr>
            <a:r>
              <a:rPr lang="en-US" dirty="0" smtClean="0"/>
              <a:t>a kind of newspeak, where the connotational force of words mattered more than their actual meanings</a:t>
            </a:r>
          </a:p>
          <a:p>
            <a:pPr marL="623016" lvl="1" indent="-170558" defTabSz="904915">
              <a:buFont typeface="Arial" panose="020B0604020202020204" pitchFamily="34" charset="0"/>
              <a:buChar char="•"/>
              <a:defRPr/>
            </a:pPr>
            <a:r>
              <a:rPr lang="en-US" dirty="0" smtClean="0"/>
              <a:t>these are not ways to bridge an ideological divide, they are ways to  validate oneself and one’s faction. they are slogans that, by </a:t>
            </a:r>
            <a:r>
              <a:rPr lang="en-US" i="1" dirty="0" smtClean="0"/>
              <a:t>violating</a:t>
            </a:r>
            <a:r>
              <a:rPr lang="en-US" i="0" dirty="0" smtClean="0"/>
              <a:t> the verbal and moral meanings, signify one’s loyalty to party, much</a:t>
            </a:r>
            <a:r>
              <a:rPr lang="en-US" i="0" baseline="0" dirty="0" smtClean="0"/>
              <a:t> the way that a killing is necessary to signify one’s readiness to be inducted into the mob</a:t>
            </a:r>
          </a:p>
          <a:p>
            <a:pPr marL="452458" lvl="1" defTabSz="904915">
              <a:defRPr/>
            </a:pPr>
            <a:r>
              <a:rPr lang="en-US" i="0" baseline="0" dirty="0" smtClean="0"/>
              <a:t>Thucydides, who was himself keenly interested in sophistic thought and rhetoric, laments the loss of what scholars summarize as the noble simplicity, those ideological touchstones that provide us with a sense of stability </a:t>
            </a:r>
            <a:r>
              <a:rPr lang="en-US" i="0" baseline="0" smtClean="0"/>
              <a:t>and community.</a:t>
            </a:r>
            <a:endParaRPr lang="en-US" dirty="0" smtClean="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7</a:t>
            </a:fld>
            <a:endParaRPr lang="en-US"/>
          </a:p>
        </p:txBody>
      </p:sp>
    </p:spTree>
    <p:extLst>
      <p:ext uri="{BB962C8B-B14F-4D97-AF65-F5344CB8AC3E}">
        <p14:creationId xmlns:p14="http://schemas.microsoft.com/office/powerpoint/2010/main" val="3648751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lstStyle/>
          <a:p>
            <a:r>
              <a:rPr lang="en-US" dirty="0"/>
              <a:t>In the Melia dialogue, each side is at pains to establish its “street cred” in terms of talking turkey, of </a:t>
            </a:r>
            <a:r>
              <a:rPr lang="en-US" i="1" dirty="0"/>
              <a:t>parrhêsia</a:t>
            </a:r>
            <a:r>
              <a:rPr lang="en-US" dirty="0"/>
              <a:t> — of not being naive about things. For each side, might makes right, and each thinks might is on its side. the perspective of “Might makes right,” from the perspective of expediency. Each, though, represents its opposite number differently. The Athenians claim the Melians are in fact too attached to old-fashioned notions like justice and honor, whereas the Melians want to convince the Athenians that they’re not being expedient enough in ignoring the Spartans, who, think the Melians, will come to their aid. What's interesting is that argument from power is now being treated as ideological common ground, a way to reach out to one’s interlocutor dialogically. If that’s right, and if we consider that in relation to other texts we’ve seen (Plato’s </a:t>
            </a:r>
            <a:r>
              <a:rPr lang="en-US" i="1" dirty="0"/>
              <a:t>Gorgias</a:t>
            </a:r>
            <a:r>
              <a:rPr lang="en-US" dirty="0"/>
              <a:t>, the sophists), we can begin to reach a tentative generalization about the 420s: that notions of the natural law and the right of the stronger had in fact become a kin of ideological lingua franca (“common tongue”) for Athenians and other Greeks.</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8</a:t>
            </a:fld>
            <a:endParaRPr lang="en-US"/>
          </a:p>
        </p:txBody>
      </p:sp>
    </p:spTree>
    <p:extLst>
      <p:ext uri="{BB962C8B-B14F-4D97-AF65-F5344CB8AC3E}">
        <p14:creationId xmlns:p14="http://schemas.microsoft.com/office/powerpoint/2010/main" val="3630157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4413" y="482600"/>
            <a:ext cx="2443162" cy="1833563"/>
          </a:xfrm>
        </p:spPr>
      </p:sp>
      <p:sp>
        <p:nvSpPr>
          <p:cNvPr id="3" name="Notes Placeholder 2"/>
          <p:cNvSpPr>
            <a:spLocks noGrp="1"/>
          </p:cNvSpPr>
          <p:nvPr>
            <p:ph type="body" idx="1"/>
          </p:nvPr>
        </p:nvSpPr>
        <p:spPr/>
        <p:txBody>
          <a:bodyPr>
            <a:normAutofit/>
          </a:bodyPr>
          <a:lstStyle/>
          <a:p>
            <a:pPr defTabSz="904915">
              <a:defRPr/>
            </a:pPr>
            <a:r>
              <a:rPr lang="en-US" i="0" dirty="0" smtClean="0"/>
              <a:t>who’s being persuaded how, and which lenses might that resonate with. (circumstances are “persuasive,” as are individuals who spinning for themselves</a:t>
            </a:r>
            <a:r>
              <a:rPr lang="en-US" i="0" baseline="0" dirty="0" smtClean="0"/>
              <a:t> and for interest groups… but if </a:t>
            </a:r>
            <a:r>
              <a:rPr lang="en-US" i="0" baseline="0" dirty="0" err="1" smtClean="0"/>
              <a:t>michels</a:t>
            </a:r>
            <a:r>
              <a:rPr lang="en-US" i="0" baseline="0" dirty="0" smtClean="0"/>
              <a:t>-weber right, is democracy stasis?)</a:t>
            </a:r>
            <a:endParaRPr lang="en-US" i="0" dirty="0" smtClean="0"/>
          </a:p>
          <a:p>
            <a:r>
              <a:rPr lang="en-US" i="1" dirty="0" smtClean="0"/>
              <a:t>CD</a:t>
            </a:r>
            <a:r>
              <a:rPr lang="en-US" dirty="0" smtClean="0"/>
              <a:t> on Mytilenean</a:t>
            </a:r>
            <a:r>
              <a:rPr lang="en-US" baseline="0" dirty="0" smtClean="0"/>
              <a:t> debate</a:t>
            </a:r>
            <a:r>
              <a:rPr lang="en-US" dirty="0" smtClean="0"/>
              <a:t>:</a:t>
            </a:r>
          </a:p>
          <a:p>
            <a:pPr lvl="1"/>
            <a:r>
              <a:rPr lang="en-US" dirty="0"/>
              <a:t>In Thucydides, a pleonectic (</a:t>
            </a:r>
            <a:r>
              <a:rPr lang="en-US" i="1" dirty="0"/>
              <a:t>pleonexia</a:t>
            </a:r>
            <a:r>
              <a:rPr lang="en-US" dirty="0"/>
              <a:t>, “greed”) component to </a:t>
            </a:r>
            <a:r>
              <a:rPr lang="en-US" i="1" dirty="0"/>
              <a:t>erôs </a:t>
            </a:r>
            <a:r>
              <a:rPr lang="en-US" dirty="0"/>
              <a:t>proper emerges from the Mytilenian debate, specifically, from Diodotus speech. There greed (</a:t>
            </a:r>
            <a:r>
              <a:rPr lang="en-US" i="1" dirty="0" err="1"/>
              <a:t>pleonexian</a:t>
            </a:r>
            <a:r>
              <a:rPr lang="en-US" dirty="0"/>
              <a:t>) based on wealth (</a:t>
            </a:r>
            <a:r>
              <a:rPr lang="en-US" i="1" dirty="0"/>
              <a:t>exousia</a:t>
            </a:r>
            <a:r>
              <a:rPr lang="en-US" dirty="0"/>
              <a:t>), arrogance (</a:t>
            </a:r>
            <a:r>
              <a:rPr lang="en-US" i="1" dirty="0" err="1"/>
              <a:t>hubrei</a:t>
            </a:r>
            <a:r>
              <a:rPr lang="en-US" dirty="0"/>
              <a:t>), and pride (</a:t>
            </a:r>
            <a:r>
              <a:rPr lang="en-US" i="1" dirty="0" err="1"/>
              <a:t>phonêmati</a:t>
            </a:r>
            <a:r>
              <a:rPr lang="en-US" dirty="0"/>
              <a:t>) numbers among the “incurable” (</a:t>
            </a:r>
            <a:r>
              <a:rPr lang="en-US" i="1" dirty="0" err="1"/>
              <a:t>anêkestou</a:t>
            </a:r>
            <a:r>
              <a:rPr lang="en-US" dirty="0"/>
              <a:t>) passions that, overmastering human beings, cause them to throw discretion to the wind — a pattern with close affinities to the process, discussed in the very next sentence, whereby </a:t>
            </a:r>
            <a:r>
              <a:rPr lang="en-US" i="1" dirty="0"/>
              <a:t>elpis </a:t>
            </a:r>
            <a:r>
              <a:rPr lang="en-US" dirty="0"/>
              <a:t>and </a:t>
            </a:r>
            <a:r>
              <a:rPr lang="en-US" i="1" dirty="0"/>
              <a:t>erôs</a:t>
            </a:r>
            <a:r>
              <a:rPr lang="en-US" dirty="0"/>
              <a:t>, hope and lust, drive people to seek out fortune’s riches at any cost. (66)</a:t>
            </a:r>
          </a:p>
          <a:p>
            <a:pPr lvl="0"/>
            <a:r>
              <a:rPr lang="en-US" dirty="0" smtClean="0"/>
              <a:t>Sicilian debate:</a:t>
            </a:r>
          </a:p>
          <a:p>
            <a:pPr lvl="1"/>
            <a:r>
              <a:rPr lang="en-US" dirty="0" smtClean="0"/>
              <a:t>the power of irrational thinking – eros – in face of rational thought</a:t>
            </a:r>
            <a:r>
              <a:rPr lang="en-US" baseline="0" dirty="0" smtClean="0"/>
              <a:t> and speech, logos. Nicias’ frank speech no enough to undo the earlier decision. but his second speech arguably intensified the “sick eros” decried by him vis-à-vis expedition.</a:t>
            </a:r>
          </a:p>
          <a:p>
            <a:pPr lvl="1"/>
            <a:r>
              <a:rPr lang="en-US" baseline="0" dirty="0" smtClean="0"/>
              <a:t>but the coercive power of charisma also a factor. al subtly sought to counteract </a:t>
            </a:r>
            <a:r>
              <a:rPr lang="en-US" baseline="0" dirty="0" err="1" smtClean="0"/>
              <a:t>nic’s</a:t>
            </a:r>
            <a:r>
              <a:rPr lang="en-US" baseline="0" dirty="0" smtClean="0"/>
              <a:t> attempt to peel away the older elements. </a:t>
            </a:r>
            <a:r>
              <a:rPr lang="en-US" baseline="0" dirty="0" err="1" smtClean="0"/>
              <a:t>alc</a:t>
            </a:r>
            <a:r>
              <a:rPr lang="en-US" baseline="0" dirty="0" smtClean="0"/>
              <a:t> seems to treat that as implicitly contrary to a political ethic of consensus – this is, in other words, the rhetoric of consensus as a coercive element. so </a:t>
            </a:r>
            <a:r>
              <a:rPr lang="en-US" baseline="0" dirty="0" err="1" smtClean="0"/>
              <a:t>thucydides</a:t>
            </a:r>
            <a:r>
              <a:rPr lang="en-US" baseline="0" dirty="0" smtClean="0"/>
              <a:t> on the eros to sail:</a:t>
            </a:r>
          </a:p>
          <a:p>
            <a:pPr lvl="2"/>
            <a:r>
              <a:rPr lang="en-US" dirty="0"/>
              <a:t>This </a:t>
            </a:r>
            <a:r>
              <a:rPr lang="en-US" i="1" dirty="0"/>
              <a:t>erôs </a:t>
            </a:r>
            <a:r>
              <a:rPr lang="en-US" dirty="0"/>
              <a:t>left Athenians feeling empowered and confident, but it also exercised power </a:t>
            </a:r>
            <a:r>
              <a:rPr lang="en-US" i="1" dirty="0"/>
              <a:t>over </a:t>
            </a:r>
            <a:r>
              <a:rPr lang="en-US" dirty="0"/>
              <a:t>them, a power so forceful that nothing Nicias could say would deter support for the invasion. On the contrary, his attempts at reverse psychology only reinforced the city’s resolve (Thucydides 6.24.2). Nor were those opposed to the motion willing to vote their convictions, since to do so would have involved appearing hostile to the city’s interests (</a:t>
            </a:r>
            <a:r>
              <a:rPr lang="en-US" i="1" dirty="0" err="1"/>
              <a:t>kakonous</a:t>
            </a:r>
            <a:r>
              <a:rPr lang="en-US" i="1" dirty="0"/>
              <a:t> . . . </a:t>
            </a:r>
            <a:r>
              <a:rPr lang="en-US" i="1" dirty="0" err="1"/>
              <a:t>têi</a:t>
            </a:r>
            <a:r>
              <a:rPr lang="en-US" i="1" dirty="0"/>
              <a:t> </a:t>
            </a:r>
            <a:r>
              <a:rPr lang="en-US" i="1" dirty="0" err="1"/>
              <a:t>polei</a:t>
            </a:r>
            <a:r>
              <a:rPr lang="en-US" dirty="0"/>
              <a:t>, 6.24.4; cf. 6.13.1). Thucydides’ point? Among other things, that consensus, when it gains the kind of momentum this “</a:t>
            </a:r>
            <a:r>
              <a:rPr lang="en-US" i="1" dirty="0"/>
              <a:t>erôs </a:t>
            </a:r>
            <a:r>
              <a:rPr lang="en-US" dirty="0"/>
              <a:t>to sail” did, can create a social-discursive atmosphere hostile to the free exchange of ideas, to </a:t>
            </a:r>
            <a:r>
              <a:rPr lang="en-US" i="1" dirty="0"/>
              <a:t>dialogue</a:t>
            </a:r>
            <a:r>
              <a:rPr lang="en-US" dirty="0"/>
              <a:t>. (</a:t>
            </a:r>
            <a:r>
              <a:rPr lang="en-US" i="1" dirty="0"/>
              <a:t>CD</a:t>
            </a:r>
            <a:r>
              <a:rPr lang="en-US" dirty="0"/>
              <a:t> 28)</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9</a:t>
            </a:fld>
            <a:endParaRPr lang="en-US"/>
          </a:p>
        </p:txBody>
      </p:sp>
    </p:spTree>
    <p:extLst>
      <p:ext uri="{BB962C8B-B14F-4D97-AF65-F5344CB8AC3E}">
        <p14:creationId xmlns:p14="http://schemas.microsoft.com/office/powerpoint/2010/main" val="2357839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191311"/>
            <a:ext cx="8534400" cy="1470025"/>
          </a:xfrm>
          <a:noFill/>
        </p:spPr>
        <p:txBody>
          <a:bodyPr>
            <a:noAutofit/>
          </a:bodyPr>
          <a:lstStyle>
            <a:lvl1pPr algn="ctr">
              <a:defRPr sz="4800" b="0">
                <a:solidFill>
                  <a:schemeClr val="bg1"/>
                </a:solidFill>
                <a:effectLst>
                  <a:outerShdw blurRad="38100" dist="635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304800" y="2947086"/>
            <a:ext cx="8534400" cy="1752600"/>
          </a:xfrm>
        </p:spPr>
        <p:txBody>
          <a:bodyPr>
            <a:normAutofit/>
          </a:bodyPr>
          <a:lstStyle>
            <a:lvl1pPr marL="0" indent="0" algn="ctr">
              <a:buNone/>
              <a:defRPr sz="3600" b="1">
                <a:solidFill>
                  <a:schemeClr val="accent1">
                    <a:lumMod val="75000"/>
                  </a:schemeClr>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30-Mar 2017</a:t>
            </a:r>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
        <p:nvSpPr>
          <p:cNvPr id="9"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Lysistrata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30-Mar 2017</a:t>
            </a:r>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
        <p:nvSpPr>
          <p:cNvPr id="8"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Lysistrata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30-Mar 2017</a:t>
            </a:r>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
        <p:nvSpPr>
          <p:cNvPr id="9"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Lysistrata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effectLst>
                  <a:outerShdw blurRad="50800" dist="25400" dir="2700000" algn="tl" rotWithShape="0">
                    <a:prstClr val="black">
                      <a:alpha val="25000"/>
                    </a:prstClr>
                  </a:outerShdw>
                </a:effectLst>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30-Mar 2017</a:t>
            </a:r>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
        <p:nvSpPr>
          <p:cNvPr id="7"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i="0" kern="1200" smtClean="0">
                <a:solidFill>
                  <a:schemeClr val="tx1">
                    <a:tint val="75000"/>
                  </a:schemeClr>
                </a:solidFill>
                <a:latin typeface="Arial" charset="0"/>
                <a:ea typeface="+mn-ea"/>
                <a:cs typeface="+mn-cs"/>
              </a:defRPr>
            </a:lvl1pPr>
          </a:lstStyle>
          <a:p>
            <a:r>
              <a:rPr lang="en-US" smtClean="0"/>
              <a:t>Aristophanes Lysistrata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600200"/>
            <a:ext cx="7772400" cy="4525963"/>
          </a:xfrm>
        </p:spPr>
        <p:txBody>
          <a:bodyPr>
            <a:normAutofit/>
          </a:bodyPr>
          <a:lstStyle>
            <a:lvl1pPr marL="0" indent="0">
              <a:buClr>
                <a:srgbClr val="0000FF"/>
              </a:buClr>
              <a:buSzPct val="125000"/>
              <a:buFont typeface="Arial" pitchFamily="34" charset="0"/>
              <a:buNone/>
              <a:defRPr sz="2800"/>
            </a:lvl1pPr>
            <a:lvl2pPr marL="457200" indent="0">
              <a:buClr>
                <a:schemeClr val="accent5"/>
              </a:buClr>
              <a:buSzPct val="125000"/>
              <a:buFont typeface="Arial" pitchFamily="34" charset="0"/>
              <a:buNone/>
              <a:defRPr sz="2400"/>
            </a:lvl2pPr>
            <a:lvl3pPr marL="914400" indent="0">
              <a:buClr>
                <a:schemeClr val="accent3">
                  <a:lumMod val="75000"/>
                </a:schemeClr>
              </a:buClr>
              <a:buSzPct val="125000"/>
              <a:buNone/>
              <a:defRPr sz="2000"/>
            </a:lvl3pPr>
            <a:lvl4pPr marL="1371600" indent="0">
              <a:buClr>
                <a:srgbClr val="00B0F0"/>
              </a:buClr>
              <a:buFont typeface="Arial" pitchFamily="34" charset="0"/>
              <a:buNone/>
              <a:defRPr sz="1800"/>
            </a:lvl4pPr>
            <a:lvl5pPr marL="1828800" indent="0">
              <a:buClr>
                <a:schemeClr val="accent3">
                  <a:lumMod val="75000"/>
                </a:schemeClr>
              </a:buClr>
              <a:buFont typeface="Arial" pitchFamily="34" charse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30-Mar 2017</a:t>
            </a:r>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
        <p:nvSpPr>
          <p:cNvPr id="7"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Lysistrata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732450"/>
            <a:ext cx="7772400" cy="1362075"/>
          </a:xfrm>
        </p:spPr>
        <p:txBody>
          <a:bodyPr anchor="ctr" anchorCtr="0"/>
          <a:lstStyle>
            <a:lvl1pPr algn="l">
              <a:defRPr sz="4000" b="1" cap="none" baseline="0"/>
            </a:lvl1pPr>
          </a:lstStyle>
          <a:p>
            <a:r>
              <a:rPr lang="en-US" smtClean="0"/>
              <a:t>Click to edit Master title style</a:t>
            </a:r>
            <a:endParaRPr lang="en-US" dirty="0"/>
          </a:p>
        </p:txBody>
      </p:sp>
      <p:sp>
        <p:nvSpPr>
          <p:cNvPr id="7" name="Text Placeholder 2"/>
          <p:cNvSpPr>
            <a:spLocks noGrp="1"/>
          </p:cNvSpPr>
          <p:nvPr>
            <p:ph type="body" idx="1"/>
          </p:nvPr>
        </p:nvSpPr>
        <p:spPr>
          <a:xfrm>
            <a:off x="722313" y="4279100"/>
            <a:ext cx="7772400" cy="1500187"/>
          </a:xfrm>
        </p:spPr>
        <p:txBody>
          <a:bodyPr anchor="t" anchorCtr="0">
            <a:normAutofit/>
          </a:bodyPr>
          <a:lstStyle>
            <a:lvl1pPr marL="0" indent="0">
              <a:buNone/>
              <a:defRPr sz="32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9" name="Straight Connector 8"/>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30-Mar 2017</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sp>
        <p:nvSpPr>
          <p:cNvPr id="8"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Lysistrata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cxnSp>
        <p:nvCxnSpPr>
          <p:cNvPr id="12" name="Straight Connector 11"/>
          <p:cNvCxnSpPr/>
          <p:nvPr userDrawn="1"/>
        </p:nvCxnSpPr>
        <p:spPr>
          <a:xfrm>
            <a:off x="571500" y="1981200"/>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446087"/>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81200"/>
            <a:ext cx="4040188" cy="4144963"/>
          </a:xfrm>
        </p:spPr>
        <p:txBody>
          <a:bodyPr>
            <a:normAutofit/>
          </a:bodyPr>
          <a:lstStyle>
            <a:lvl1pPr>
              <a:defRPr sz="2800"/>
            </a:lvl1pPr>
            <a:lvl2pPr marL="625475" indent="-285750">
              <a:defRPr sz="2400"/>
            </a:lvl2pPr>
            <a:lvl3pPr marL="914400" indent="-287338">
              <a:defRPr sz="2400"/>
            </a:lvl3pPr>
            <a:lvl4pPr marL="1149350" indent="-234950">
              <a:defRPr sz="2000"/>
            </a:lvl4pPr>
            <a:lvl5pPr marL="1371600" indent="-222250">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446087"/>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981200"/>
            <a:ext cx="4041775" cy="4144963"/>
          </a:xfrm>
        </p:spPr>
        <p:txBody>
          <a:bodyPr>
            <a:normAutofit/>
          </a:bodyPr>
          <a:lstStyle>
            <a:lvl1pPr>
              <a:defRPr sz="2800"/>
            </a:lvl1pPr>
            <a:lvl2pPr marL="574675" indent="-234950">
              <a:defRPr sz="2400"/>
            </a:lvl2pPr>
            <a:lvl3pPr marL="796925" indent="-222250">
              <a:defRPr sz="2400"/>
            </a:lvl3pPr>
            <a:lvl4pPr marL="1031875" indent="-234950">
              <a:defRPr sz="2000"/>
            </a:lvl4pPr>
            <a:lvl5pPr marL="1254125" indent="-222250">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30-Mar 2017</a:t>
            </a:r>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cxnSp>
        <p:nvCxnSpPr>
          <p:cNvPr id="10" name="Straight Connector 9"/>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1" name="Footer Placeholder 5"/>
          <p:cNvSpPr>
            <a:spLocks noGrp="1"/>
          </p:cNvSpPr>
          <p:nvPr>
            <p:ph type="ftr" sz="quarter" idx="1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Lysistrata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6" name="Picture 5" descr="C:\Documents and Settings\Andrew Scholtz\Desktop\index_poster.jpg"/>
          <p:cNvPicPr>
            <a:picLocks noChangeAspect="1" noChangeArrowheads="1"/>
          </p:cNvPicPr>
          <p:nvPr userDrawn="1"/>
        </p:nvPicPr>
        <p:blipFill>
          <a:blip r:embed="rId2" cstate="print"/>
          <a:srcRect l="9170"/>
          <a:stretch>
            <a:fillRect/>
          </a:stretch>
        </p:blipFill>
        <p:spPr bwMode="auto">
          <a:xfrm>
            <a:off x="418071" y="425450"/>
            <a:ext cx="8302625" cy="6003925"/>
          </a:xfrm>
          <a:prstGeom prst="rect">
            <a:avLst/>
          </a:prstGeom>
          <a:noFill/>
        </p:spPr>
      </p:pic>
      <p:sp>
        <p:nvSpPr>
          <p:cNvPr id="2" name="Title 1"/>
          <p:cNvSpPr>
            <a:spLocks noGrp="1"/>
          </p:cNvSpPr>
          <p:nvPr>
            <p:ph type="title"/>
          </p:nvPr>
        </p:nvSpPr>
        <p:spPr>
          <a:noFill/>
        </p:spPr>
        <p:txBody>
          <a:bodyPr/>
          <a:lstStyle>
            <a:lvl1pPr algn="ctr">
              <a:defRPr>
                <a:effectLst>
                  <a:outerShdw blurRad="50800" dist="25400" dir="2700000" algn="tl" rotWithShape="0">
                    <a:prstClr val="black">
                      <a:alpha val="25000"/>
                    </a:prstClr>
                  </a:outerShdw>
                </a:effectLs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30-Mar 2017</a:t>
            </a:r>
            <a:endParaRPr lang="en-US"/>
          </a:p>
        </p:txBody>
      </p:sp>
      <p:sp>
        <p:nvSpPr>
          <p:cNvPr id="5" name="Slide Number Placeholder 4"/>
          <p:cNvSpPr>
            <a:spLocks noGrp="1"/>
          </p:cNvSpPr>
          <p:nvPr>
            <p:ph type="sldNum" sz="quarter" idx="12"/>
          </p:nvPr>
        </p:nvSpPr>
        <p:spPr/>
        <p:txBody>
          <a:bodyPr/>
          <a:lstStyle/>
          <a:p>
            <a:fld id="{D8DA791F-B178-4742-A26D-9D2FEF52258B}" type="slidenum">
              <a:rPr lang="en-US" smtClean="0"/>
              <a:pPr/>
              <a:t>‹#›</a:t>
            </a:fld>
            <a:endParaRPr lang="en-US"/>
          </a:p>
        </p:txBody>
      </p:sp>
      <p:sp>
        <p:nvSpPr>
          <p:cNvPr id="8" name="Footer Placeholder 5"/>
          <p:cNvSpPr>
            <a:spLocks noGrp="1"/>
          </p:cNvSpPr>
          <p:nvPr>
            <p:ph type="ftr" sz="quarter" idx="11"/>
          </p:nvPr>
        </p:nvSpPr>
        <p:spPr>
          <a:xfrm>
            <a:off x="3124200" y="6355080"/>
            <a:ext cx="2895600" cy="365760"/>
          </a:xfrm>
          <a:prstGeom prst="rect">
            <a:avLst/>
          </a:prstGeom>
        </p:spPr>
        <p:txBody>
          <a:bodyPr anchor="ctr" anchorCtr="0"/>
          <a:lstStyle>
            <a:lvl1pPr>
              <a:defRPr/>
            </a:lvl1pPr>
          </a:lstStyle>
          <a:p>
            <a:r>
              <a:rPr lang="en-US" smtClean="0"/>
              <a:t>Aristophanes Lysistrata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effectLst>
                  <a:outerShdw dist="38100" sx="1000" sy="1000" algn="ctr" rotWithShape="0">
                    <a:srgbClr val="000000"/>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30-Mar 2017</a:t>
            </a:r>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
        <p:nvSpPr>
          <p:cNvPr id="10"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Lysistrata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27432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30-Mar 2017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10" name="Rectangle 9"/>
          <p:cNvSpPr/>
          <p:nvPr/>
        </p:nvSpPr>
        <p:spPr>
          <a:xfrm rot="16200000">
            <a:off x="1348741" y="145656"/>
            <a:ext cx="45720" cy="27432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Footer Placeholder 5"/>
          <p:cNvSpPr>
            <a:spLocks noGrp="1"/>
          </p:cNvSpPr>
          <p:nvPr>
            <p:ph type="ftr" sz="quarter" idx="3"/>
          </p:nvPr>
        </p:nvSpPr>
        <p:spPr>
          <a:xfrm>
            <a:off x="3124200" y="6355080"/>
            <a:ext cx="2895600" cy="365760"/>
          </a:xfrm>
          <a:prstGeom prst="rect">
            <a:avLst/>
          </a:prstGeom>
        </p:spPr>
        <p:txBody>
          <a:bodyPr anchor="ctr" anchorCtr="0"/>
          <a:lstStyle>
            <a:lvl1pPr>
              <a:defRPr lang="en-US" sz="1200" i="0" kern="1200" dirty="0" smtClean="0">
                <a:solidFill>
                  <a:schemeClr val="tx1">
                    <a:tint val="75000"/>
                  </a:schemeClr>
                </a:solidFill>
                <a:latin typeface="Arial" charset="0"/>
                <a:ea typeface="+mn-ea"/>
                <a:cs typeface="+mn-cs"/>
              </a:defRPr>
            </a:lvl1pPr>
          </a:lstStyle>
          <a:p>
            <a:r>
              <a:rPr lang="en-US" smtClean="0"/>
              <a:t>Aristophanes Lysistrata</a:t>
            </a:r>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6"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p:dissolve/>
  </p:transition>
  <p:timing>
    <p:tnLst>
      <p:par>
        <p:cTn id="1" dur="indefinite" restart="never" nodeType="tmRoot"/>
      </p:par>
    </p:tnLst>
  </p:timing>
  <p:hf hdr="0"/>
  <p:txStyles>
    <p:titleStyle>
      <a:lvl1pPr algn="l" defTabSz="914400" rtl="0" eaLnBrk="1" latinLnBrk="0" hangingPunct="1">
        <a:spcBef>
          <a:spcPct val="0"/>
        </a:spcBef>
        <a:buNone/>
        <a:defRPr sz="4400" b="1" kern="1200">
          <a:solidFill>
            <a:srgbClr val="000099"/>
          </a:solidFill>
          <a:effectLst>
            <a:outerShdw blurRad="50800" dist="25400" dir="2700000" algn="ctr" rotWithShape="0">
              <a:srgbClr val="000000">
                <a:alpha val="25000"/>
              </a:srgbClr>
            </a:outerShdw>
          </a:effectLst>
          <a:latin typeface="+mn-lt"/>
          <a:ea typeface="+mj-ea"/>
          <a:cs typeface="+mj-cs"/>
        </a:defRPr>
      </a:lvl1pPr>
    </p:titleStyle>
    <p:bodyStyle>
      <a:lvl1pPr marL="342900" indent="-342900" algn="l" defTabSz="914400" rtl="0" eaLnBrk="1" latinLnBrk="0" hangingPunct="1">
        <a:spcBef>
          <a:spcPct val="20000"/>
        </a:spcBef>
        <a:buClr>
          <a:srgbClr val="0000FF"/>
        </a:buClr>
        <a:buSzPct val="125000"/>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4BACC6"/>
        </a:buClr>
        <a:buSzPct val="125000"/>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7933C"/>
        </a:buClr>
        <a:buSzPct val="125000"/>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0B0F0"/>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7933C"/>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lumMod val="85000"/>
                </a:schemeClr>
              </a:gs>
              <a:gs pos="100000">
                <a:schemeClr val="bg1"/>
              </a:gs>
            </a:gsLst>
            <a:lin ang="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18" descr="http://www.pullins.com/gif/ionic.gif"/>
          <p:cNvPicPr>
            <a:picLocks noChangeAspect="1" noChangeArrowheads="1"/>
          </p:cNvPicPr>
          <p:nvPr/>
        </p:nvPicPr>
        <p:blipFill>
          <a:blip r:embed="rId3" cstate="print"/>
          <a:srcRect/>
          <a:stretch>
            <a:fillRect/>
          </a:stretch>
        </p:blipFill>
        <p:spPr bwMode="auto">
          <a:xfrm>
            <a:off x="2541588" y="4256088"/>
            <a:ext cx="1725612" cy="2144712"/>
          </a:xfrm>
          <a:prstGeom prst="rect">
            <a:avLst/>
          </a:prstGeom>
          <a:noFill/>
        </p:spPr>
      </p:pic>
      <p:pic>
        <p:nvPicPr>
          <p:cNvPr id="11" name="Picture 2"/>
          <p:cNvPicPr>
            <a:picLocks noChangeAspect="1" noChangeArrowheads="1"/>
          </p:cNvPicPr>
          <p:nvPr/>
        </p:nvPicPr>
        <p:blipFill>
          <a:blip r:embed="rId4" cstate="print"/>
          <a:srcRect/>
          <a:stretch>
            <a:fillRect/>
          </a:stretch>
        </p:blipFill>
        <p:spPr bwMode="auto">
          <a:xfrm>
            <a:off x="4960306" y="762000"/>
            <a:ext cx="1787525" cy="5754687"/>
          </a:xfrm>
          <a:prstGeom prst="rect">
            <a:avLst/>
          </a:prstGeom>
          <a:noFill/>
          <a:ln w="9525">
            <a:noFill/>
            <a:miter lim="800000"/>
            <a:headEnd/>
            <a:tailEnd/>
          </a:ln>
          <a:effectLst/>
        </p:spPr>
      </p:pic>
      <p:sp>
        <p:nvSpPr>
          <p:cNvPr id="5" name="Title 4"/>
          <p:cNvSpPr>
            <a:spLocks noGrp="1"/>
          </p:cNvSpPr>
          <p:nvPr>
            <p:ph type="ctrTitle"/>
          </p:nvPr>
        </p:nvSpPr>
        <p:spPr>
          <a:xfrm>
            <a:off x="636104" y="2998304"/>
            <a:ext cx="3657600" cy="1470025"/>
          </a:xfrm>
        </p:spPr>
        <p:txBody>
          <a:bodyPr/>
          <a:lstStyle/>
          <a:p>
            <a:pPr algn="r"/>
            <a:r>
              <a:rPr lang="en-US" sz="3600" b="1" dirty="0" smtClean="0">
                <a:solidFill>
                  <a:schemeClr val="tx1"/>
                </a:solidFill>
                <a:effectLst/>
                <a:latin typeface="Times New Roman" pitchFamily="18" charset="0"/>
                <a:cs typeface="Times New Roman" pitchFamily="18" charset="0"/>
              </a:rPr>
              <a:t>Aristophanes’ </a:t>
            </a:r>
            <a:r>
              <a:rPr lang="en-US" sz="3600" b="1" i="1" dirty="0" smtClean="0">
                <a:solidFill>
                  <a:schemeClr val="tx1"/>
                </a:solidFill>
                <a:effectLst/>
                <a:latin typeface="Times New Roman" pitchFamily="18" charset="0"/>
                <a:cs typeface="Times New Roman" pitchFamily="18" charset="0"/>
              </a:rPr>
              <a:t>Lysistrata</a:t>
            </a:r>
            <a:endParaRPr lang="en-US" sz="3600" b="1"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536152236"/>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Oral Presentation</a:t>
            </a:r>
            <a:endParaRPr lang="en-US" dirty="0"/>
          </a:p>
        </p:txBody>
      </p:sp>
      <p:sp>
        <p:nvSpPr>
          <p:cNvPr id="6" name="Text Placeholder 5"/>
          <p:cNvSpPr>
            <a:spLocks noGrp="1"/>
          </p:cNvSpPr>
          <p:nvPr>
            <p:ph type="body" idx="1"/>
          </p:nvPr>
        </p:nvSpPr>
        <p:spPr/>
        <p:txBody>
          <a:bodyPr/>
          <a:lstStyle/>
          <a:p>
            <a:r>
              <a:rPr lang="en-US" dirty="0" smtClean="0"/>
              <a:t>Aristophanes’ </a:t>
            </a:r>
            <a:r>
              <a:rPr lang="en-US" i="1" dirty="0" smtClean="0"/>
              <a:t>Lysistrata</a:t>
            </a:r>
            <a:endParaRPr lang="en-US" dirty="0"/>
          </a:p>
        </p:txBody>
      </p:sp>
    </p:spTree>
    <p:extLst>
      <p:ext uri="{BB962C8B-B14F-4D97-AF65-F5344CB8AC3E}">
        <p14:creationId xmlns:p14="http://schemas.microsoft.com/office/powerpoint/2010/main" val="3224674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Persuasion in </a:t>
            </a:r>
            <a:r>
              <a:rPr lang="en-US" i="1" dirty="0" smtClean="0"/>
              <a:t>Lysistrata</a:t>
            </a:r>
            <a:endParaRPr lang="en-US" i="1" dirty="0"/>
          </a:p>
        </p:txBody>
      </p:sp>
      <p:sp>
        <p:nvSpPr>
          <p:cNvPr id="8" name="Subtitle 7"/>
          <p:cNvSpPr>
            <a:spLocks noGrp="1"/>
          </p:cNvSpPr>
          <p:nvPr>
            <p:ph type="body" idx="1"/>
          </p:nvPr>
        </p:nvSpPr>
        <p:spPr/>
        <p:txBody>
          <a:bodyPr/>
          <a:lstStyle/>
          <a:p>
            <a:r>
              <a:rPr lang="en-US" dirty="0" smtClean="0"/>
              <a:t>Let’s Count the Ways. . .</a:t>
            </a:r>
            <a:endParaRPr lang="en-US" dirty="0"/>
          </a:p>
        </p:txBody>
      </p:sp>
    </p:spTree>
    <p:extLst>
      <p:ext uri="{BB962C8B-B14F-4D97-AF65-F5344CB8AC3E}">
        <p14:creationId xmlns:p14="http://schemas.microsoft.com/office/powerpoint/2010/main" val="837275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dirty="0" smtClean="0"/>
              <a:t>Play and Backdrop</a:t>
            </a:r>
            <a:endParaRPr lang="en-US" dirty="0"/>
          </a:p>
        </p:txBody>
      </p:sp>
      <p:graphicFrame>
        <p:nvGraphicFramePr>
          <p:cNvPr id="278611" name="Group 83"/>
          <p:cNvGraphicFramePr>
            <a:graphicFrameLocks noGrp="1"/>
          </p:cNvGraphicFramePr>
          <p:nvPr>
            <p:ph idx="1"/>
          </p:nvPr>
        </p:nvGraphicFramePr>
        <p:xfrm>
          <a:off x="914400" y="1676401"/>
          <a:ext cx="7772400" cy="3809998"/>
        </p:xfrm>
        <a:graphic>
          <a:graphicData uri="http://schemas.openxmlformats.org/drawingml/2006/table">
            <a:tbl>
              <a:tblPr/>
              <a:tblGrid>
                <a:gridCol w="1447800"/>
                <a:gridCol w="6324600"/>
              </a:tblGrid>
              <a:tr h="573151">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431</a:t>
                      </a:r>
                    </a:p>
                  </a:txBody>
                  <a:tcPr marL="97155" marR="97155"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War begins</a:t>
                      </a:r>
                    </a:p>
                  </a:txBody>
                  <a:tcPr marL="97155" marR="97155" horzOverflow="overflow">
                    <a:lnL>
                      <a:noFill/>
                    </a:lnL>
                    <a:lnR cap="flat">
                      <a:noFill/>
                    </a:lnR>
                    <a:lnT cap="flat">
                      <a:noFill/>
                    </a:lnT>
                    <a:lnB>
                      <a:noFill/>
                    </a:lnB>
                    <a:lnTlToBr>
                      <a:noFill/>
                    </a:lnTlToBr>
                    <a:lnBlToTr>
                      <a:noFill/>
                    </a:lnBlToTr>
                    <a:noFill/>
                  </a:tcPr>
                </a:tc>
              </a:tr>
              <a:tr h="573151">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421</a:t>
                      </a:r>
                    </a:p>
                  </a:txBody>
                  <a:tcPr marL="97155" marR="9715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Peace of Nicias</a:t>
                      </a:r>
                    </a:p>
                  </a:txBody>
                  <a:tcPr marL="97155" marR="97155" horzOverflow="overflow">
                    <a:lnL>
                      <a:noFill/>
                    </a:lnL>
                    <a:lnR cap="flat">
                      <a:noFill/>
                    </a:lnR>
                    <a:lnT>
                      <a:noFill/>
                    </a:lnT>
                    <a:lnB cap="flat">
                      <a:noFill/>
                    </a:lnB>
                    <a:lnTlToBr>
                      <a:noFill/>
                    </a:lnTlToBr>
                    <a:lnBlToTr>
                      <a:noFill/>
                    </a:lnBlToTr>
                    <a:noFill/>
                  </a:tcPr>
                </a:tc>
              </a:tr>
              <a:tr h="573151">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415-413</a:t>
                      </a:r>
                    </a:p>
                  </a:txBody>
                  <a:tcPr marL="97155" marR="9715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Sicilian Expedition</a:t>
                      </a:r>
                      <a:endParaRPr kumimoji="0" lang="en-US" sz="2400" b="0" i="1" u="none" strike="noStrike" cap="none" normalizeH="0" baseline="0" dirty="0" smtClean="0">
                        <a:ln>
                          <a:noFill/>
                        </a:ln>
                        <a:solidFill>
                          <a:schemeClr val="tx1"/>
                        </a:solidFill>
                        <a:effectLst/>
                        <a:latin typeface="Arial" charset="0"/>
                      </a:endParaRPr>
                    </a:p>
                  </a:txBody>
                  <a:tcPr marL="97155" marR="97155" horzOverflow="overflow">
                    <a:lnL>
                      <a:noFill/>
                    </a:lnL>
                    <a:lnR cap="flat">
                      <a:noFill/>
                    </a:lnR>
                    <a:lnT>
                      <a:noFill/>
                    </a:lnT>
                    <a:lnB cap="flat">
                      <a:noFill/>
                    </a:lnB>
                    <a:lnTlToBr>
                      <a:noFill/>
                    </a:lnTlToBr>
                    <a:lnBlToTr>
                      <a:noFill/>
                    </a:lnBlToTr>
                    <a:noFill/>
                  </a:tcPr>
                </a:tc>
              </a:tr>
              <a:tr h="573151">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412</a:t>
                      </a:r>
                    </a:p>
                  </a:txBody>
                  <a:tcPr marL="97155" marR="9715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Board of (10) Probouloi</a:t>
                      </a:r>
                    </a:p>
                  </a:txBody>
                  <a:tcPr marL="97155" marR="97155" horzOverflow="overflow">
                    <a:lnL>
                      <a:noFill/>
                    </a:lnL>
                    <a:lnR cap="flat">
                      <a:noFill/>
                    </a:lnR>
                    <a:lnT>
                      <a:noFill/>
                    </a:lnT>
                    <a:lnB cap="flat">
                      <a:noFill/>
                    </a:lnB>
                    <a:lnTlToBr>
                      <a:noFill/>
                    </a:lnTlToBr>
                    <a:lnBlToTr>
                      <a:noFill/>
                    </a:lnBlToTr>
                    <a:noFill/>
                  </a:tcPr>
                </a:tc>
              </a:tr>
              <a:tr h="573151">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411</a:t>
                      </a:r>
                    </a:p>
                  </a:txBody>
                  <a:tcPr marL="97155" marR="9715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Aristophanes’ </a:t>
                      </a:r>
                      <a:r>
                        <a:rPr kumimoji="0" lang="en-US" sz="2400" b="0" i="1" u="none" strike="noStrike" cap="none" normalizeH="0" baseline="0" dirty="0" smtClean="0">
                          <a:ln>
                            <a:noFill/>
                          </a:ln>
                          <a:solidFill>
                            <a:schemeClr val="tx1"/>
                          </a:solidFill>
                          <a:effectLst/>
                          <a:latin typeface="Arial" charset="0"/>
                        </a:rPr>
                        <a:t>Lysistrata</a:t>
                      </a:r>
                      <a:r>
                        <a:rPr kumimoji="0" lang="en-US" sz="2400" b="0" i="0" u="none" strike="noStrike" cap="none" normalizeH="0" baseline="0" dirty="0" smtClean="0">
                          <a:ln>
                            <a:noFill/>
                          </a:ln>
                          <a:solidFill>
                            <a:schemeClr val="tx1"/>
                          </a:solidFill>
                          <a:effectLst/>
                          <a:latin typeface="Arial" charset="0"/>
                        </a:rPr>
                        <a:t> produced</a:t>
                      </a:r>
                    </a:p>
                  </a:txBody>
                  <a:tcPr marL="97155" marR="97155" horzOverflow="overflow">
                    <a:lnL>
                      <a:noFill/>
                    </a:lnL>
                    <a:lnR cap="flat">
                      <a:noFill/>
                    </a:lnR>
                    <a:lnT>
                      <a:noFill/>
                    </a:lnT>
                    <a:lnB cap="flat">
                      <a:noFill/>
                    </a:lnB>
                    <a:lnTlToBr>
                      <a:noFill/>
                    </a:lnTlToBr>
                    <a:lnBlToTr>
                      <a:noFill/>
                    </a:lnBlToTr>
                    <a:noFill/>
                  </a:tcPr>
                </a:tc>
              </a:tr>
              <a:tr h="94424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411-410</a:t>
                      </a:r>
                    </a:p>
                  </a:txBody>
                  <a:tcPr marL="97155" marR="9715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Oligarchic coup, </a:t>
                      </a:r>
                      <a:r>
                        <a:rPr kumimoji="0" lang="en-US" sz="2400" b="0" i="1" u="none" strike="noStrike" cap="none" normalizeH="0" baseline="0" dirty="0" smtClean="0">
                          <a:ln>
                            <a:noFill/>
                          </a:ln>
                          <a:solidFill>
                            <a:schemeClr val="tx1"/>
                          </a:solidFill>
                          <a:effectLst/>
                          <a:latin typeface="Arial" charset="0"/>
                        </a:rPr>
                        <a:t>politeia</a:t>
                      </a:r>
                      <a:r>
                        <a:rPr kumimoji="0" lang="en-US" sz="2400" b="0" i="0" u="none" strike="noStrike" cap="none" normalizeH="0" baseline="0" dirty="0" smtClean="0">
                          <a:ln>
                            <a:noFill/>
                          </a:ln>
                          <a:solidFill>
                            <a:schemeClr val="tx1"/>
                          </a:solidFill>
                          <a:effectLst/>
                          <a:latin typeface="Arial" charset="0"/>
                        </a:rPr>
                        <a:t>, democratic restoration</a:t>
                      </a:r>
                    </a:p>
                  </a:txBody>
                  <a:tcPr marL="97155" marR="97155" horzOverflow="overflow">
                    <a:lnL>
                      <a:noFill/>
                    </a:lnL>
                    <a:lnR cap="flat">
                      <a:noFill/>
                    </a:lnR>
                    <a:lnT>
                      <a:noFill/>
                    </a:lnT>
                    <a:lnB cap="flat">
                      <a:noFill/>
                    </a:lnB>
                    <a:lnTlToBr>
                      <a:noFill/>
                    </a:lnTlToBr>
                    <a:lnBlToTr>
                      <a:noFill/>
                    </a:lnBlToTr>
                    <a:noFill/>
                  </a:tcPr>
                </a:tc>
              </a:tr>
            </a:tbl>
          </a:graphicData>
        </a:graphic>
      </p:graphicFrame>
      <p:sp>
        <p:nvSpPr>
          <p:cNvPr id="5" name="Date Placeholder 4"/>
          <p:cNvSpPr>
            <a:spLocks noGrp="1"/>
          </p:cNvSpPr>
          <p:nvPr>
            <p:ph type="dt" sz="half" idx="10"/>
          </p:nvPr>
        </p:nvSpPr>
        <p:spPr/>
        <p:txBody>
          <a:bodyPr/>
          <a:lstStyle/>
          <a:p>
            <a:r>
              <a:rPr lang="en-US" smtClean="0"/>
              <a:t>30-Mar 2017</a:t>
            </a:r>
            <a:endParaRPr lang="en-US"/>
          </a:p>
        </p:txBody>
      </p:sp>
      <p:sp>
        <p:nvSpPr>
          <p:cNvPr id="6" name="Footer Placeholder 5"/>
          <p:cNvSpPr>
            <a:spLocks noGrp="1"/>
          </p:cNvSpPr>
          <p:nvPr>
            <p:ph type="ftr" sz="quarter" idx="3"/>
          </p:nvPr>
        </p:nvSpPr>
        <p:spPr/>
        <p:txBody>
          <a:bodyPr/>
          <a:lstStyle/>
          <a:p>
            <a:r>
              <a:rPr lang="en-US" smtClean="0"/>
              <a:t>Aristophanes Lysistrata</a:t>
            </a:r>
            <a:endParaRPr lang="en-US" dirty="0"/>
          </a:p>
        </p:txBody>
      </p:sp>
      <p:sp>
        <p:nvSpPr>
          <p:cNvPr id="7" name="Slide Number Placeholder 6"/>
          <p:cNvSpPr>
            <a:spLocks noGrp="1"/>
          </p:cNvSpPr>
          <p:nvPr>
            <p:ph type="sldNum" sz="quarter" idx="12"/>
          </p:nvPr>
        </p:nvSpPr>
        <p:spPr/>
        <p:txBody>
          <a:bodyPr/>
          <a:lstStyle/>
          <a:p>
            <a:fld id="{C84949BF-B90B-4E25-9A47-07E9FB3241D4}" type="slidenum">
              <a:rPr lang="en-US" smtClean="0"/>
              <a:pPr/>
              <a:t>12</a:t>
            </a:fld>
            <a:endParaRPr lang="en-US"/>
          </a:p>
        </p:txBody>
      </p:sp>
    </p:spTree>
    <p:extLst>
      <p:ext uri="{BB962C8B-B14F-4D97-AF65-F5344CB8AC3E}">
        <p14:creationId xmlns:p14="http://schemas.microsoft.com/office/powerpoint/2010/main" val="960732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cstate="print"/>
          <a:srcRect/>
          <a:stretch>
            <a:fillRect/>
          </a:stretch>
        </p:blipFill>
        <p:spPr bwMode="auto">
          <a:xfrm>
            <a:off x="5867400" y="1994429"/>
            <a:ext cx="1219200" cy="3925042"/>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i="1" dirty="0" smtClean="0"/>
              <a:t>Lysistrata:</a:t>
            </a:r>
            <a:r>
              <a:rPr lang="en-US" dirty="0" smtClean="0"/>
              <a:t> </a:t>
            </a:r>
            <a:r>
              <a:rPr lang="en-US" dirty="0"/>
              <a:t>Dramatic </a:t>
            </a:r>
            <a:r>
              <a:rPr lang="en-US" dirty="0" smtClean="0"/>
              <a:t>Arc*</a:t>
            </a:r>
            <a:endParaRPr lang="en-US" dirty="0"/>
          </a:p>
        </p:txBody>
      </p:sp>
      <p:sp>
        <p:nvSpPr>
          <p:cNvPr id="4" name="Content Placeholder 3"/>
          <p:cNvSpPr>
            <a:spLocks noGrp="1"/>
          </p:cNvSpPr>
          <p:nvPr>
            <p:ph idx="1"/>
          </p:nvPr>
        </p:nvSpPr>
        <p:spPr/>
        <p:txBody>
          <a:bodyPr/>
          <a:lstStyle/>
          <a:p>
            <a:r>
              <a:rPr lang="en-US" dirty="0"/>
              <a:t>Prologue</a:t>
            </a:r>
          </a:p>
          <a:p>
            <a:r>
              <a:rPr lang="en-US" dirty="0"/>
              <a:t>Occupation plot</a:t>
            </a:r>
          </a:p>
          <a:p>
            <a:pPr lvl="1"/>
            <a:r>
              <a:rPr lang="en-US" dirty="0"/>
              <a:t>“Magistrate” scene</a:t>
            </a:r>
          </a:p>
          <a:p>
            <a:r>
              <a:rPr lang="en-US" dirty="0"/>
              <a:t>Strike-plot</a:t>
            </a:r>
          </a:p>
          <a:p>
            <a:pPr lvl="1"/>
            <a:r>
              <a:rPr lang="en-US" dirty="0"/>
              <a:t>“Rod”-Myrrhine scene</a:t>
            </a:r>
          </a:p>
          <a:p>
            <a:r>
              <a:rPr lang="en-US" dirty="0"/>
              <a:t>Reconciliation</a:t>
            </a:r>
          </a:p>
          <a:p>
            <a:pPr lvl="1"/>
            <a:r>
              <a:rPr lang="en-US" dirty="0"/>
              <a:t>Men and women</a:t>
            </a:r>
          </a:p>
          <a:p>
            <a:pPr lvl="1"/>
            <a:r>
              <a:rPr lang="en-US" dirty="0"/>
              <a:t>Spartans and </a:t>
            </a:r>
            <a:r>
              <a:rPr lang="en-US" dirty="0" smtClean="0"/>
              <a:t>Athenians</a:t>
            </a:r>
            <a:endParaRPr lang="en-US" dirty="0"/>
          </a:p>
        </p:txBody>
      </p:sp>
      <p:sp>
        <p:nvSpPr>
          <p:cNvPr id="11" name="TextBox 10"/>
          <p:cNvSpPr txBox="1"/>
          <p:nvPr/>
        </p:nvSpPr>
        <p:spPr>
          <a:xfrm>
            <a:off x="4648200" y="1446311"/>
            <a:ext cx="2250681" cy="307777"/>
          </a:xfrm>
          <a:prstGeom prst="rect">
            <a:avLst/>
          </a:prstGeom>
          <a:noFill/>
        </p:spPr>
        <p:txBody>
          <a:bodyPr wrap="none" rtlCol="0">
            <a:spAutoFit/>
          </a:bodyPr>
          <a:lstStyle/>
          <a:p>
            <a:pPr algn="l"/>
            <a:r>
              <a:rPr lang="en-US" sz="1400" dirty="0" smtClean="0">
                <a:latin typeface="+mn-lt"/>
              </a:rPr>
              <a:t>* Courtesy Henderson 1987.</a:t>
            </a:r>
            <a:endParaRPr lang="en-US" sz="1400" dirty="0">
              <a:latin typeface="+mn-lt"/>
            </a:endParaRPr>
          </a:p>
        </p:txBody>
      </p:sp>
      <p:sp>
        <p:nvSpPr>
          <p:cNvPr id="18" name="Date Placeholder 17"/>
          <p:cNvSpPr>
            <a:spLocks noGrp="1"/>
          </p:cNvSpPr>
          <p:nvPr>
            <p:ph type="dt" sz="half" idx="10"/>
          </p:nvPr>
        </p:nvSpPr>
        <p:spPr/>
        <p:txBody>
          <a:bodyPr/>
          <a:lstStyle/>
          <a:p>
            <a:r>
              <a:rPr lang="en-US" smtClean="0"/>
              <a:t>30-Mar 2017</a:t>
            </a:r>
            <a:endParaRPr lang="en-US"/>
          </a:p>
        </p:txBody>
      </p:sp>
      <p:sp>
        <p:nvSpPr>
          <p:cNvPr id="19" name="Footer Placeholder 18"/>
          <p:cNvSpPr>
            <a:spLocks noGrp="1"/>
          </p:cNvSpPr>
          <p:nvPr>
            <p:ph type="ftr" sz="quarter" idx="3"/>
          </p:nvPr>
        </p:nvSpPr>
        <p:spPr/>
        <p:txBody>
          <a:bodyPr/>
          <a:lstStyle/>
          <a:p>
            <a:r>
              <a:rPr lang="en-US" smtClean="0"/>
              <a:t>Aristophanes Lysistrata</a:t>
            </a:r>
            <a:endParaRPr lang="en-US" dirty="0"/>
          </a:p>
        </p:txBody>
      </p:sp>
      <p:sp>
        <p:nvSpPr>
          <p:cNvPr id="20" name="Slide Number Placeholder 19"/>
          <p:cNvSpPr>
            <a:spLocks noGrp="1"/>
          </p:cNvSpPr>
          <p:nvPr>
            <p:ph type="sldNum" sz="quarter" idx="12"/>
          </p:nvPr>
        </p:nvSpPr>
        <p:spPr/>
        <p:txBody>
          <a:bodyPr/>
          <a:lstStyle/>
          <a:p>
            <a:fld id="{C84949BF-B90B-4E25-9A47-07E9FB3241D4}" type="slidenum">
              <a:rPr lang="en-US" smtClean="0"/>
              <a:pPr/>
              <a:t>13</a:t>
            </a:fld>
            <a:endParaRPr lang="en-US"/>
          </a:p>
        </p:txBody>
      </p:sp>
    </p:spTree>
    <p:extLst>
      <p:ext uri="{BB962C8B-B14F-4D97-AF65-F5344CB8AC3E}">
        <p14:creationId xmlns:p14="http://schemas.microsoft.com/office/powerpoint/2010/main" val="1800544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Some Dialogue. . .</a:t>
            </a:r>
            <a:endParaRPr lang="en-US" dirty="0"/>
          </a:p>
        </p:txBody>
      </p:sp>
      <p:sp>
        <p:nvSpPr>
          <p:cNvPr id="9" name="Content Placeholder 8"/>
          <p:cNvSpPr>
            <a:spLocks noGrp="1"/>
          </p:cNvSpPr>
          <p:nvPr>
            <p:ph sz="half" idx="1"/>
          </p:nvPr>
        </p:nvSpPr>
        <p:spPr/>
        <p:txBody>
          <a:bodyPr>
            <a:normAutofit fontScale="92500" lnSpcReduction="10000"/>
          </a:bodyPr>
          <a:lstStyle/>
          <a:p>
            <a:pPr>
              <a:buNone/>
            </a:pPr>
            <a:r>
              <a:rPr lang="en-US" dirty="0" smtClean="0"/>
              <a:t>MAGISTRATE: You can stop these wartime hardships. . .?</a:t>
            </a:r>
          </a:p>
          <a:p>
            <a:pPr>
              <a:buNone/>
            </a:pPr>
            <a:r>
              <a:rPr lang="en-US" dirty="0" smtClean="0"/>
              <a:t>LYSISTRATA: Sure!</a:t>
            </a:r>
          </a:p>
          <a:p>
            <a:pPr>
              <a:buNone/>
            </a:pPr>
            <a:r>
              <a:rPr lang="en-US" dirty="0" smtClean="0"/>
              <a:t>MAGISTRATE: How? . . .</a:t>
            </a:r>
          </a:p>
          <a:p>
            <a:pPr>
              <a:buNone/>
            </a:pPr>
            <a:r>
              <a:rPr lang="en-US" dirty="0" smtClean="0"/>
              <a:t>LYSISTRATA: . . . First you wash the city as we wash the wool, . . .</a:t>
            </a:r>
          </a:p>
          <a:p>
            <a:pPr>
              <a:buNone/>
            </a:pPr>
            <a:r>
              <a:rPr lang="en-US" dirty="0" smtClean="0"/>
              <a:t>Bring it all together now, and make one giant ball of yarn. . . .</a:t>
            </a:r>
          </a:p>
        </p:txBody>
      </p:sp>
      <p:sp>
        <p:nvSpPr>
          <p:cNvPr id="13" name="Content Placeholder 12"/>
          <p:cNvSpPr>
            <a:spLocks noGrp="1"/>
          </p:cNvSpPr>
          <p:nvPr>
            <p:ph sz="half" idx="2"/>
          </p:nvPr>
        </p:nvSpPr>
        <p:spPr/>
        <p:txBody>
          <a:bodyPr>
            <a:normAutofit fontScale="92500" lnSpcReduction="20000"/>
          </a:bodyPr>
          <a:lstStyle/>
          <a:p>
            <a:pPr>
              <a:buNone/>
            </a:pPr>
            <a:r>
              <a:rPr lang="en-US" dirty="0" smtClean="0"/>
              <a:t>MAGISTRATE: What do women know of war? (Lit. “Is this not a terrible thing, these women ‘woofing’ and ‘warping’ us!”). . .</a:t>
            </a:r>
          </a:p>
          <a:p>
            <a:pPr>
              <a:buNone/>
            </a:pPr>
            <a:r>
              <a:rPr lang="en-US" dirty="0" smtClean="0"/>
              <a:t>LYSISTRATA: . . . First of all we make the children,</a:t>
            </a:r>
          </a:p>
          <a:p>
            <a:pPr>
              <a:buNone/>
            </a:pPr>
            <a:r>
              <a:rPr lang="en-US" dirty="0" smtClean="0"/>
              <a:t>Then we send them off to war.</a:t>
            </a:r>
          </a:p>
          <a:p>
            <a:pPr>
              <a:buNone/>
            </a:pPr>
            <a:r>
              <a:rPr lang="en-US" dirty="0" smtClean="0"/>
              <a:t>MAGISTRATE: That’s enough! (Lit. “You </a:t>
            </a:r>
            <a:r>
              <a:rPr lang="en-US" i="1" dirty="0" smtClean="0"/>
              <a:t>must</a:t>
            </a:r>
            <a:r>
              <a:rPr lang="en-US" dirty="0" smtClean="0"/>
              <a:t> stop remembering evil!”)</a:t>
            </a:r>
          </a:p>
        </p:txBody>
      </p:sp>
      <p:sp>
        <p:nvSpPr>
          <p:cNvPr id="5" name="Date Placeholder 4"/>
          <p:cNvSpPr>
            <a:spLocks noGrp="1"/>
          </p:cNvSpPr>
          <p:nvPr>
            <p:ph type="dt" sz="half" idx="10"/>
          </p:nvPr>
        </p:nvSpPr>
        <p:spPr/>
        <p:txBody>
          <a:bodyPr/>
          <a:lstStyle/>
          <a:p>
            <a:r>
              <a:rPr lang="en-US" smtClean="0"/>
              <a:t>30-Mar 2017</a:t>
            </a:r>
            <a:endParaRPr lang="en-US"/>
          </a:p>
        </p:txBody>
      </p:sp>
      <p:sp>
        <p:nvSpPr>
          <p:cNvPr id="6" name="Footer Placeholder 5"/>
          <p:cNvSpPr>
            <a:spLocks noGrp="1"/>
          </p:cNvSpPr>
          <p:nvPr>
            <p:ph type="ftr" sz="quarter" idx="3"/>
          </p:nvPr>
        </p:nvSpPr>
        <p:spPr/>
        <p:txBody>
          <a:bodyPr/>
          <a:lstStyle/>
          <a:p>
            <a:r>
              <a:rPr lang="en-US" smtClean="0"/>
              <a:t>Aristophanes Lysistrata</a:t>
            </a:r>
            <a:endParaRPr lang="en-US" dirty="0"/>
          </a:p>
        </p:txBody>
      </p:sp>
      <p:sp>
        <p:nvSpPr>
          <p:cNvPr id="7" name="Slide Number Placeholder 6"/>
          <p:cNvSpPr>
            <a:spLocks noGrp="1"/>
          </p:cNvSpPr>
          <p:nvPr>
            <p:ph type="sldNum" sz="quarter" idx="12"/>
          </p:nvPr>
        </p:nvSpPr>
        <p:spPr/>
        <p:txBody>
          <a:bodyPr/>
          <a:lstStyle/>
          <a:p>
            <a:fld id="{E5A160DF-E29A-4672-A7A8-D5391F57194F}" type="slidenum">
              <a:rPr lang="en-US" smtClean="0"/>
              <a:pPr/>
              <a:t>14</a:t>
            </a:fld>
            <a:endParaRPr lang="en-US"/>
          </a:p>
        </p:txBody>
      </p:sp>
    </p:spTree>
    <p:extLst>
      <p:ext uri="{BB962C8B-B14F-4D97-AF65-F5344CB8AC3E}">
        <p14:creationId xmlns:p14="http://schemas.microsoft.com/office/powerpoint/2010/main" val="2793947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Debate</a:t>
            </a:r>
            <a:endParaRPr lang="en-US" dirty="0"/>
          </a:p>
        </p:txBody>
      </p:sp>
      <p:sp>
        <p:nvSpPr>
          <p:cNvPr id="8" name="Text Placeholder 7"/>
          <p:cNvSpPr>
            <a:spLocks noGrp="1"/>
          </p:cNvSpPr>
          <p:nvPr>
            <p:ph type="body" idx="1"/>
          </p:nvPr>
        </p:nvSpPr>
        <p:spPr/>
        <p:txBody>
          <a:bodyPr>
            <a:normAutofit/>
          </a:bodyPr>
          <a:lstStyle/>
          <a:p>
            <a:r>
              <a:rPr lang="en-US" dirty="0" smtClean="0"/>
              <a:t>Resolved: Women in Aristophanes’ </a:t>
            </a:r>
            <a:r>
              <a:rPr lang="en-US" i="1" dirty="0" smtClean="0"/>
              <a:t>Lysistrata</a:t>
            </a:r>
            <a:r>
              <a:rPr lang="en-US" dirty="0" smtClean="0"/>
              <a:t> embody positive role models (politically, etc.)</a:t>
            </a:r>
            <a:endParaRPr lang="en-US" dirty="0"/>
          </a:p>
        </p:txBody>
      </p:sp>
    </p:spTree>
    <p:extLst>
      <p:ext uri="{BB962C8B-B14F-4D97-AF65-F5344CB8AC3E}">
        <p14:creationId xmlns:p14="http://schemas.microsoft.com/office/powerpoint/2010/main" val="1242477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Two Quotes</a:t>
            </a:r>
            <a:endParaRPr lang="en-US" dirty="0"/>
          </a:p>
        </p:txBody>
      </p:sp>
      <p:sp>
        <p:nvSpPr>
          <p:cNvPr id="6" name="Text Placeholder 5"/>
          <p:cNvSpPr>
            <a:spLocks noGrp="1"/>
          </p:cNvSpPr>
          <p:nvPr>
            <p:ph type="body" idx="1"/>
          </p:nvPr>
        </p:nvSpPr>
        <p:spPr/>
        <p:txBody>
          <a:bodyPr/>
          <a:lstStyle/>
          <a:p>
            <a:r>
              <a:rPr lang="en-US" dirty="0" smtClean="0"/>
              <a:t>Women’s </a:t>
            </a:r>
            <a:r>
              <a:rPr lang="en-US" i="1" dirty="0" smtClean="0"/>
              <a:t>peithō</a:t>
            </a:r>
            <a:r>
              <a:rPr lang="en-US" dirty="0" smtClean="0"/>
              <a:t>, how appraised?</a:t>
            </a:r>
            <a:endParaRPr lang="en-US" dirty="0"/>
          </a:p>
        </p:txBody>
      </p:sp>
    </p:spTree>
    <p:extLst>
      <p:ext uri="{BB962C8B-B14F-4D97-AF65-F5344CB8AC3E}">
        <p14:creationId xmlns:p14="http://schemas.microsoft.com/office/powerpoint/2010/main" val="2448812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US" dirty="0" smtClean="0"/>
              <a:t>Two Quotes</a:t>
            </a:r>
            <a:endParaRPr lang="en-US" dirty="0"/>
          </a:p>
        </p:txBody>
      </p:sp>
      <p:sp>
        <p:nvSpPr>
          <p:cNvPr id="5" name="Text Placeholder 4"/>
          <p:cNvSpPr>
            <a:spLocks noGrp="1"/>
          </p:cNvSpPr>
          <p:nvPr>
            <p:ph type="body" idx="1"/>
          </p:nvPr>
        </p:nvSpPr>
        <p:spPr/>
        <p:txBody>
          <a:bodyPr/>
          <a:lstStyle/>
          <a:p>
            <a:r>
              <a:rPr lang="en-US" dirty="0" smtClean="0"/>
              <a:t>Chorus Leader to Lysistrata:</a:t>
            </a:r>
            <a:endParaRPr lang="en-US" dirty="0"/>
          </a:p>
        </p:txBody>
      </p:sp>
      <p:sp>
        <p:nvSpPr>
          <p:cNvPr id="6" name="Content Placeholder 5"/>
          <p:cNvSpPr>
            <a:spLocks noGrp="1"/>
          </p:cNvSpPr>
          <p:nvPr>
            <p:ph sz="half" idx="2"/>
          </p:nvPr>
        </p:nvSpPr>
        <p:spPr/>
        <p:txBody>
          <a:bodyPr>
            <a:normAutofit/>
          </a:bodyPr>
          <a:lstStyle/>
          <a:p>
            <a:pPr marL="0" indent="0">
              <a:buNone/>
            </a:pPr>
            <a:r>
              <a:rPr lang="en-US" sz="1800" dirty="0" smtClean="0"/>
              <a:t>Hail the bravest of all women!</a:t>
            </a:r>
          </a:p>
          <a:p>
            <a:pPr marL="230188" indent="0">
              <a:buNone/>
            </a:pPr>
            <a:r>
              <a:rPr lang="en-US" sz="1800" dirty="0" smtClean="0"/>
              <a:t>Now you must be more besides:</a:t>
            </a:r>
          </a:p>
          <a:p>
            <a:pPr marL="0" indent="0">
              <a:buNone/>
            </a:pPr>
            <a:r>
              <a:rPr lang="en-US" sz="1800" dirty="0" smtClean="0"/>
              <a:t>Firm but soft, high-class but low-brow,</a:t>
            </a:r>
          </a:p>
          <a:p>
            <a:pPr marL="230188" indent="0">
              <a:buNone/>
            </a:pPr>
            <a:r>
              <a:rPr lang="en-US" sz="1800" dirty="0" smtClean="0"/>
              <a:t>Strict but lenient, versatile.</a:t>
            </a:r>
          </a:p>
          <a:p>
            <a:pPr marL="0" indent="0">
              <a:buNone/>
            </a:pPr>
            <a:r>
              <a:rPr lang="en-US" sz="1800" dirty="0" smtClean="0"/>
              <a:t>Delegates from every city,</a:t>
            </a:r>
          </a:p>
          <a:p>
            <a:pPr marL="230188" indent="0">
              <a:buNone/>
            </a:pPr>
            <a:r>
              <a:rPr lang="en-US" sz="1800" dirty="0" smtClean="0"/>
              <a:t>captured by your potent charms,</a:t>
            </a:r>
          </a:p>
          <a:p>
            <a:pPr marL="0" indent="0">
              <a:buNone/>
            </a:pPr>
            <a:r>
              <a:rPr lang="en-US" sz="1800" dirty="0" smtClean="0"/>
              <a:t>Come before you and request your</a:t>
            </a:r>
          </a:p>
          <a:p>
            <a:pPr marL="230188" indent="0">
              <a:buNone/>
            </a:pPr>
            <a:r>
              <a:rPr lang="en-US" sz="1800" dirty="0" smtClean="0"/>
              <a:t>arbitration of their cause. (p. 142)</a:t>
            </a:r>
          </a:p>
        </p:txBody>
      </p:sp>
      <p:sp>
        <p:nvSpPr>
          <p:cNvPr id="7" name="Text Placeholder 6"/>
          <p:cNvSpPr>
            <a:spLocks noGrp="1"/>
          </p:cNvSpPr>
          <p:nvPr>
            <p:ph type="body" sz="quarter" idx="3"/>
          </p:nvPr>
        </p:nvSpPr>
        <p:spPr/>
        <p:txBody>
          <a:bodyPr/>
          <a:lstStyle/>
          <a:p>
            <a:r>
              <a:rPr lang="en-US" smtClean="0"/>
              <a:t>Magistrate (on Demostratus)</a:t>
            </a:r>
            <a:endParaRPr lang="en-US" dirty="0"/>
          </a:p>
        </p:txBody>
      </p:sp>
      <p:sp>
        <p:nvSpPr>
          <p:cNvPr id="8" name="Content Placeholder 7"/>
          <p:cNvSpPr>
            <a:spLocks noGrp="1"/>
          </p:cNvSpPr>
          <p:nvPr>
            <p:ph sz="quarter" idx="4"/>
          </p:nvPr>
        </p:nvSpPr>
        <p:spPr/>
        <p:txBody>
          <a:bodyPr>
            <a:noAutofit/>
          </a:bodyPr>
          <a:lstStyle/>
          <a:p>
            <a:pPr marL="231775" indent="-231775">
              <a:buNone/>
            </a:pPr>
            <a:r>
              <a:rPr lang="en-US" sz="1800" dirty="0" smtClean="0"/>
              <a:t>. . . a noisy rooftop party for Adonis,</a:t>
            </a:r>
          </a:p>
          <a:p>
            <a:pPr marL="231775" indent="-231775">
              <a:buNone/>
            </a:pPr>
            <a:r>
              <a:rPr lang="en-US" sz="1800" dirty="0" smtClean="0"/>
              <a:t>just like the one that spoiled our assembly.</a:t>
            </a:r>
          </a:p>
          <a:p>
            <a:pPr marL="231775" indent="-231775">
              <a:buNone/>
            </a:pPr>
            <a:r>
              <a:rPr lang="en-US" sz="1800" dirty="0" smtClean="0"/>
              <a:t>That ill-starred, foolish politician moved</a:t>
            </a:r>
          </a:p>
          <a:p>
            <a:pPr marL="231775" indent="-231775">
              <a:buNone/>
            </a:pPr>
            <a:r>
              <a:rPr lang="en-US" sz="1800" dirty="0" smtClean="0"/>
              <a:t>we sail to Sicily, while his wife was dancing</a:t>
            </a:r>
          </a:p>
          <a:p>
            <a:pPr marL="231775" indent="-231775">
              <a:buNone/>
            </a:pPr>
            <a:r>
              <a:rPr lang="en-US" sz="1800" dirty="0" smtClean="0"/>
              <a:t>and yelling for Adonis. When he said,</a:t>
            </a:r>
          </a:p>
          <a:p>
            <a:pPr marL="231775" indent="-231775">
              <a:buNone/>
            </a:pPr>
            <a:r>
              <a:rPr lang="en-US" sz="1800" dirty="0" smtClean="0"/>
              <a:t>let’s muster allied troops for this armada,</a:t>
            </a:r>
          </a:p>
          <a:p>
            <a:pPr marL="231775" indent="-231775">
              <a:buNone/>
            </a:pPr>
            <a:r>
              <a:rPr lang="en-US" sz="1800" dirty="0" smtClean="0"/>
              <a:t>his wife was on the rooftop getting drunk</a:t>
            </a:r>
          </a:p>
          <a:p>
            <a:pPr marL="231775" indent="-231775">
              <a:buNone/>
            </a:pPr>
            <a:r>
              <a:rPr lang="en-US" sz="1800" dirty="0" smtClean="0"/>
              <a:t>and yelling ‘Oh doomed youth!’ But he persisted,</a:t>
            </a:r>
          </a:p>
          <a:p>
            <a:pPr marL="231775" indent="-231775">
              <a:buNone/>
            </a:pPr>
            <a:r>
              <a:rPr lang="en-US" sz="1800" dirty="0" smtClean="0"/>
              <a:t>the goddamned stubborn hotheaded son of a bitch! (p. 110)</a:t>
            </a:r>
          </a:p>
        </p:txBody>
      </p:sp>
      <p:sp>
        <p:nvSpPr>
          <p:cNvPr id="9" name="Date Placeholder 8"/>
          <p:cNvSpPr>
            <a:spLocks noGrp="1"/>
          </p:cNvSpPr>
          <p:nvPr>
            <p:ph type="dt" sz="half" idx="10"/>
          </p:nvPr>
        </p:nvSpPr>
        <p:spPr/>
        <p:txBody>
          <a:bodyPr/>
          <a:lstStyle/>
          <a:p>
            <a:r>
              <a:rPr lang="en-US" smtClean="0"/>
              <a:t>30-Mar 2017</a:t>
            </a:r>
            <a:endParaRPr lang="en-US"/>
          </a:p>
        </p:txBody>
      </p:sp>
      <p:sp>
        <p:nvSpPr>
          <p:cNvPr id="10" name="Footer Placeholder 9"/>
          <p:cNvSpPr>
            <a:spLocks noGrp="1"/>
          </p:cNvSpPr>
          <p:nvPr>
            <p:ph type="ftr" sz="quarter" idx="13"/>
          </p:nvPr>
        </p:nvSpPr>
        <p:spPr/>
        <p:txBody>
          <a:bodyPr/>
          <a:lstStyle/>
          <a:p>
            <a:r>
              <a:rPr lang="en-US" smtClean="0"/>
              <a:t>Aristophanes Lysistrata</a:t>
            </a:r>
            <a:endParaRPr lang="en-US" dirty="0"/>
          </a:p>
        </p:txBody>
      </p:sp>
      <p:sp>
        <p:nvSpPr>
          <p:cNvPr id="11" name="Slide Number Placeholder 10"/>
          <p:cNvSpPr>
            <a:spLocks noGrp="1"/>
          </p:cNvSpPr>
          <p:nvPr>
            <p:ph type="sldNum" sz="quarter" idx="12"/>
          </p:nvPr>
        </p:nvSpPr>
        <p:spPr/>
        <p:txBody>
          <a:bodyPr/>
          <a:lstStyle/>
          <a:p>
            <a:fld id="{B1A7D873-BDEC-4D0E-826C-A647DDEC7662}" type="slidenum">
              <a:rPr lang="en-US" smtClean="0"/>
              <a:pPr/>
              <a:t>3</a:t>
            </a:fld>
            <a:endParaRPr lang="en-US"/>
          </a:p>
        </p:txBody>
      </p:sp>
    </p:spTree>
    <p:extLst>
      <p:ext uri="{BB962C8B-B14F-4D97-AF65-F5344CB8AC3E}">
        <p14:creationId xmlns:p14="http://schemas.microsoft.com/office/powerpoint/2010/main" val="2892473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normAutofit fontScale="92500"/>
          </a:bodyPr>
          <a:lstStyle/>
          <a:p>
            <a:pPr lvl="0"/>
            <a:r>
              <a:rPr lang="en-US" dirty="0" smtClean="0"/>
              <a:t>Recap</a:t>
            </a:r>
          </a:p>
          <a:p>
            <a:pPr lvl="1"/>
            <a:r>
              <a:rPr lang="en-US" dirty="0" smtClean="0"/>
              <a:t>Persuasion and Democracy in Thucydides Readings 2</a:t>
            </a:r>
          </a:p>
          <a:p>
            <a:pPr lvl="0"/>
            <a:r>
              <a:rPr lang="en-US" dirty="0" smtClean="0"/>
              <a:t>Oral Presentation</a:t>
            </a:r>
          </a:p>
          <a:p>
            <a:pPr lvl="1"/>
            <a:r>
              <a:rPr lang="en-US" dirty="0" smtClean="0"/>
              <a:t>Aristophanes’ </a:t>
            </a:r>
            <a:r>
              <a:rPr lang="en-US" i="1" dirty="0" smtClean="0"/>
              <a:t>Lysistrata</a:t>
            </a:r>
          </a:p>
          <a:p>
            <a:pPr lvl="0"/>
            <a:r>
              <a:rPr lang="en-US" dirty="0" smtClean="0"/>
              <a:t>Persuasion in </a:t>
            </a:r>
            <a:r>
              <a:rPr lang="en-US" i="1" dirty="0" smtClean="0"/>
              <a:t>Lysistrata</a:t>
            </a:r>
          </a:p>
          <a:p>
            <a:pPr lvl="1"/>
            <a:r>
              <a:rPr lang="en-US" dirty="0" smtClean="0"/>
              <a:t>Let’s Count the Ways. . .</a:t>
            </a:r>
          </a:p>
          <a:p>
            <a:pPr lvl="0"/>
            <a:r>
              <a:rPr lang="en-US" dirty="0" smtClean="0"/>
              <a:t>Debate</a:t>
            </a:r>
          </a:p>
          <a:p>
            <a:pPr lvl="1"/>
            <a:r>
              <a:rPr lang="en-US" dirty="0" smtClean="0"/>
              <a:t>Resolved: Women in Aristophanes' </a:t>
            </a:r>
            <a:r>
              <a:rPr lang="en-US" i="1" dirty="0" smtClean="0"/>
              <a:t>Lysistrata</a:t>
            </a:r>
            <a:r>
              <a:rPr lang="en-US" dirty="0" smtClean="0"/>
              <a:t> embody positive role models (politically, etc.)</a:t>
            </a:r>
            <a:endParaRPr lang="en-US" dirty="0"/>
          </a:p>
        </p:txBody>
      </p:sp>
      <p:sp>
        <p:nvSpPr>
          <p:cNvPr id="7" name="Date Placeholder 6"/>
          <p:cNvSpPr>
            <a:spLocks noGrp="1"/>
          </p:cNvSpPr>
          <p:nvPr>
            <p:ph type="dt" sz="half" idx="10"/>
          </p:nvPr>
        </p:nvSpPr>
        <p:spPr/>
        <p:txBody>
          <a:bodyPr/>
          <a:lstStyle/>
          <a:p>
            <a:r>
              <a:rPr lang="en-US" smtClean="0"/>
              <a:t>30-Mar 2017</a:t>
            </a:r>
            <a:endParaRPr lang="en-US"/>
          </a:p>
        </p:txBody>
      </p:sp>
      <p:sp>
        <p:nvSpPr>
          <p:cNvPr id="8" name="Footer Placeholder 7"/>
          <p:cNvSpPr>
            <a:spLocks noGrp="1"/>
          </p:cNvSpPr>
          <p:nvPr>
            <p:ph type="ftr" sz="quarter" idx="3"/>
          </p:nvPr>
        </p:nvSpPr>
        <p:spPr/>
        <p:txBody>
          <a:bodyPr/>
          <a:lstStyle/>
          <a:p>
            <a:r>
              <a:rPr lang="en-US" smtClean="0"/>
              <a:t>Aristophanes Lysistrata</a:t>
            </a:r>
            <a:endParaRPr lang="en-US" dirty="0"/>
          </a:p>
        </p:txBody>
      </p:sp>
      <p:sp>
        <p:nvSpPr>
          <p:cNvPr id="9" name="Slide Number Placeholder 8"/>
          <p:cNvSpPr>
            <a:spLocks noGrp="1"/>
          </p:cNvSpPr>
          <p:nvPr>
            <p:ph type="sldNum" sz="quarter" idx="12"/>
          </p:nvPr>
        </p:nvSpPr>
        <p:spPr/>
        <p:txBody>
          <a:bodyPr/>
          <a:lstStyle/>
          <a:p>
            <a:fld id="{C84949BF-B90B-4E25-9A47-07E9FB3241D4}" type="slidenum">
              <a:rPr lang="en-US" smtClean="0"/>
              <a:pPr/>
              <a:t>4</a:t>
            </a:fld>
            <a:endParaRPr lang="en-US"/>
          </a:p>
        </p:txBody>
      </p:sp>
    </p:spTree>
    <p:extLst>
      <p:ext uri="{BB962C8B-B14F-4D97-AF65-F5344CB8AC3E}">
        <p14:creationId xmlns:p14="http://schemas.microsoft.com/office/powerpoint/2010/main" val="943406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ssolv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500"/>
                                        <p:tgtEl>
                                          <p:spTgt spid="5">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dissolv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dissolve">
                                      <p:cBhvr>
                                        <p:cTn id="23" dur="500"/>
                                        <p:tgtEl>
                                          <p:spTgt spid="5">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dissolve">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dissolve">
                                      <p:cBhvr>
                                        <p:cTn id="31" dur="500"/>
                                        <p:tgtEl>
                                          <p:spTgt spid="5">
                                            <p:txEl>
                                              <p:pRg st="6" end="6"/>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dissolve">
                                      <p:cBhvr>
                                        <p:cTn id="34"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Recap</a:t>
            </a:r>
            <a:endParaRPr lang="en-US" dirty="0"/>
          </a:p>
        </p:txBody>
      </p:sp>
      <p:sp>
        <p:nvSpPr>
          <p:cNvPr id="11" name="Subtitle 10"/>
          <p:cNvSpPr>
            <a:spLocks noGrp="1"/>
          </p:cNvSpPr>
          <p:nvPr>
            <p:ph type="body" idx="1"/>
          </p:nvPr>
        </p:nvSpPr>
        <p:spPr/>
        <p:txBody>
          <a:bodyPr/>
          <a:lstStyle/>
          <a:p>
            <a:r>
              <a:rPr lang="en-US" dirty="0" smtClean="0"/>
              <a:t>Persuasion and Democracy in Thucydides Readings 2</a:t>
            </a:r>
            <a:endParaRPr lang="en-US" dirty="0"/>
          </a:p>
        </p:txBody>
      </p:sp>
    </p:spTree>
    <p:extLst>
      <p:ext uri="{BB962C8B-B14F-4D97-AF65-F5344CB8AC3E}">
        <p14:creationId xmlns:p14="http://schemas.microsoft.com/office/powerpoint/2010/main" val="55379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0033" y="2521059"/>
            <a:ext cx="7763934" cy="1815882"/>
          </a:xfrm>
          <a:prstGeom prst="rect">
            <a:avLst/>
          </a:prstGeom>
          <a:noFill/>
        </p:spPr>
        <p:txBody>
          <a:bodyPr wrap="square" rtlCol="0" anchor="ctr" anchorCtr="0">
            <a:spAutoFit/>
          </a:bodyPr>
          <a:lstStyle/>
          <a:p>
            <a:pPr marL="457200" indent="-457200" algn="l"/>
            <a:r>
              <a:rPr lang="en-US" sz="2800" dirty="0" smtClean="0">
                <a:latin typeface="+mn-lt"/>
              </a:rPr>
              <a:t>Nussbaum, Martha Craven. </a:t>
            </a:r>
            <a:r>
              <a:rPr lang="en-US" sz="2800" i="1" dirty="0" smtClean="0">
                <a:latin typeface="+mn-lt"/>
              </a:rPr>
              <a:t>The Fragility of Goodness: Luck and Ethics in Greek Tragedy and Philosophy</a:t>
            </a:r>
            <a:r>
              <a:rPr lang="en-US" sz="2800" dirty="0" smtClean="0">
                <a:latin typeface="+mn-lt"/>
              </a:rPr>
              <a:t>. Cambridge and New York: Cambridge University Press, 1986. Print.</a:t>
            </a:r>
            <a:endParaRPr lang="en-US" sz="2800" dirty="0">
              <a:latin typeface="+mn-lt"/>
            </a:endParaRPr>
          </a:p>
        </p:txBody>
      </p:sp>
    </p:spTree>
    <p:extLst>
      <p:ext uri="{BB962C8B-B14F-4D97-AF65-F5344CB8AC3E}">
        <p14:creationId xmlns:p14="http://schemas.microsoft.com/office/powerpoint/2010/main" val="1997461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 Pathologies?</a:t>
            </a:r>
            <a:endParaRPr lang="en-US" dirty="0"/>
          </a:p>
        </p:txBody>
      </p:sp>
      <p:sp>
        <p:nvSpPr>
          <p:cNvPr id="6" name="Text Placeholder 5"/>
          <p:cNvSpPr>
            <a:spLocks noGrp="1"/>
          </p:cNvSpPr>
          <p:nvPr>
            <p:ph type="body" idx="1"/>
          </p:nvPr>
        </p:nvSpPr>
        <p:spPr/>
        <p:txBody>
          <a:bodyPr/>
          <a:lstStyle/>
          <a:p>
            <a:r>
              <a:rPr lang="en-US" dirty="0" smtClean="0"/>
              <a:t>Plague Description</a:t>
            </a:r>
            <a:endParaRPr lang="en-US" dirty="0"/>
          </a:p>
        </p:txBody>
      </p:sp>
      <p:sp>
        <p:nvSpPr>
          <p:cNvPr id="7" name="Content Placeholder 6"/>
          <p:cNvSpPr>
            <a:spLocks noGrp="1"/>
          </p:cNvSpPr>
          <p:nvPr>
            <p:ph sz="half" idx="2"/>
          </p:nvPr>
        </p:nvSpPr>
        <p:spPr/>
        <p:txBody>
          <a:bodyPr>
            <a:normAutofit/>
          </a:bodyPr>
          <a:lstStyle/>
          <a:p>
            <a:r>
              <a:rPr lang="en-US" dirty="0" smtClean="0"/>
              <a:t>Plague as “too severe for human nature” (48)</a:t>
            </a:r>
          </a:p>
          <a:p>
            <a:r>
              <a:rPr lang="en-US" dirty="0" smtClean="0"/>
              <a:t>“The pleasure of the moment . . . [was] set up as … nobility” (50)</a:t>
            </a:r>
            <a:endParaRPr lang="en-US" dirty="0"/>
          </a:p>
        </p:txBody>
      </p:sp>
      <p:sp>
        <p:nvSpPr>
          <p:cNvPr id="8" name="Text Placeholder 7"/>
          <p:cNvSpPr>
            <a:spLocks noGrp="1"/>
          </p:cNvSpPr>
          <p:nvPr>
            <p:ph type="body" sz="quarter" idx="3"/>
          </p:nvPr>
        </p:nvSpPr>
        <p:spPr/>
        <p:txBody>
          <a:bodyPr/>
          <a:lstStyle/>
          <a:p>
            <a:r>
              <a:rPr lang="en-US" i="1" dirty="0" smtClean="0"/>
              <a:t>Stasis</a:t>
            </a:r>
            <a:r>
              <a:rPr lang="en-US" dirty="0" smtClean="0"/>
              <a:t> description</a:t>
            </a:r>
            <a:endParaRPr lang="en-US" dirty="0"/>
          </a:p>
        </p:txBody>
      </p:sp>
      <p:sp>
        <p:nvSpPr>
          <p:cNvPr id="9" name="Content Placeholder 8"/>
          <p:cNvSpPr>
            <a:spLocks noGrp="1"/>
          </p:cNvSpPr>
          <p:nvPr>
            <p:ph sz="quarter" idx="4"/>
          </p:nvPr>
        </p:nvSpPr>
        <p:spPr/>
        <p:txBody>
          <a:bodyPr>
            <a:normAutofit lnSpcReduction="10000"/>
          </a:bodyPr>
          <a:lstStyle/>
          <a:p>
            <a:r>
              <a:rPr lang="en-US" dirty="0" smtClean="0"/>
              <a:t>“War is a violent teacher” (90)</a:t>
            </a:r>
          </a:p>
          <a:p>
            <a:r>
              <a:rPr lang="en-US" dirty="0" smtClean="0"/>
              <a:t>“And they reversed the usual way of using words to evaluate activities” (90)</a:t>
            </a:r>
          </a:p>
          <a:p>
            <a:r>
              <a:rPr lang="en-US" dirty="0" smtClean="0"/>
              <a:t>“Simplicity, which is the chief cause of a generous spirit, was laughed down” (92)</a:t>
            </a:r>
            <a:endParaRPr lang="en-US" dirty="0"/>
          </a:p>
        </p:txBody>
      </p:sp>
      <p:sp>
        <p:nvSpPr>
          <p:cNvPr id="12" name="Date Placeholder 11"/>
          <p:cNvSpPr>
            <a:spLocks noGrp="1"/>
          </p:cNvSpPr>
          <p:nvPr>
            <p:ph type="dt" sz="half" idx="10"/>
          </p:nvPr>
        </p:nvSpPr>
        <p:spPr/>
        <p:txBody>
          <a:bodyPr/>
          <a:lstStyle/>
          <a:p>
            <a:r>
              <a:rPr lang="en-US" smtClean="0"/>
              <a:t>30-Mar 2017</a:t>
            </a:r>
            <a:endParaRPr lang="en-US"/>
          </a:p>
        </p:txBody>
      </p:sp>
      <p:sp>
        <p:nvSpPr>
          <p:cNvPr id="13" name="Footer Placeholder 12"/>
          <p:cNvSpPr>
            <a:spLocks noGrp="1"/>
          </p:cNvSpPr>
          <p:nvPr>
            <p:ph type="ftr" sz="quarter" idx="13"/>
          </p:nvPr>
        </p:nvSpPr>
        <p:spPr/>
        <p:txBody>
          <a:bodyPr/>
          <a:lstStyle/>
          <a:p>
            <a:r>
              <a:rPr lang="en-US" smtClean="0"/>
              <a:t>Aristophanes Lysistrata</a:t>
            </a:r>
            <a:endParaRPr lang="en-US" dirty="0"/>
          </a:p>
        </p:txBody>
      </p:sp>
      <p:sp>
        <p:nvSpPr>
          <p:cNvPr id="14" name="Slide Number Placeholder 13"/>
          <p:cNvSpPr>
            <a:spLocks noGrp="1"/>
          </p:cNvSpPr>
          <p:nvPr>
            <p:ph type="sldNum" sz="quarter" idx="12"/>
          </p:nvPr>
        </p:nvSpPr>
        <p:spPr/>
        <p:txBody>
          <a:bodyPr/>
          <a:lstStyle/>
          <a:p>
            <a:fld id="{B1A7D873-BDEC-4D0E-826C-A647DDEC7662}" type="slidenum">
              <a:rPr lang="en-US" smtClean="0"/>
              <a:pPr/>
              <a:t>7</a:t>
            </a:fld>
            <a:endParaRPr lang="en-US"/>
          </a:p>
        </p:txBody>
      </p:sp>
    </p:spTree>
    <p:extLst>
      <p:ext uri="{BB962C8B-B14F-4D97-AF65-F5344CB8AC3E}">
        <p14:creationId xmlns:p14="http://schemas.microsoft.com/office/powerpoint/2010/main" val="3529911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dissolv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dissolv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dissolve">
                                      <p:cBhvr>
                                        <p:cTn id="22" dur="5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dissolve">
                                      <p:cBhvr>
                                        <p:cTn id="2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 . . and Melian Debate</a:t>
            </a:r>
            <a:endParaRPr lang="en-US" dirty="0"/>
          </a:p>
        </p:txBody>
      </p:sp>
      <p:sp>
        <p:nvSpPr>
          <p:cNvPr id="8" name="Text Box 11"/>
          <p:cNvSpPr txBox="1">
            <a:spLocks noChangeArrowheads="1"/>
          </p:cNvSpPr>
          <p:nvPr/>
        </p:nvSpPr>
        <p:spPr bwMode="ltGray">
          <a:xfrm>
            <a:off x="988599" y="2105323"/>
            <a:ext cx="7166802" cy="2923877"/>
          </a:xfrm>
          <a:prstGeom prst="rect">
            <a:avLst/>
          </a:prstGeom>
          <a:noFill/>
          <a:ln w="9525">
            <a:noFill/>
            <a:miter lim="800000"/>
            <a:headEnd/>
            <a:tailEnd/>
          </a:ln>
          <a:effectLst/>
        </p:spPr>
        <p:txBody>
          <a:bodyPr wrap="square" anchor="t" anchorCtr="1">
            <a:spAutoFit/>
          </a:bodyPr>
          <a:lstStyle/>
          <a:p>
            <a:r>
              <a:rPr lang="en-US" sz="3200" dirty="0" smtClean="0">
                <a:latin typeface="+mn-lt"/>
              </a:rPr>
              <a:t>“Nature (</a:t>
            </a:r>
            <a:r>
              <a:rPr lang="en-US" sz="3200" i="1" dirty="0" smtClean="0">
                <a:latin typeface="+mn-lt"/>
              </a:rPr>
              <a:t>phusis</a:t>
            </a:r>
            <a:r>
              <a:rPr lang="en-US" sz="3200" dirty="0" smtClean="0">
                <a:latin typeface="+mn-lt"/>
              </a:rPr>
              <a:t>) always compels gods (we believe) and men (we are certain) to rule over anyone they can control. We did not make this law (</a:t>
            </a:r>
            <a:r>
              <a:rPr lang="en-US" sz="3200" i="1" dirty="0" smtClean="0">
                <a:latin typeface="+mn-lt"/>
              </a:rPr>
              <a:t>nomos</a:t>
            </a:r>
            <a:r>
              <a:rPr lang="en-US" sz="3200" dirty="0" smtClean="0">
                <a:latin typeface="+mn-lt"/>
              </a:rPr>
              <a:t>), . . . but . . . will take it as we found it. . . .”</a:t>
            </a:r>
          </a:p>
          <a:p>
            <a:r>
              <a:rPr lang="en-US" dirty="0" smtClean="0">
                <a:latin typeface="+mn-lt"/>
              </a:rPr>
              <a:t>(Athenians in Thucydides </a:t>
            </a:r>
            <a:r>
              <a:rPr lang="en-US" dirty="0">
                <a:latin typeface="+mn-lt"/>
              </a:rPr>
              <a:t>3.38.4, p. </a:t>
            </a:r>
            <a:r>
              <a:rPr lang="en-US" dirty="0" smtClean="0">
                <a:latin typeface="+mn-lt"/>
              </a:rPr>
              <a:t>68)</a:t>
            </a:r>
            <a:endParaRPr lang="en-US" sz="3200" dirty="0">
              <a:latin typeface="+mn-lt"/>
            </a:endParaRPr>
          </a:p>
        </p:txBody>
      </p:sp>
      <p:sp>
        <p:nvSpPr>
          <p:cNvPr id="5" name="Date Placeholder 4"/>
          <p:cNvSpPr>
            <a:spLocks noGrp="1"/>
          </p:cNvSpPr>
          <p:nvPr>
            <p:ph type="dt" sz="half" idx="10"/>
          </p:nvPr>
        </p:nvSpPr>
        <p:spPr/>
        <p:txBody>
          <a:bodyPr/>
          <a:lstStyle/>
          <a:p>
            <a:r>
              <a:rPr lang="en-US" smtClean="0"/>
              <a:t>30-Mar 2017</a:t>
            </a:r>
            <a:endParaRPr lang="en-US"/>
          </a:p>
        </p:txBody>
      </p:sp>
      <p:sp>
        <p:nvSpPr>
          <p:cNvPr id="6" name="Footer Placeholder 5"/>
          <p:cNvSpPr>
            <a:spLocks noGrp="1"/>
          </p:cNvSpPr>
          <p:nvPr>
            <p:ph type="ftr" sz="quarter" idx="11"/>
          </p:nvPr>
        </p:nvSpPr>
        <p:spPr/>
        <p:txBody>
          <a:bodyPr/>
          <a:lstStyle/>
          <a:p>
            <a:r>
              <a:rPr lang="en-US" smtClean="0"/>
              <a:t>Aristophanes Lysistrata</a:t>
            </a:r>
            <a:endParaRPr lang="en-US" dirty="0"/>
          </a:p>
        </p:txBody>
      </p:sp>
      <p:sp>
        <p:nvSpPr>
          <p:cNvPr id="11" name="Slide Number Placeholder 10"/>
          <p:cNvSpPr>
            <a:spLocks noGrp="1"/>
          </p:cNvSpPr>
          <p:nvPr>
            <p:ph type="sldNum" sz="quarter" idx="12"/>
          </p:nvPr>
        </p:nvSpPr>
        <p:spPr/>
        <p:txBody>
          <a:bodyPr/>
          <a:lstStyle/>
          <a:p>
            <a:fld id="{D8DA791F-B178-4742-A26D-9D2FEF52258B}" type="slidenum">
              <a:rPr lang="en-US" smtClean="0"/>
              <a:pPr/>
              <a:t>8</a:t>
            </a:fld>
            <a:endParaRPr lang="en-US"/>
          </a:p>
        </p:txBody>
      </p:sp>
    </p:spTree>
    <p:extLst>
      <p:ext uri="{BB962C8B-B14F-4D97-AF65-F5344CB8AC3E}">
        <p14:creationId xmlns:p14="http://schemas.microsoft.com/office/powerpoint/2010/main" val="3430516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i="1" dirty="0" err="1" smtClean="0"/>
              <a:t>Erōs</a:t>
            </a:r>
            <a:r>
              <a:rPr lang="en-US" dirty="0" smtClean="0"/>
              <a:t>, </a:t>
            </a:r>
            <a:r>
              <a:rPr lang="en-US" i="1" dirty="0" smtClean="0"/>
              <a:t>logos</a:t>
            </a:r>
            <a:endParaRPr lang="en-US" dirty="0"/>
          </a:p>
        </p:txBody>
      </p:sp>
      <p:sp>
        <p:nvSpPr>
          <p:cNvPr id="10" name="Content Placeholder 9"/>
          <p:cNvSpPr>
            <a:spLocks noGrp="1"/>
          </p:cNvSpPr>
          <p:nvPr>
            <p:ph sz="half" idx="1"/>
          </p:nvPr>
        </p:nvSpPr>
        <p:spPr/>
        <p:txBody>
          <a:bodyPr>
            <a:normAutofit fontScale="92500"/>
          </a:bodyPr>
          <a:lstStyle/>
          <a:p>
            <a:r>
              <a:rPr lang="en-US" dirty="0" smtClean="0"/>
              <a:t>Plague</a:t>
            </a:r>
          </a:p>
          <a:p>
            <a:pPr lvl="1"/>
            <a:r>
              <a:rPr lang="en-US" dirty="0" smtClean="0"/>
              <a:t>“The pleasure of the moment . . . [was] set up as [a standard] of nobility and usefulness" (50)</a:t>
            </a:r>
          </a:p>
          <a:p>
            <a:r>
              <a:rPr lang="en-US" dirty="0" err="1" smtClean="0"/>
              <a:t>Mytilenean</a:t>
            </a:r>
            <a:r>
              <a:rPr lang="en-US" dirty="0" smtClean="0"/>
              <a:t> Debate</a:t>
            </a:r>
          </a:p>
          <a:p>
            <a:pPr lvl="1"/>
            <a:r>
              <a:rPr lang="en-US" dirty="0" smtClean="0"/>
              <a:t>CLEON: Athenians as rhetoric-addicts</a:t>
            </a:r>
          </a:p>
          <a:p>
            <a:pPr lvl="1"/>
            <a:r>
              <a:rPr lang="en-US" dirty="0" smtClean="0"/>
              <a:t>DIODOTUS: “Hope and passionate desire (</a:t>
            </a:r>
            <a:r>
              <a:rPr lang="en-US" i="1" dirty="0" err="1" smtClean="0"/>
              <a:t>erōs</a:t>
            </a:r>
            <a:r>
              <a:rPr lang="en-US" dirty="0" smtClean="0"/>
              <a:t>) . . . dominate every situation” (73)</a:t>
            </a:r>
          </a:p>
        </p:txBody>
      </p:sp>
      <p:sp>
        <p:nvSpPr>
          <p:cNvPr id="11" name="Content Placeholder 10"/>
          <p:cNvSpPr>
            <a:spLocks noGrp="1"/>
          </p:cNvSpPr>
          <p:nvPr>
            <p:ph sz="half" idx="2"/>
          </p:nvPr>
        </p:nvSpPr>
        <p:spPr/>
        <p:txBody>
          <a:bodyPr>
            <a:normAutofit fontScale="92500"/>
          </a:bodyPr>
          <a:lstStyle/>
          <a:p>
            <a:r>
              <a:rPr lang="en-US" i="1" dirty="0" smtClean="0"/>
              <a:t>Stasis</a:t>
            </a:r>
            <a:r>
              <a:rPr lang="en-US" dirty="0" smtClean="0"/>
              <a:t> Description</a:t>
            </a:r>
          </a:p>
          <a:p>
            <a:pPr lvl="1"/>
            <a:r>
              <a:rPr lang="en-US" dirty="0" smtClean="0"/>
              <a:t>“The cause of all this was the desire to rule out of avarice and ambition” (93)</a:t>
            </a:r>
          </a:p>
          <a:p>
            <a:r>
              <a:rPr lang="en-US" dirty="0" smtClean="0"/>
              <a:t>Sicilian Debate</a:t>
            </a:r>
          </a:p>
          <a:p>
            <a:pPr lvl="1"/>
            <a:r>
              <a:rPr lang="en-US" dirty="0" smtClean="0"/>
              <a:t>NICIAS: “Do not be sick . . . with yearning (</a:t>
            </a:r>
            <a:r>
              <a:rPr lang="en-US" i="1" dirty="0" err="1" smtClean="0"/>
              <a:t>erōs</a:t>
            </a:r>
            <a:r>
              <a:rPr lang="en-US" dirty="0" smtClean="0"/>
              <a:t>) for what is not here” (116)</a:t>
            </a:r>
          </a:p>
          <a:p>
            <a:pPr lvl="1"/>
            <a:r>
              <a:rPr lang="en-US" dirty="0" smtClean="0"/>
              <a:t>HISTORIAN’S ANALYSIS: “Now everyone alike fell in love (</a:t>
            </a:r>
            <a:r>
              <a:rPr lang="en-US" i="1" dirty="0" err="1" smtClean="0"/>
              <a:t>erōs</a:t>
            </a:r>
            <a:r>
              <a:rPr lang="en-US" i="1" dirty="0" smtClean="0"/>
              <a:t> </a:t>
            </a:r>
            <a:r>
              <a:rPr lang="en-US" i="1" dirty="0" err="1" smtClean="0"/>
              <a:t>enepese</a:t>
            </a:r>
            <a:r>
              <a:rPr lang="en-US" dirty="0" smtClean="0"/>
              <a:t>) with the enterprise” (122)</a:t>
            </a:r>
            <a:endParaRPr lang="en-US" dirty="0"/>
          </a:p>
        </p:txBody>
      </p:sp>
      <p:sp>
        <p:nvSpPr>
          <p:cNvPr id="5" name="Date Placeholder 4"/>
          <p:cNvSpPr>
            <a:spLocks noGrp="1"/>
          </p:cNvSpPr>
          <p:nvPr>
            <p:ph type="dt" sz="half" idx="10"/>
          </p:nvPr>
        </p:nvSpPr>
        <p:spPr/>
        <p:txBody>
          <a:bodyPr/>
          <a:lstStyle/>
          <a:p>
            <a:r>
              <a:rPr lang="en-US" smtClean="0"/>
              <a:t>30-Mar 2017</a:t>
            </a:r>
            <a:endParaRPr lang="en-US"/>
          </a:p>
        </p:txBody>
      </p:sp>
      <p:sp>
        <p:nvSpPr>
          <p:cNvPr id="6" name="Footer Placeholder 5"/>
          <p:cNvSpPr>
            <a:spLocks noGrp="1"/>
          </p:cNvSpPr>
          <p:nvPr>
            <p:ph type="ftr" sz="quarter" idx="3"/>
          </p:nvPr>
        </p:nvSpPr>
        <p:spPr/>
        <p:txBody>
          <a:bodyPr/>
          <a:lstStyle/>
          <a:p>
            <a:r>
              <a:rPr lang="en-US" smtClean="0"/>
              <a:t>Aristophanes Lysistrata</a:t>
            </a:r>
            <a:endParaRPr lang="en-US" dirty="0"/>
          </a:p>
        </p:txBody>
      </p:sp>
      <p:sp>
        <p:nvSpPr>
          <p:cNvPr id="7" name="Slide Number Placeholder 6"/>
          <p:cNvSpPr>
            <a:spLocks noGrp="1"/>
          </p:cNvSpPr>
          <p:nvPr>
            <p:ph type="sldNum" sz="quarter" idx="12"/>
          </p:nvPr>
        </p:nvSpPr>
        <p:spPr/>
        <p:txBody>
          <a:bodyPr/>
          <a:lstStyle/>
          <a:p>
            <a:fld id="{E5A160DF-E29A-4672-A7A8-D5391F57194F}" type="slidenum">
              <a:rPr lang="en-US" smtClean="0"/>
              <a:pPr/>
              <a:t>9</a:t>
            </a:fld>
            <a:endParaRPr lang="en-US"/>
          </a:p>
        </p:txBody>
      </p:sp>
    </p:spTree>
    <p:extLst>
      <p:ext uri="{BB962C8B-B14F-4D97-AF65-F5344CB8AC3E}">
        <p14:creationId xmlns:p14="http://schemas.microsoft.com/office/powerpoint/2010/main" val="1896701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dissolve">
                                      <p:cBhvr>
                                        <p:cTn id="10" dur="500"/>
                                        <p:tgtEl>
                                          <p:spTgt spid="10">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dissolve">
                                      <p:cBhvr>
                                        <p:cTn id="15" dur="500"/>
                                        <p:tgtEl>
                                          <p:spTgt spid="10">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animEffect transition="in" filter="dissolve">
                                      <p:cBhvr>
                                        <p:cTn id="18" dur="500"/>
                                        <p:tgtEl>
                                          <p:spTgt spid="10">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Effect transition="in" filter="dissolve">
                                      <p:cBhvr>
                                        <p:cTn id="21" dur="500"/>
                                        <p:tgtEl>
                                          <p:spTgt spid="10">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1">
                                            <p:txEl>
                                              <p:pRg st="0" end="0"/>
                                            </p:txEl>
                                          </p:spTgt>
                                        </p:tgtEl>
                                        <p:attrNameLst>
                                          <p:attrName>style.visibility</p:attrName>
                                        </p:attrNameLst>
                                      </p:cBhvr>
                                      <p:to>
                                        <p:strVal val="visible"/>
                                      </p:to>
                                    </p:set>
                                    <p:animEffect transition="in" filter="dissolve">
                                      <p:cBhvr>
                                        <p:cTn id="26" dur="500"/>
                                        <p:tgtEl>
                                          <p:spTgt spid="11">
                                            <p:txEl>
                                              <p:pRg st="0" end="0"/>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1">
                                            <p:txEl>
                                              <p:pRg st="1" end="1"/>
                                            </p:txEl>
                                          </p:spTgt>
                                        </p:tgtEl>
                                        <p:attrNameLst>
                                          <p:attrName>style.visibility</p:attrName>
                                        </p:attrNameLst>
                                      </p:cBhvr>
                                      <p:to>
                                        <p:strVal val="visible"/>
                                      </p:to>
                                    </p:set>
                                    <p:animEffect transition="in" filter="dissolve">
                                      <p:cBhvr>
                                        <p:cTn id="29" dur="500"/>
                                        <p:tgtEl>
                                          <p:spTgt spid="11">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1">
                                            <p:txEl>
                                              <p:pRg st="2" end="2"/>
                                            </p:txEl>
                                          </p:spTgt>
                                        </p:tgtEl>
                                        <p:attrNameLst>
                                          <p:attrName>style.visibility</p:attrName>
                                        </p:attrNameLst>
                                      </p:cBhvr>
                                      <p:to>
                                        <p:strVal val="visible"/>
                                      </p:to>
                                    </p:set>
                                    <p:animEffect transition="in" filter="dissolve">
                                      <p:cBhvr>
                                        <p:cTn id="34" dur="500"/>
                                        <p:tgtEl>
                                          <p:spTgt spid="11">
                                            <p:txEl>
                                              <p:pRg st="2" end="2"/>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1">
                                            <p:txEl>
                                              <p:pRg st="3" end="3"/>
                                            </p:txEl>
                                          </p:spTgt>
                                        </p:tgtEl>
                                        <p:attrNameLst>
                                          <p:attrName>style.visibility</p:attrName>
                                        </p:attrNameLst>
                                      </p:cBhvr>
                                      <p:to>
                                        <p:strVal val="visible"/>
                                      </p:to>
                                    </p:set>
                                    <p:animEffect transition="in" filter="dissolve">
                                      <p:cBhvr>
                                        <p:cTn id="37" dur="500"/>
                                        <p:tgtEl>
                                          <p:spTgt spid="11">
                                            <p:txEl>
                                              <p:pRg st="3" end="3"/>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1">
                                            <p:txEl>
                                              <p:pRg st="4" end="4"/>
                                            </p:txEl>
                                          </p:spTgt>
                                        </p:tgtEl>
                                        <p:attrNameLst>
                                          <p:attrName>style.visibility</p:attrName>
                                        </p:attrNameLst>
                                      </p:cBhvr>
                                      <p:to>
                                        <p:strVal val="visible"/>
                                      </p:to>
                                    </p:set>
                                    <p:animEffect transition="in" filter="dissolve">
                                      <p:cBhvr>
                                        <p:cTn id="40"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build="p"/>
    </p:bldLst>
  </p:timing>
</p:sld>
</file>

<file path=ppt/theme/theme1.xml><?xml version="1.0" encoding="utf-8"?>
<a:theme xmlns:a="http://schemas.openxmlformats.org/drawingml/2006/main" name="z">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chor="ctr" anchorCtr="0">
        <a:spAutoFit/>
      </a:bodyPr>
      <a:lstStyle>
        <a:defPPr>
          <a:defRPr dirty="0" err="1"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Template>
  <TotalTime>853</TotalTime>
  <Words>1807</Words>
  <Application>Microsoft Office PowerPoint</Application>
  <PresentationFormat>On-screen Show (4:3)</PresentationFormat>
  <Paragraphs>170</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Levenim MT</vt:lpstr>
      <vt:lpstr>Tahoma</vt:lpstr>
      <vt:lpstr>Times New Roman</vt:lpstr>
      <vt:lpstr>z</vt:lpstr>
      <vt:lpstr>Aristophanes’ Lysistrata</vt:lpstr>
      <vt:lpstr>Two Quotes</vt:lpstr>
      <vt:lpstr>Two Quotes</vt:lpstr>
      <vt:lpstr>Agenda</vt:lpstr>
      <vt:lpstr>Recap</vt:lpstr>
      <vt:lpstr>PowerPoint Presentation</vt:lpstr>
      <vt:lpstr>Parallel Pathologies?</vt:lpstr>
      <vt:lpstr>. . . and Melian Debate</vt:lpstr>
      <vt:lpstr>Erōs, logos</vt:lpstr>
      <vt:lpstr>Oral Presentation</vt:lpstr>
      <vt:lpstr>Persuasion in Lysistrata</vt:lpstr>
      <vt:lpstr>Play and Backdrop</vt:lpstr>
      <vt:lpstr>Lysistrata: Dramatic Arc*</vt:lpstr>
      <vt:lpstr>Some Dialogue. . .</vt:lpstr>
      <vt:lpstr>Debate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Aristophanes’ Lysistrata</dc:title>
  <dc:creator>ascholtz</dc:creator>
  <cp:lastModifiedBy>Scholtz, Andrew</cp:lastModifiedBy>
  <cp:revision>25</cp:revision>
  <cp:lastPrinted>2017-03-30T17:59:14Z</cp:lastPrinted>
  <dcterms:created xsi:type="dcterms:W3CDTF">2012-11-15T19:38:34Z</dcterms:created>
  <dcterms:modified xsi:type="dcterms:W3CDTF">2017-03-30T21:52:59Z</dcterms:modified>
</cp:coreProperties>
</file>