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14"/>
  </p:notesMasterIdLst>
  <p:handoutMasterIdLst>
    <p:handoutMasterId r:id="rId15"/>
  </p:handoutMasterIdLst>
  <p:sldIdLst>
    <p:sldId id="256" r:id="rId2"/>
    <p:sldId id="258" r:id="rId3"/>
    <p:sldId id="273" r:id="rId4"/>
    <p:sldId id="266" r:id="rId5"/>
    <p:sldId id="276" r:id="rId6"/>
    <p:sldId id="272" r:id="rId7"/>
    <p:sldId id="280" r:id="rId8"/>
    <p:sldId id="262" r:id="rId9"/>
    <p:sldId id="263" r:id="rId10"/>
    <p:sldId id="264" r:id="rId11"/>
    <p:sldId id="278" r:id="rId12"/>
    <p:sldId id="269" r:id="rId13"/>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8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2626"/>
    <a:srgbClr val="FFFFFF"/>
    <a:srgbClr val="000099"/>
    <a:srgbClr val="0000FF"/>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87" autoAdjust="0"/>
    <p:restoredTop sz="96433" autoAdjust="0"/>
  </p:normalViewPr>
  <p:slideViewPr>
    <p:cSldViewPr snapToGrid="0" showGuides="1">
      <p:cViewPr varScale="1">
        <p:scale>
          <a:sx n="113" d="100"/>
          <a:sy n="113" d="100"/>
        </p:scale>
        <p:origin x="2190" y="96"/>
      </p:cViewPr>
      <p:guideLst>
        <p:guide orient="horz" pos="2159"/>
        <p:guide pos="2881"/>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52" d="100"/>
          <a:sy n="52" d="100"/>
        </p:scale>
        <p:origin x="-289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r>
              <a:rPr lang="en-US" dirty="0" smtClean="0"/>
              <a:t>persuasion anc. greece</a:t>
            </a:r>
            <a:endParaRPr lang="en-US" dirty="0"/>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r>
              <a:rPr lang="en-US" smtClean="0"/>
              <a:t>notes</a:t>
            </a:r>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390648924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r>
              <a:rPr lang="en-US" dirty="0" smtClean="0"/>
              <a:t>persuasion anc. greece</a:t>
            </a:r>
            <a:endParaRPr lang="en-US" dirty="0"/>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386013" y="482600"/>
            <a:ext cx="2238375" cy="1679575"/>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201196"/>
            <a:ext cx="5919894" cy="6398421"/>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r>
              <a:rPr lang="en-US" smtClean="0"/>
              <a:t>notes</a:t>
            </a:r>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2109169465"/>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100" kern="1200">
        <a:solidFill>
          <a:schemeClr val="tx1"/>
        </a:solidFill>
        <a:latin typeface="+mn-lt"/>
        <a:ea typeface="+mn-ea"/>
        <a:cs typeface="+mn-cs"/>
      </a:defRPr>
    </a:lvl1pPr>
    <a:lvl2pPr marL="457200" algn="l" rtl="0" fontAlgn="base">
      <a:spcBef>
        <a:spcPct val="30000"/>
      </a:spcBef>
      <a:spcAft>
        <a:spcPct val="0"/>
      </a:spcAft>
      <a:defRPr sz="1100" kern="1200">
        <a:solidFill>
          <a:schemeClr val="tx1"/>
        </a:solidFill>
        <a:latin typeface="+mn-lt"/>
        <a:ea typeface="+mn-ea"/>
        <a:cs typeface="+mn-cs"/>
      </a:defRPr>
    </a:lvl2pPr>
    <a:lvl3pPr marL="914400" algn="l" rtl="0" fontAlgn="base">
      <a:spcBef>
        <a:spcPct val="30000"/>
      </a:spcBef>
      <a:spcAft>
        <a:spcPct val="0"/>
      </a:spcAft>
      <a:defRPr sz="1100" kern="1200">
        <a:solidFill>
          <a:schemeClr val="tx1"/>
        </a:solidFill>
        <a:latin typeface="+mn-lt"/>
        <a:ea typeface="+mn-ea"/>
        <a:cs typeface="+mn-cs"/>
      </a:defRPr>
    </a:lvl3pPr>
    <a:lvl4pPr marL="1371600" algn="l" rtl="0" fontAlgn="base">
      <a:spcBef>
        <a:spcPct val="30000"/>
      </a:spcBef>
      <a:spcAft>
        <a:spcPct val="0"/>
      </a:spcAft>
      <a:defRPr sz="1100" kern="1200">
        <a:solidFill>
          <a:schemeClr val="tx1"/>
        </a:solidFill>
        <a:latin typeface="+mn-lt"/>
        <a:ea typeface="+mn-ea"/>
        <a:cs typeface="+mn-cs"/>
      </a:defRPr>
    </a:lvl4pPr>
    <a:lvl5pPr marL="1828800" algn="l" rtl="0" fontAlgn="base">
      <a:spcBef>
        <a:spcPct val="30000"/>
      </a:spcBef>
      <a:spcAft>
        <a:spcPct val="0"/>
      </a:spcAft>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normAutofit/>
          </a:bodyPr>
          <a:lstStyle/>
          <a:p>
            <a:r>
              <a:rPr lang="en-US" dirty="0"/>
              <a:t>intro</a:t>
            </a:r>
            <a:r>
              <a:rPr lang="en-US" dirty="0" smtClean="0"/>
              <a:t> </a:t>
            </a:r>
            <a:r>
              <a:rPr lang="en-US" dirty="0"/>
              <a:t>00:10</a:t>
            </a:r>
            <a:r>
              <a:rPr lang="en-US" dirty="0" smtClean="0"/>
              <a:t> </a:t>
            </a:r>
            <a:r>
              <a:rPr lang="en-US" dirty="0"/>
              <a:t>06:00</a:t>
            </a:r>
            <a:r>
              <a:rPr lang="en-US" dirty="0" smtClean="0"/>
              <a:t> </a:t>
            </a:r>
            <a:endParaRPr lang="en-US" dirty="0"/>
          </a:p>
        </p:txBody>
      </p:sp>
      <p:sp>
        <p:nvSpPr>
          <p:cNvPr id="5" name="Slide Number Placeholder 4"/>
          <p:cNvSpPr>
            <a:spLocks noGrp="1"/>
          </p:cNvSpPr>
          <p:nvPr>
            <p:ph type="sldNum" sz="quarter" idx="11"/>
          </p:nvPr>
        </p:nvSpPr>
        <p:spPr/>
        <p:txBody>
          <a:bodyPr/>
          <a:lstStyle/>
          <a:p>
            <a:fld id="{5721D7F7-CBDC-4618-B4D1-D6BF1CF121FB}" type="slidenum">
              <a:rPr lang="en-US" smtClean="0"/>
              <a:pPr/>
              <a:t>1</a:t>
            </a:fld>
            <a:endParaRPr lang="en-US" dirty="0"/>
          </a:p>
        </p:txBody>
      </p:sp>
    </p:spTree>
    <p:extLst>
      <p:ext uri="{BB962C8B-B14F-4D97-AF65-F5344CB8AC3E}">
        <p14:creationId xmlns:p14="http://schemas.microsoft.com/office/powerpoint/2010/main" val="919082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lstStyle/>
          <a:p>
            <a:r>
              <a:rPr lang="en-US" dirty="0" err="1">
                <a:latin typeface="Tahoma" pitchFamily="34" charset="0"/>
              </a:rPr>
              <a:t>τί</a:t>
            </a:r>
            <a:r>
              <a:rPr lang="en-US" dirty="0">
                <a:latin typeface="Tahoma" pitchFamily="34" charset="0"/>
              </a:rPr>
              <a:t> </a:t>
            </a:r>
            <a:r>
              <a:rPr lang="en-US" dirty="0" err="1">
                <a:latin typeface="Tahoma" pitchFamily="34" charset="0"/>
              </a:rPr>
              <a:t>γὰρ</a:t>
            </a:r>
            <a:r>
              <a:rPr lang="en-US" dirty="0">
                <a:latin typeface="Tahoma" pitchFamily="34" charset="0"/>
              </a:rPr>
              <a:t> ἀπ</a:t>
            </a:r>
            <a:r>
              <a:rPr lang="en-US" dirty="0" err="1">
                <a:latin typeface="Tahoma" pitchFamily="34" charset="0"/>
              </a:rPr>
              <a:t>ῆν</a:t>
            </a:r>
            <a:r>
              <a:rPr lang="en-US" dirty="0">
                <a:latin typeface="Tahoma" pitchFamily="34" charset="0"/>
              </a:rPr>
              <a:t> </a:t>
            </a:r>
            <a:r>
              <a:rPr lang="en-US" dirty="0" err="1">
                <a:latin typeface="Tahoma" pitchFamily="34" charset="0"/>
              </a:rPr>
              <a:t>τοῖς</a:t>
            </a:r>
            <a:r>
              <a:rPr lang="en-US" dirty="0">
                <a:latin typeface="Tahoma" pitchFamily="34" charset="0"/>
              </a:rPr>
              <a:t> </a:t>
            </a:r>
            <a:r>
              <a:rPr lang="en-US" dirty="0" err="1">
                <a:latin typeface="Tahoma" pitchFamily="34" charset="0"/>
              </a:rPr>
              <a:t>ἀνδράσι</a:t>
            </a:r>
            <a:r>
              <a:rPr lang="en-US" dirty="0">
                <a:latin typeface="Tahoma" pitchFamily="34" charset="0"/>
              </a:rPr>
              <a:t> </a:t>
            </a:r>
            <a:r>
              <a:rPr lang="en-US" dirty="0" err="1">
                <a:latin typeface="Tahoma" pitchFamily="34" charset="0"/>
              </a:rPr>
              <a:t>τούτοις</a:t>
            </a:r>
            <a:r>
              <a:rPr lang="en-US" dirty="0">
                <a:latin typeface="Tahoma" pitchFamily="34" charset="0"/>
              </a:rPr>
              <a:t> </a:t>
            </a:r>
            <a:r>
              <a:rPr lang="en-US" dirty="0" err="1">
                <a:latin typeface="Tahoma" pitchFamily="34" charset="0"/>
              </a:rPr>
              <a:t>ὧν</a:t>
            </a:r>
            <a:r>
              <a:rPr lang="en-US" dirty="0">
                <a:latin typeface="Tahoma" pitchFamily="34" charset="0"/>
              </a:rPr>
              <a:t> </a:t>
            </a:r>
            <a:r>
              <a:rPr lang="en-US" dirty="0" err="1">
                <a:latin typeface="Tahoma" pitchFamily="34" charset="0"/>
              </a:rPr>
              <a:t>δεῖ</a:t>
            </a:r>
            <a:r>
              <a:rPr lang="en-US" dirty="0">
                <a:latin typeface="Tahoma" pitchFamily="34" charset="0"/>
              </a:rPr>
              <a:t> </a:t>
            </a:r>
            <a:r>
              <a:rPr lang="en-US" dirty="0" err="1">
                <a:latin typeface="Tahoma" pitchFamily="34" charset="0"/>
              </a:rPr>
              <a:t>ἀνδράσι</a:t>
            </a:r>
            <a:r>
              <a:rPr lang="en-US" dirty="0">
                <a:latin typeface="Tahoma" pitchFamily="34" charset="0"/>
              </a:rPr>
              <a:t> π</a:t>
            </a:r>
            <a:r>
              <a:rPr lang="en-US" dirty="0" err="1">
                <a:latin typeface="Tahoma" pitchFamily="34" charset="0"/>
              </a:rPr>
              <a:t>ροσεῖν</a:t>
            </a:r>
            <a:r>
              <a:rPr lang="en-US" dirty="0">
                <a:latin typeface="Tahoma" pitchFamily="34" charset="0"/>
              </a:rPr>
              <a:t>αι; τί δὲ καὶ προσῆν ὧν οὐ δεῖ προσεῖναι; εἰπεῖν δυναίμην ἃ βούλομαι, βουλοίμην δ᾽ ἃ δεῖ, λαθὼν μὲν τὴν θείαν νέμεσιν, φυγὼν δὲ τὸν ἀνθρώπινον φθόνον. </a:t>
            </a:r>
            <a:r>
              <a:rPr lang="en-US" dirty="0" err="1">
                <a:latin typeface="Tahoma" pitchFamily="34" charset="0"/>
              </a:rPr>
              <a:t>οὗτοι</a:t>
            </a:r>
            <a:r>
              <a:rPr lang="en-US" dirty="0">
                <a:latin typeface="Tahoma" pitchFamily="34" charset="0"/>
              </a:rPr>
              <a:t> </a:t>
            </a:r>
            <a:r>
              <a:rPr lang="en-US" dirty="0" err="1">
                <a:latin typeface="Tahoma" pitchFamily="34" charset="0"/>
              </a:rPr>
              <a:t>γὰρ</a:t>
            </a:r>
            <a:r>
              <a:rPr lang="en-US" dirty="0">
                <a:latin typeface="Tahoma" pitchFamily="34" charset="0"/>
              </a:rPr>
              <a:t> </a:t>
            </a:r>
            <a:r>
              <a:rPr lang="en-US" dirty="0" err="1">
                <a:latin typeface="Tahoma" pitchFamily="34" charset="0"/>
              </a:rPr>
              <a:t>ἐκέκτηντο</a:t>
            </a:r>
            <a:r>
              <a:rPr lang="en-US" dirty="0">
                <a:latin typeface="Tahoma" pitchFamily="34" charset="0"/>
              </a:rPr>
              <a:t> </a:t>
            </a:r>
            <a:r>
              <a:rPr lang="en-US" dirty="0" err="1">
                <a:latin typeface="Tahoma" pitchFamily="34" charset="0"/>
              </a:rPr>
              <a:t>ἔνθεον</a:t>
            </a:r>
            <a:r>
              <a:rPr lang="en-US" dirty="0">
                <a:latin typeface="Tahoma" pitchFamily="34" charset="0"/>
              </a:rPr>
              <a:t> </a:t>
            </a:r>
            <a:r>
              <a:rPr lang="en-US" dirty="0" err="1">
                <a:latin typeface="Tahoma" pitchFamily="34" charset="0"/>
              </a:rPr>
              <a:t>μὲν</a:t>
            </a:r>
            <a:r>
              <a:rPr lang="en-US" dirty="0">
                <a:latin typeface="Tahoma" pitchFamily="34" charset="0"/>
              </a:rPr>
              <a:t> </a:t>
            </a:r>
            <a:r>
              <a:rPr lang="en-US" dirty="0" err="1">
                <a:latin typeface="Tahoma" pitchFamily="34" charset="0"/>
              </a:rPr>
              <a:t>τὴν</a:t>
            </a:r>
            <a:r>
              <a:rPr lang="en-US" dirty="0">
                <a:latin typeface="Tahoma" pitchFamily="34" charset="0"/>
              </a:rPr>
              <a:t> </a:t>
            </a:r>
            <a:r>
              <a:rPr lang="en-US" dirty="0" err="1">
                <a:latin typeface="Tahoma" pitchFamily="34" charset="0"/>
              </a:rPr>
              <a:t>ἀρετήν</a:t>
            </a:r>
            <a:r>
              <a:rPr lang="en-US" dirty="0">
                <a:latin typeface="Tahoma" pitchFamily="34" charset="0"/>
              </a:rPr>
              <a:t>, </a:t>
            </a:r>
            <a:r>
              <a:rPr lang="en-US" dirty="0" err="1">
                <a:latin typeface="Tahoma" pitchFamily="34" charset="0"/>
              </a:rPr>
              <a:t>ἀνθρώ</a:t>
            </a:r>
            <a:r>
              <a:rPr lang="en-US" dirty="0">
                <a:latin typeface="Tahoma" pitchFamily="34" charset="0"/>
              </a:rPr>
              <a:t>πινον δὲ τὸ θνητόν, πολλὰ μὲν δὴ τὸ πρᾶον ἐπιεικὲς τοῦ αὐ</a:t>
            </a:r>
            <a:r>
              <a:rPr lang="el-GR" dirty="0">
                <a:latin typeface="Tahoma" pitchFamily="34" charset="0"/>
              </a:rPr>
              <a:t>θάδους δικαίου προκρίνοντες</a:t>
            </a:r>
            <a:r>
              <a:rPr lang="en-US" dirty="0">
                <a:latin typeface="Tahoma" pitchFamily="34" charset="0"/>
              </a:rPr>
              <a:t>, </a:t>
            </a:r>
            <a:r>
              <a:rPr lang="el-GR" dirty="0">
                <a:latin typeface="Tahoma" pitchFamily="34" charset="0"/>
              </a:rPr>
              <a:t>πολλὰ δὲ νόμου ἀκριβείας λόγων ὀρθότητα, τοῦτον νομίζοντες θειότατον καὶ κοινότατον νόμον, τὸ δέον ἐν τῶι δέοντι καὶ λέγειν καὶ   σιγᾶν καὶ ποιεῖν &lt;καὶ ἐᾶν&gt;, καὶ δισσὰ ἀσκήσαντες μάλιστα ὧν δεῖ, γνώμην &lt;καὶ ῥώμην&gt;, τὴν μὲν βουλεύοντες τὴν δ᾽ ἀποτελοῦντες, θεράποντες μὲν τῶν ἀδίκως δυστυχούντων, κολασταὶ δὲ τῶν ἀδίκως εὐτυχούντων, αὐθάδεις πρὸς τὸ συμφέρον, εὐόργητοι πρὸς τὸ πρέπον, τῶι φρονίμωι τῆς γνώμης παύοντες τὸ ἄφρον &lt;τῆς ῥώμης&gt;, ὑβρισταὶ εἰς τοὺς ὑβριστάς, κόσμιοι εἰς τοὺς κοσμίους, ἄφοβοι εἰς τοὺς ἀφόβους, δεινοὶ ἐν τοῖς δεινοῖς. μαρτύρια δὲ τούτων τρόπαια ἐστήσαντο τῶν πολεμίων, Διὸς μὲν ἀγάλματα, ἑαυτῶν δὲ ἀναθήματα, οὐκ ἄπειροι οὔτε ἐμφύτου ἄρεος οὔτε νομίμων ἐρώτων οὔτε ἐνοπλίου ἔριδος οὔτε φιλοκάλου εἰρήνης, σεμνοὶ μὲν πρὸς τοὺς θεοὺς τῶι δικαίωι, ὅσιοι δὲ πρὸς τοὺς τοκέας τῆι θεραπείαι, δίκαιοι δὲ πρὸς τοὺς ἀστοὺς τῶι ἴσωι, εὐσεβεῖς δὲ πρὸς τοὺς φίλους τῆι πίστει. τοιγαροῦν αὐτῶν ἀποθανόντων ὁ πόθος οὐ συναπέθανεν, ἀλλ᾽ ἀθάνατος οὐκ ἐν ἀθανάτοις σώμασι ἦι οὐ ζώντων</a:t>
            </a:r>
            <a:r>
              <a:rPr lang="en-US" dirty="0">
                <a:latin typeface="Tahoma" pitchFamily="34" charset="0"/>
              </a:rPr>
              <a:t>.</a:t>
            </a:r>
          </a:p>
          <a:p>
            <a:endParaRPr lang="en-US" dirty="0">
              <a:latin typeface="Tahoma" pitchFamily="34" charset="0"/>
            </a:endParaRPr>
          </a:p>
          <a:p>
            <a:r>
              <a:rPr lang="en-US" dirty="0" smtClean="0"/>
              <a:t>For what did these men lack that men should have? What did they have that men should lack? May I find the power to say what I wish! May I find the wish to say what I must! — no target for the gods' penalty, no victim of human jealousy. For god breathed bravery into them, though death exacted a human fee from them. And often did they choose mild fairness over inflexible justice, often, fitting expression (</a:t>
            </a:r>
            <a:r>
              <a:rPr lang="en-US" i="1" dirty="0" smtClean="0"/>
              <a:t>logos</a:t>
            </a:r>
            <a:r>
              <a:rPr lang="en-US" dirty="0" smtClean="0"/>
              <a:t>) over strict legislation (</a:t>
            </a:r>
            <a:r>
              <a:rPr lang="en-US" i="1" dirty="0" smtClean="0"/>
              <a:t>nomos</a:t>
            </a:r>
            <a:r>
              <a:rPr lang="en-US" dirty="0" smtClean="0"/>
              <a:t>), deeming it an ordinance celestial, a law universal, to speak or to hold their tongue, to do or to leave undone, whatever was needed, whenever it was needful. Two virtues especially did they cultivate: brainpower and man-power, the former, intending, the latter, expending, serving those injustice afflicted, thwarting those injustice uplifted, proponents of the practical, exponents of the honorable, through judgment of right foiling madness of might, disciplined toward the disciplined, fearless against the fearless, terrifying amid the terrifying. To bear witness to this, behold: their trophy of triumph, their gift to the god — the sacrifice of themselves. No strangers were they to the spirit of war, to legitimate lust (</a:t>
            </a:r>
            <a:r>
              <a:rPr lang="en-US" i="1" dirty="0" smtClean="0"/>
              <a:t>eros</a:t>
            </a:r>
            <a:r>
              <a:rPr lang="en-US" dirty="0" smtClean="0"/>
              <a:t>), to the clash of arms, to the blessings of peace, justly devout toward the gods, attentively dutiful to parents, righteously fair toward comrades, firmly faithful to friends. Therefore, though they have died, the loss we feel has not. No, we who shall die still feel the undying absence of those no longer living.</a:t>
            </a:r>
          </a:p>
        </p:txBody>
      </p:sp>
      <p:sp>
        <p:nvSpPr>
          <p:cNvPr id="4" name="Header Placeholder 3"/>
          <p:cNvSpPr>
            <a:spLocks noGrp="1"/>
          </p:cNvSpPr>
          <p:nvPr>
            <p:ph type="hdr" sz="quarter" idx="10"/>
          </p:nvPr>
        </p:nvSpPr>
        <p:spPr/>
        <p:txBody>
          <a:bodyPr/>
          <a:lstStyle/>
          <a:p>
            <a:r>
              <a:rPr lang="en-US" dirty="0" smtClean="0"/>
              <a:t>persuasion anc. greece</a:t>
            </a:r>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r>
              <a:rPr lang="en-US" dirty="0" smtClean="0"/>
              <a:t>notes</a:t>
            </a:r>
            <a:endParaRPr lang="en-US" dirty="0"/>
          </a:p>
        </p:txBody>
      </p:sp>
      <p:sp>
        <p:nvSpPr>
          <p:cNvPr id="7" name="Slide Number Placeholder 6"/>
          <p:cNvSpPr>
            <a:spLocks noGrp="1"/>
          </p:cNvSpPr>
          <p:nvPr>
            <p:ph type="sldNum" sz="quarter" idx="13"/>
          </p:nvPr>
        </p:nvSpPr>
        <p:spPr/>
        <p:txBody>
          <a:bodyPr/>
          <a:lstStyle/>
          <a:p>
            <a:fld id="{5721D7F7-CBDC-4618-B4D1-D6BF1CF121FB}" type="slidenum">
              <a:rPr lang="en-US" smtClean="0"/>
              <a:pPr/>
              <a:t>10</a:t>
            </a:fld>
            <a:endParaRPr lang="en-US" dirty="0"/>
          </a:p>
        </p:txBody>
      </p:sp>
    </p:spTree>
    <p:extLst>
      <p:ext uri="{BB962C8B-B14F-4D97-AF65-F5344CB8AC3E}">
        <p14:creationId xmlns:p14="http://schemas.microsoft.com/office/powerpoint/2010/main" val="42518320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dirty="0"/>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11</a:t>
            </a:fld>
            <a:endParaRPr lang="en-US"/>
          </a:p>
        </p:txBody>
      </p:sp>
    </p:spTree>
    <p:extLst>
      <p:ext uri="{BB962C8B-B14F-4D97-AF65-F5344CB8AC3E}">
        <p14:creationId xmlns:p14="http://schemas.microsoft.com/office/powerpoint/2010/main" val="1370950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lstStyle/>
          <a:p>
            <a:r>
              <a:rPr lang="en-US"/>
              <a:t>project</a:t>
            </a:r>
            <a:r>
              <a:rPr lang="en-US" smtClean="0"/>
              <a:t> </a:t>
            </a:r>
            <a:r>
              <a:rPr lang="en-US"/>
              <a:t>00:18</a:t>
            </a:r>
            <a:r>
              <a:rPr lang="en-US" smtClean="0"/>
              <a:t> </a:t>
            </a:r>
            <a:r>
              <a:rPr lang="en-US"/>
              <a:t>07:07</a:t>
            </a:r>
          </a:p>
          <a:p>
            <a:r>
              <a:rPr lang="en-US" dirty="0"/>
              <a:t>Write our own mini-</a:t>
            </a:r>
            <a:r>
              <a:rPr lang="en-US" i="1" dirty="0"/>
              <a:t>epideixis</a:t>
            </a:r>
            <a:r>
              <a:rPr lang="en-US" dirty="0"/>
              <a:t> in which we try to convince Pseudo-Xenophon's (the “Old Oligarch’s”) speaker that he's wrong.</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dirty="0"/>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12</a:t>
            </a:fld>
            <a:endParaRPr lang="en-US"/>
          </a:p>
        </p:txBody>
      </p:sp>
    </p:spTree>
    <p:extLst>
      <p:ext uri="{BB962C8B-B14F-4D97-AF65-F5344CB8AC3E}">
        <p14:creationId xmlns:p14="http://schemas.microsoft.com/office/powerpoint/2010/main" val="743811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lstStyle/>
          <a:p>
            <a:pPr defTabSz="909645">
              <a:defRPr/>
            </a:pPr>
            <a:r>
              <a:rPr lang="en-US" dirty="0"/>
              <a:t>agenda</a:t>
            </a:r>
            <a:r>
              <a:rPr lang="en-US" dirty="0" smtClean="0"/>
              <a:t> </a:t>
            </a:r>
            <a:r>
              <a:rPr lang="en-US" dirty="0"/>
              <a:t>00:02</a:t>
            </a:r>
            <a:r>
              <a:rPr lang="en-US" dirty="0" smtClean="0"/>
              <a:t> </a:t>
            </a:r>
            <a:r>
              <a:rPr lang="en-US" dirty="0"/>
              <a:t>06:10</a:t>
            </a:r>
            <a:r>
              <a:rPr lang="en-US" dirty="0" smtClean="0"/>
              <a:t> </a:t>
            </a:r>
          </a:p>
        </p:txBody>
      </p:sp>
      <p:sp>
        <p:nvSpPr>
          <p:cNvPr id="4" name="Header Placeholder 3"/>
          <p:cNvSpPr>
            <a:spLocks noGrp="1"/>
          </p:cNvSpPr>
          <p:nvPr>
            <p:ph type="hdr" sz="quarter" idx="10"/>
          </p:nvPr>
        </p:nvSpPr>
        <p:spPr/>
        <p:txBody>
          <a:bodyPr/>
          <a:lstStyle/>
          <a:p>
            <a:r>
              <a:rPr lang="en-US" dirty="0" smtClean="0"/>
              <a:t>persuasion anc. greece</a:t>
            </a:r>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r>
              <a:rPr lang="en-US" dirty="0" smtClean="0"/>
              <a:t>notes</a:t>
            </a:r>
            <a:endParaRPr lang="en-US" dirty="0"/>
          </a:p>
        </p:txBody>
      </p:sp>
      <p:sp>
        <p:nvSpPr>
          <p:cNvPr id="7" name="Slide Number Placeholder 6"/>
          <p:cNvSpPr>
            <a:spLocks noGrp="1"/>
          </p:cNvSpPr>
          <p:nvPr>
            <p:ph type="sldNum" sz="quarter" idx="13"/>
          </p:nvPr>
        </p:nvSpPr>
        <p:spPr/>
        <p:txBody>
          <a:bodyPr/>
          <a:lstStyle/>
          <a:p>
            <a:fld id="{5721D7F7-CBDC-4618-B4D1-D6BF1CF121FB}" type="slidenum">
              <a:rPr lang="en-US" smtClean="0"/>
              <a:pPr/>
              <a:t>2</a:t>
            </a:fld>
            <a:endParaRPr lang="en-US" dirty="0"/>
          </a:p>
        </p:txBody>
      </p:sp>
    </p:spTree>
    <p:extLst>
      <p:ext uri="{BB962C8B-B14F-4D97-AF65-F5344CB8AC3E}">
        <p14:creationId xmlns:p14="http://schemas.microsoft.com/office/powerpoint/2010/main" val="101157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dirty="0"/>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2457912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5A7319-1B85-4004-895E-8362C47D3C7E}" type="slidenum">
              <a:rPr lang="en-US"/>
              <a:pPr/>
              <a:t>4</a:t>
            </a:fld>
            <a:endParaRPr lang="en-US" dirty="0"/>
          </a:p>
        </p:txBody>
      </p:sp>
      <p:sp>
        <p:nvSpPr>
          <p:cNvPr id="97282" name="Rectangle 2"/>
          <p:cNvSpPr>
            <a:spLocks noGrp="1" noRot="1" noChangeAspect="1" noChangeArrowheads="1" noTextEdit="1"/>
          </p:cNvSpPr>
          <p:nvPr>
            <p:ph type="sldImg"/>
          </p:nvPr>
        </p:nvSpPr>
        <p:spPr>
          <a:xfrm>
            <a:off x="2386013" y="482600"/>
            <a:ext cx="2238375" cy="1679575"/>
          </a:xfrm>
          <a:ln/>
        </p:spPr>
      </p:sp>
      <p:sp>
        <p:nvSpPr>
          <p:cNvPr id="97283"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928487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lstStyle/>
          <a:p>
            <a:r>
              <a:rPr lang="en-US" dirty="0"/>
              <a:t>ISN’T THIS A KIND OF IRONIC PERICLEAN FUNERAL ORATION??</a:t>
            </a:r>
          </a:p>
          <a:p>
            <a:pPr lvl="1"/>
            <a:r>
              <a:rPr lang="en-US" dirty="0"/>
              <a:t>observes the system favors the dēmos over khrestoi.</a:t>
            </a:r>
          </a:p>
          <a:p>
            <a:pPr lvl="1"/>
            <a:r>
              <a:rPr lang="en-US" dirty="0"/>
              <a:t>oligarchic principle: dēmos favors use of khrestoi in unpaid offices.</a:t>
            </a:r>
          </a:p>
          <a:p>
            <a:pPr lvl="1"/>
            <a:r>
              <a:rPr lang="en-US" dirty="0"/>
              <a:t>more perks to dēmos.</a:t>
            </a:r>
          </a:p>
          <a:p>
            <a:pPr lvl="1"/>
            <a:r>
              <a:rPr lang="en-US" dirty="0"/>
              <a:t>moral superiority of khrestoi.</a:t>
            </a:r>
          </a:p>
          <a:p>
            <a:r>
              <a:rPr lang="en-US" dirty="0"/>
              <a:t>OVERALL MESSAGE: THE DĒMOS A KIND OF ARISTOCRACY, WITH TOPSY-TURVY RESULTS</a:t>
            </a:r>
          </a:p>
          <a:p>
            <a:pPr lvl="1"/>
            <a:r>
              <a:rPr lang="en-US" dirty="0"/>
              <a:t>base empowered through isegoria. naturally, inferior policy, but understandable b/c favors dēmos. dēmos (like, presumably, everyone) wants to be free and to rule.</a:t>
            </a:r>
          </a:p>
          <a:p>
            <a:pPr lvl="1"/>
            <a:r>
              <a:rPr lang="en-US" dirty="0"/>
              <a:t>“wantonness” of slaves and metics. can’t tell diff. slaveowners slaves to slaves who supply owner with pay.</a:t>
            </a:r>
          </a:p>
          <a:p>
            <a:pPr lvl="1"/>
            <a:r>
              <a:rPr lang="en-US" dirty="0"/>
              <a:t>the dēmos involved in gym – spoils it.</a:t>
            </a:r>
          </a:p>
          <a:p>
            <a:pPr lvl="1"/>
            <a:r>
              <a:rPr lang="en-US" dirty="0"/>
              <a:t>forced adjudication of allied cases at athens also favors poor. overall, favors the pocketbooks of dēmos and flatters their self-esteem.</a:t>
            </a:r>
          </a:p>
          <a:p>
            <a:pPr lvl="1"/>
            <a:r>
              <a:rPr lang="en-US" dirty="0"/>
              <a:t>athens as sea power – power advantages to being land-power. material benefits.</a:t>
            </a:r>
          </a:p>
          <a:p>
            <a:pPr lvl="1"/>
            <a:r>
              <a:rPr lang="en-US" dirty="0"/>
              <a:t>the tendency of middle and upper orders to favor antidemocratic foreign powers.</a:t>
            </a:r>
          </a:p>
          <a:p>
            <a:pPr lvl="1"/>
            <a:r>
              <a:rPr lang="en-US" dirty="0"/>
              <a:t>democracies can repudiate agreements.</a:t>
            </a:r>
          </a:p>
          <a:p>
            <a:pPr lvl="1"/>
            <a:r>
              <a:rPr lang="en-US" dirty="0"/>
              <a:t>dēmos may not be attacked in comedy. (doubtful.) attacked only are those who “have been meddling in others' affairs and trying to rise above their class, so that the people feel no vexation at seeing such persons abused in comedy.”</a:t>
            </a:r>
          </a:p>
          <a:p>
            <a:pPr lvl="1"/>
            <a:r>
              <a:rPr lang="en-US" dirty="0"/>
              <a:t>condemns pro-democratic aristocrats as traitors to their cause.</a:t>
            </a:r>
          </a:p>
          <a:p>
            <a:pPr lvl="1"/>
            <a:r>
              <a:rPr lang="en-US" dirty="0"/>
              <a:t>in cases of stasis, athenians favor the poor.</a:t>
            </a:r>
          </a:p>
          <a:p>
            <a:pPr lvl="1"/>
            <a:r>
              <a:rPr lang="en-US" dirty="0"/>
              <a:t>disfranchisement: says the athenians don’t disfranchise many unjustly: “It is from failing to be a just magistrate or failing to say or do what is right that people are disfranchised at Athens. In view of these considerations one must not think that there is any danger at Athens from the disfranchised.”</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dirty="0"/>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5</a:t>
            </a:fld>
            <a:endParaRPr lang="en-US"/>
          </a:p>
        </p:txBody>
      </p:sp>
    </p:spTree>
    <p:extLst>
      <p:ext uri="{BB962C8B-B14F-4D97-AF65-F5344CB8AC3E}">
        <p14:creationId xmlns:p14="http://schemas.microsoft.com/office/powerpoint/2010/main" val="3200849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lstStyle/>
          <a:p>
            <a:r>
              <a:rPr lang="en-US" baseline="0" dirty="0" smtClean="0"/>
              <a:t>what are your criteria for good and bad? are they the as the old oligarch’s? what for you/for him is good and/or bad about athenian democracy?</a:t>
            </a:r>
            <a:endParaRPr lang="en-US" dirty="0"/>
          </a:p>
        </p:txBody>
      </p:sp>
      <p:sp>
        <p:nvSpPr>
          <p:cNvPr id="4" name="Header Placeholder 3"/>
          <p:cNvSpPr>
            <a:spLocks noGrp="1"/>
          </p:cNvSpPr>
          <p:nvPr>
            <p:ph type="hdr" sz="quarter" idx="10"/>
          </p:nvPr>
        </p:nvSpPr>
        <p:spPr/>
        <p:txBody>
          <a:bodyPr/>
          <a:lstStyle/>
          <a:p>
            <a:r>
              <a:rPr lang="en-US" dirty="0" smtClean="0"/>
              <a:t>persuasion anc. greece</a:t>
            </a:r>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r>
              <a:rPr lang="en-US" dirty="0" smtClean="0"/>
              <a:t>notes</a:t>
            </a:r>
            <a:endParaRPr lang="en-US" dirty="0"/>
          </a:p>
        </p:txBody>
      </p:sp>
      <p:sp>
        <p:nvSpPr>
          <p:cNvPr id="7" name="Slide Number Placeholder 6"/>
          <p:cNvSpPr>
            <a:spLocks noGrp="1"/>
          </p:cNvSpPr>
          <p:nvPr>
            <p:ph type="sldNum" sz="quarter" idx="13"/>
          </p:nvPr>
        </p:nvSpPr>
        <p:spPr/>
        <p:txBody>
          <a:bodyPr/>
          <a:lstStyle/>
          <a:p>
            <a:fld id="{5721D7F7-CBDC-4618-B4D1-D6BF1CF121FB}" type="slidenum">
              <a:rPr lang="en-US" smtClean="0"/>
              <a:pPr/>
              <a:t>6</a:t>
            </a:fld>
            <a:endParaRPr lang="en-US" dirty="0"/>
          </a:p>
        </p:txBody>
      </p:sp>
    </p:spTree>
    <p:extLst>
      <p:ext uri="{BB962C8B-B14F-4D97-AF65-F5344CB8AC3E}">
        <p14:creationId xmlns:p14="http://schemas.microsoft.com/office/powerpoint/2010/main" val="3985631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persuasion anc. greece</a:t>
            </a:r>
            <a:endParaRPr lang="en-US" dirty="0"/>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7</a:t>
            </a:fld>
            <a:endParaRPr lang="en-US"/>
          </a:p>
        </p:txBody>
      </p:sp>
    </p:spTree>
    <p:extLst>
      <p:ext uri="{BB962C8B-B14F-4D97-AF65-F5344CB8AC3E}">
        <p14:creationId xmlns:p14="http://schemas.microsoft.com/office/powerpoint/2010/main" val="1522061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gorgias</a:t>
            </a:r>
            <a:r>
              <a:rPr lang="en-US" dirty="0" smtClean="0"/>
              <a:t> </a:t>
            </a:r>
            <a:r>
              <a:rPr lang="en-US" dirty="0"/>
              <a:t>00:10</a:t>
            </a:r>
            <a:r>
              <a:rPr lang="en-US" dirty="0" smtClean="0"/>
              <a:t> </a:t>
            </a:r>
            <a:r>
              <a:rPr lang="en-US" dirty="0"/>
              <a:t>06:57</a:t>
            </a:r>
            <a:r>
              <a:rPr lang="en-US" dirty="0" smtClean="0"/>
              <a:t> </a:t>
            </a:r>
            <a:endParaRPr lang="en-US" dirty="0"/>
          </a:p>
        </p:txBody>
      </p:sp>
      <p:sp>
        <p:nvSpPr>
          <p:cNvPr id="4" name="Header Placeholder 3"/>
          <p:cNvSpPr>
            <a:spLocks noGrp="1"/>
          </p:cNvSpPr>
          <p:nvPr>
            <p:ph type="hdr" sz="quarter" idx="10"/>
          </p:nvPr>
        </p:nvSpPr>
        <p:spPr/>
        <p:txBody>
          <a:bodyPr/>
          <a:lstStyle/>
          <a:p>
            <a:r>
              <a:rPr lang="en-US" smtClean="0"/>
              <a:t>persuasion anc. greece</a:t>
            </a:r>
            <a:endParaRPr lang="en-US" dirty="0"/>
          </a:p>
        </p:txBody>
      </p:sp>
      <p:sp>
        <p:nvSpPr>
          <p:cNvPr id="5" name="Date Placeholder 4"/>
          <p:cNvSpPr>
            <a:spLocks noGrp="1"/>
          </p:cNvSpPr>
          <p:nvPr>
            <p:ph type="dt" idx="11"/>
          </p:nvPr>
        </p:nvSpPr>
        <p:spPr/>
        <p:txBody>
          <a:bodyPr/>
          <a:lstStyle/>
          <a:p>
            <a:endParaRPr lang="en-US"/>
          </a:p>
        </p:txBody>
      </p:sp>
      <p:sp>
        <p:nvSpPr>
          <p:cNvPr id="6" name="Footer Placeholder 5"/>
          <p:cNvSpPr>
            <a:spLocks noGrp="1"/>
          </p:cNvSpPr>
          <p:nvPr>
            <p:ph type="ftr" sz="quarter" idx="12"/>
          </p:nvPr>
        </p:nvSpPr>
        <p:spPr/>
        <p:txBody>
          <a:bodyPr/>
          <a:lstStyle/>
          <a:p>
            <a:r>
              <a:rPr lang="en-US" smtClean="0"/>
              <a:t>notes</a:t>
            </a:r>
            <a:endParaRPr lang="en-US"/>
          </a:p>
        </p:txBody>
      </p:sp>
      <p:sp>
        <p:nvSpPr>
          <p:cNvPr id="7" name="Slide Number Placeholder 6"/>
          <p:cNvSpPr>
            <a:spLocks noGrp="1"/>
          </p:cNvSpPr>
          <p:nvPr>
            <p:ph type="sldNum" sz="quarter" idx="13"/>
          </p:nvPr>
        </p:nvSpPr>
        <p:spPr/>
        <p:txBody>
          <a:bodyPr/>
          <a:lstStyle/>
          <a:p>
            <a:fld id="{5721D7F7-CBDC-4618-B4D1-D6BF1CF121FB}" type="slidenum">
              <a:rPr lang="en-US" smtClean="0"/>
              <a:pPr/>
              <a:t>8</a:t>
            </a:fld>
            <a:endParaRPr lang="en-US"/>
          </a:p>
        </p:txBody>
      </p:sp>
    </p:spTree>
    <p:extLst>
      <p:ext uri="{BB962C8B-B14F-4D97-AF65-F5344CB8AC3E}">
        <p14:creationId xmlns:p14="http://schemas.microsoft.com/office/powerpoint/2010/main" val="229314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6013" y="482600"/>
            <a:ext cx="2238375" cy="1679575"/>
          </a:xfrm>
        </p:spPr>
      </p:sp>
      <p:sp>
        <p:nvSpPr>
          <p:cNvPr id="3" name="Notes Placeholder 2"/>
          <p:cNvSpPr>
            <a:spLocks noGrp="1"/>
          </p:cNvSpPr>
          <p:nvPr>
            <p:ph type="body" idx="1"/>
          </p:nvPr>
        </p:nvSpPr>
        <p:spPr/>
        <p:txBody>
          <a:bodyPr>
            <a:normAutofit/>
          </a:bodyPr>
          <a:lstStyle/>
          <a:p>
            <a:r>
              <a:rPr lang="en-US" dirty="0" smtClean="0"/>
              <a:t>The speaker’s challenge</a:t>
            </a:r>
          </a:p>
          <a:p>
            <a:pPr lvl="1"/>
            <a:r>
              <a:rPr lang="en-US" dirty="0" smtClean="0"/>
              <a:t>“May I find the power to say what I wish! May I find the wish to say what I must!”</a:t>
            </a:r>
          </a:p>
          <a:p>
            <a:pPr lvl="2"/>
            <a:r>
              <a:rPr lang="en-US" dirty="0" smtClean="0"/>
              <a:t>cf. Thuc. 2.35.1: “And I could have wished that the reputations of many brave men were not to be imperiled in the mouth of a single individual, to stand or fall according as he spoke well or ill. For it is hard to speak properly upon a subject where it is even difficult to convince your hearers that you are speaking the truth.”</a:t>
            </a:r>
          </a:p>
          <a:p>
            <a:r>
              <a:rPr lang="en-US" dirty="0" smtClean="0"/>
              <a:t>Loss</a:t>
            </a:r>
          </a:p>
          <a:p>
            <a:pPr lvl="1"/>
            <a:r>
              <a:rPr lang="en-US" dirty="0" smtClean="0"/>
              <a:t>“. . . though they have died, the loss we feel has not.”</a:t>
            </a:r>
          </a:p>
          <a:p>
            <a:pPr lvl="2"/>
            <a:r>
              <a:rPr lang="en-US" dirty="0">
                <a:latin typeface="Tahoma" pitchFamily="34" charset="0"/>
              </a:rPr>
              <a:t>cf. in ar. rhet. peri samian fo: “the youth who had perished in the war had vanished</a:t>
            </a:r>
          </a:p>
          <a:p>
            <a:pPr lvl="2"/>
            <a:r>
              <a:rPr lang="en-US" dirty="0">
                <a:latin typeface="Tahoma" pitchFamily="34" charset="0"/>
              </a:rPr>
              <a:t>from the city just as if someone had removed the spring from the</a:t>
            </a:r>
          </a:p>
          <a:p>
            <a:pPr lvl="2"/>
            <a:r>
              <a:rPr lang="en-US" dirty="0">
                <a:latin typeface="Tahoma" pitchFamily="34" charset="0"/>
              </a:rPr>
              <a:t>year” (1411a2–4; cf. also 1365a31–33).</a:t>
            </a:r>
            <a:r>
              <a:rPr lang="en-US" dirty="0" smtClean="0"/>
              <a:t> (trans Tracy </a:t>
            </a:r>
            <a:r>
              <a:rPr lang="en-US" i="1" dirty="0" smtClean="0"/>
              <a:t>Pericles: A Sourcebook and Reader‎</a:t>
            </a:r>
            <a:r>
              <a:rPr lang="en-US" dirty="0" smtClean="0"/>
              <a:t> 2009 p. 27)</a:t>
            </a:r>
          </a:p>
          <a:p>
            <a:r>
              <a:rPr lang="en-US" dirty="0" smtClean="0"/>
              <a:t>The good death</a:t>
            </a:r>
            <a:endParaRPr lang="en-US" i="1" dirty="0" smtClean="0"/>
          </a:p>
          <a:p>
            <a:pPr lvl="1"/>
            <a:r>
              <a:rPr lang="en-US" dirty="0" smtClean="0"/>
              <a:t>“their trophy of triumph, their gift to the god — the sacrifice of themselves.”</a:t>
            </a:r>
          </a:p>
          <a:p>
            <a:pPr lvl="2"/>
            <a:r>
              <a:rPr lang="en-US" dirty="0" smtClean="0"/>
              <a:t>cf. Thuc. 2.43.1</a:t>
            </a:r>
            <a:r>
              <a:rPr lang="en-US" baseline="0" dirty="0" smtClean="0"/>
              <a:t> – the </a:t>
            </a:r>
            <a:r>
              <a:rPr lang="en-US" i="1" baseline="0" dirty="0" smtClean="0"/>
              <a:t>eranos</a:t>
            </a:r>
            <a:r>
              <a:rPr lang="en-US" i="0" baseline="0" dirty="0" smtClean="0"/>
              <a:t> (shared undertaking) to which the dead have contributed.</a:t>
            </a:r>
            <a:endParaRPr lang="en-US" dirty="0" smtClean="0"/>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5721D7F7-CBDC-4618-B4D1-D6BF1CF121FB}" type="slidenum">
              <a:rPr lang="en-US" smtClean="0"/>
              <a:pPr/>
              <a:t>9</a:t>
            </a:fld>
            <a:endParaRPr lang="en-US" dirty="0"/>
          </a:p>
        </p:txBody>
      </p:sp>
    </p:spTree>
    <p:extLst>
      <p:ext uri="{BB962C8B-B14F-4D97-AF65-F5344CB8AC3E}">
        <p14:creationId xmlns:p14="http://schemas.microsoft.com/office/powerpoint/2010/main" val="31679240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1311"/>
            <a:ext cx="7772400" cy="1470025"/>
          </a:xfrm>
          <a:noFill/>
        </p:spPr>
        <p:txBody>
          <a:bodyPr>
            <a:noAutofit/>
          </a:bodyPr>
          <a:lstStyle>
            <a:lvl1pPr algn="ctr">
              <a:defRPr sz="4800" b="0">
                <a:solidFill>
                  <a:schemeClr val="bg1"/>
                </a:solidFill>
                <a:effectLst>
                  <a:outerShdw blurRad="38100" dist="381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947086"/>
            <a:ext cx="6400800" cy="1752600"/>
          </a:xfrm>
        </p:spPr>
        <p:txBody>
          <a:bodyPr>
            <a:normAutofit/>
          </a:bodyPr>
          <a:lstStyle>
            <a:lvl1pPr marL="0" indent="0" algn="ctr">
              <a:buNone/>
              <a:defRPr sz="3600" b="0">
                <a:solidFill>
                  <a:srgbClr val="000099"/>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4B627A-0CB3-43C1-B795-818294FCE575}" type="datetime5">
              <a:rPr lang="en-US" smtClean="0"/>
              <a:t>16-Mar-17</a:t>
            </a:fld>
            <a:endParaRPr lang="en-US"/>
          </a:p>
        </p:txBody>
      </p:sp>
      <p:sp>
        <p:nvSpPr>
          <p:cNvPr id="6" name="Footer Placeholder 5"/>
          <p:cNvSpPr>
            <a:spLocks noGrp="1"/>
          </p:cNvSpPr>
          <p:nvPr>
            <p:ph type="ftr" sz="quarter" idx="11"/>
          </p:nvPr>
        </p:nvSpPr>
        <p:spPr/>
        <p:txBody>
          <a:bodyPr/>
          <a:lstStyle/>
          <a:p>
            <a:r>
              <a:rPr lang="en-US" smtClean="0"/>
              <a:t>Old Oligarch, Gorgias Epitaphios</a:t>
            </a:r>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B3BEEB-9598-4472-A4AF-78944AE4A8D2}" type="datetime5">
              <a:rPr lang="en-US" smtClean="0"/>
              <a:t>16-Mar-17</a:t>
            </a:fld>
            <a:endParaRPr lang="en-US"/>
          </a:p>
        </p:txBody>
      </p:sp>
      <p:sp>
        <p:nvSpPr>
          <p:cNvPr id="6" name="Footer Placeholder 5"/>
          <p:cNvSpPr>
            <a:spLocks noGrp="1"/>
          </p:cNvSpPr>
          <p:nvPr>
            <p:ph type="ftr" sz="quarter" idx="11"/>
          </p:nvPr>
        </p:nvSpPr>
        <p:spPr/>
        <p:txBody>
          <a:bodyPr/>
          <a:lstStyle/>
          <a:p>
            <a:r>
              <a:rPr lang="en-US" smtClean="0"/>
              <a:t>Old Oligarch, Gorgias Epitaphios</a:t>
            </a:r>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1B6DB0-7249-45EC-83E4-329D9DFD7F6B}" type="datetime5">
              <a:rPr lang="en-US" smtClean="0"/>
              <a:t>16-Mar-17</a:t>
            </a:fld>
            <a:endParaRPr lang="en-US"/>
          </a:p>
        </p:txBody>
      </p:sp>
      <p:sp>
        <p:nvSpPr>
          <p:cNvPr id="5" name="Footer Placeholder 4"/>
          <p:cNvSpPr>
            <a:spLocks noGrp="1"/>
          </p:cNvSpPr>
          <p:nvPr>
            <p:ph type="ftr" sz="quarter" idx="11"/>
          </p:nvPr>
        </p:nvSpPr>
        <p:spPr/>
        <p:txBody>
          <a:bodyPr/>
          <a:lstStyle/>
          <a:p>
            <a:r>
              <a:rPr lang="en-US" smtClean="0"/>
              <a:t>Old Oligarch, Gorgias Epitaphios</a:t>
            </a:r>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254C02-C8E1-40BE-9C1E-01A55556ADBE}" type="datetime5">
              <a:rPr lang="en-US" smtClean="0"/>
              <a:t>16-Mar-17</a:t>
            </a:fld>
            <a:endParaRPr lang="en-US"/>
          </a:p>
        </p:txBody>
      </p:sp>
      <p:sp>
        <p:nvSpPr>
          <p:cNvPr id="5" name="Footer Placeholder 4"/>
          <p:cNvSpPr>
            <a:spLocks noGrp="1"/>
          </p:cNvSpPr>
          <p:nvPr>
            <p:ph type="ftr" sz="quarter" idx="11"/>
          </p:nvPr>
        </p:nvSpPr>
        <p:spPr/>
        <p:txBody>
          <a:bodyPr/>
          <a:lstStyle/>
          <a:p>
            <a:r>
              <a:rPr lang="en-US" smtClean="0"/>
              <a:t>Old Oligarch, Gorgias Epitaphios</a:t>
            </a:r>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914400" y="1600200"/>
            <a:ext cx="7772400" cy="4525963"/>
          </a:xfrm>
        </p:spPr>
        <p:txBody>
          <a:bodyPr>
            <a:normAutofit/>
          </a:bodyPr>
          <a:lstStyle>
            <a:lvl1pPr marL="0" indent="0">
              <a:buClr>
                <a:srgbClr val="0000FF"/>
              </a:buClr>
              <a:buSzPct val="125000"/>
              <a:buFont typeface="Arial" pitchFamily="34" charset="0"/>
              <a:buNone/>
              <a:defRPr sz="2800"/>
            </a:lvl1pPr>
            <a:lvl2pPr marL="457200" indent="0">
              <a:buClr>
                <a:schemeClr val="accent5"/>
              </a:buClr>
              <a:buSzPct val="125000"/>
              <a:buFont typeface="Arial" pitchFamily="34" charset="0"/>
              <a:buNone/>
              <a:defRPr sz="2400"/>
            </a:lvl2pPr>
            <a:lvl3pPr marL="914400" indent="0">
              <a:buClr>
                <a:schemeClr val="accent3">
                  <a:lumMod val="75000"/>
                </a:schemeClr>
              </a:buClr>
              <a:buSzPct val="125000"/>
              <a:buNone/>
              <a:defRPr sz="2000"/>
            </a:lvl3pPr>
            <a:lvl4pPr marL="1371600" indent="0">
              <a:buClr>
                <a:srgbClr val="00B0F0"/>
              </a:buClr>
              <a:buFont typeface="Arial" pitchFamily="34" charset="0"/>
              <a:buNone/>
              <a:defRPr sz="1800"/>
            </a:lvl4pPr>
            <a:lvl5pPr marL="1828800" indent="0">
              <a:buClr>
                <a:schemeClr val="accent3">
                  <a:lumMod val="75000"/>
                </a:schemeClr>
              </a:buClr>
              <a:buFont typeface="Arial" pitchFamily="34" charset="0"/>
              <a:buNone/>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2C6DB92-538F-4131-AB5C-EB48FC0452A8}" type="datetime5">
              <a:rPr lang="en-US" smtClean="0"/>
              <a:t>16-Mar-17</a:t>
            </a:fld>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
        <p:nvSpPr>
          <p:cNvPr id="7" name="Footer Placeholder 5"/>
          <p:cNvSpPr>
            <a:spLocks noGrp="1"/>
          </p:cNvSpPr>
          <p:nvPr>
            <p:ph type="ftr" sz="quarter" idx="3"/>
          </p:nvPr>
        </p:nvSpPr>
        <p:spPr>
          <a:xfrm>
            <a:off x="3124200" y="6355080"/>
            <a:ext cx="2895600" cy="365760"/>
          </a:xfrm>
          <a:prstGeom prst="rect">
            <a:avLst/>
          </a:prstGeom>
        </p:spPr>
        <p:txBody>
          <a:bodyPr/>
          <a:lstStyle>
            <a:lvl1pPr algn="ctr" rtl="0" fontAlgn="base">
              <a:spcBef>
                <a:spcPct val="0"/>
              </a:spcBef>
              <a:spcAft>
                <a:spcPct val="0"/>
              </a:spcAft>
              <a:defRPr lang="en-US" sz="1200" kern="1200" smtClean="0">
                <a:solidFill>
                  <a:schemeClr val="tx1">
                    <a:tint val="75000"/>
                  </a:schemeClr>
                </a:solidFill>
                <a:latin typeface="Arial" charset="0"/>
                <a:ea typeface="+mn-ea"/>
                <a:cs typeface="+mn-cs"/>
              </a:defRPr>
            </a:lvl1pPr>
          </a:lstStyle>
          <a:p>
            <a:r>
              <a:rPr lang="en-US" smtClean="0"/>
              <a:t>Old Oligarch, Gorgias Epitaphios</a:t>
            </a:r>
            <a:endParaRPr lang="en-US" dirty="0"/>
          </a:p>
        </p:txBody>
      </p:sp>
    </p:spTree>
    <p:extLst>
      <p:ext uri="{BB962C8B-B14F-4D97-AF65-F5344CB8AC3E}">
        <p14:creationId xmlns:p14="http://schemas.microsoft.com/office/powerpoint/2010/main" val="3046813976"/>
      </p:ext>
    </p:extLst>
  </p:cSld>
  <p:clrMapOvr>
    <a:masterClrMapping/>
  </p:clrMapOvr>
  <p:transition spd="med">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kern="800" spc="0" baseline="0">
                <a:solidFill>
                  <a:srgbClr val="00009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FF3ED90-E02A-4DCF-8CE5-E72A09587CFC}" type="datetime5">
              <a:rPr lang="en-US" smtClean="0"/>
              <a:t>16-Mar-17</a:t>
            </a:fld>
            <a:endParaRPr lang="en-US"/>
          </a:p>
        </p:txBody>
      </p:sp>
      <p:sp>
        <p:nvSpPr>
          <p:cNvPr id="5" name="Footer Placeholder 4"/>
          <p:cNvSpPr>
            <a:spLocks noGrp="1"/>
          </p:cNvSpPr>
          <p:nvPr>
            <p:ph type="ftr" sz="quarter" idx="11"/>
          </p:nvPr>
        </p:nvSpPr>
        <p:spPr/>
        <p:txBody>
          <a:bodyPr/>
          <a:lstStyle/>
          <a:p>
            <a:r>
              <a:rPr lang="en-US" smtClean="0"/>
              <a:t>Old Oligarch, Gorgias Epitaphios</a:t>
            </a:r>
            <a:endParaRPr lang="en-US" dirty="0"/>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with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200" baseline="0">
                <a:solidFill>
                  <a:srgbClr val="000099"/>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lang="en-US" sz="3200" kern="1200" dirty="0" smtClean="0">
                <a:solidFill>
                  <a:schemeClr val="tx1"/>
                </a:solidFill>
                <a:latin typeface="+mn-lt"/>
                <a:ea typeface="+mn-ea"/>
                <a:cs typeface="+mn-cs"/>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6545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9449" y="2046650"/>
            <a:ext cx="7772400" cy="1362075"/>
          </a:xfrm>
        </p:spPr>
        <p:txBody>
          <a:bodyPr anchor="b" anchorCtr="0"/>
          <a:lstStyle>
            <a:lvl1pPr algn="l">
              <a:defRPr sz="4000" b="1" cap="none" baseline="0">
                <a:solidFill>
                  <a:srgbClr val="000099"/>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79449" y="3681413"/>
            <a:ext cx="7772400" cy="1500187"/>
          </a:xfrm>
        </p:spPr>
        <p:txBody>
          <a:bodyPr anchor="t" anchorCtr="0">
            <a:normAutofit/>
          </a:bodyPr>
          <a:lstStyle>
            <a:lvl1pPr marL="0" indent="0">
              <a:buNone/>
              <a:defRPr sz="36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Date Placeholder 4"/>
          <p:cNvSpPr>
            <a:spLocks noGrp="1"/>
          </p:cNvSpPr>
          <p:nvPr>
            <p:ph type="dt" sz="half" idx="10"/>
          </p:nvPr>
        </p:nvSpPr>
        <p:spPr/>
        <p:txBody>
          <a:bodyPr/>
          <a:lstStyle/>
          <a:p>
            <a:fld id="{FB0F9EA7-5CE8-457F-ABB3-FBF1033585F7}" type="datetime5">
              <a:rPr lang="en-US" smtClean="0"/>
              <a:t>16-Mar-17</a:t>
            </a:fld>
            <a:endParaRPr lang="en-US"/>
          </a:p>
        </p:txBody>
      </p:sp>
      <p:sp>
        <p:nvSpPr>
          <p:cNvPr id="6" name="Footer Placeholder 5"/>
          <p:cNvSpPr>
            <a:spLocks noGrp="1"/>
          </p:cNvSpPr>
          <p:nvPr>
            <p:ph type="ftr" sz="quarter" idx="11"/>
          </p:nvPr>
        </p:nvSpPr>
        <p:spPr/>
        <p:txBody>
          <a:bodyPr/>
          <a:lstStyle/>
          <a:p>
            <a:r>
              <a:rPr lang="en-US" smtClean="0"/>
              <a:t>Old Oligarch, Gorgias Epitaphios</a:t>
            </a:r>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cxnSp>
        <p:nvCxnSpPr>
          <p:cNvPr id="10" name="Straight Connector 9"/>
          <p:cNvCxnSpPr/>
          <p:nvPr userDrawn="1"/>
        </p:nvCxnSpPr>
        <p:spPr>
          <a:xfrm rot="5400000">
            <a:off x="2438400" y="3886200"/>
            <a:ext cx="41148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pSp>
        <p:nvGrpSpPr>
          <p:cNvPr id="12" name="Group 11"/>
          <p:cNvGrpSpPr/>
          <p:nvPr userDrawn="1"/>
        </p:nvGrpSpPr>
        <p:grpSpPr>
          <a:xfrm>
            <a:off x="571500" y="2030505"/>
            <a:ext cx="8001000" cy="3200400"/>
            <a:chOff x="571500" y="2030505"/>
            <a:chExt cx="8001000" cy="3200400"/>
          </a:xfrm>
        </p:grpSpPr>
        <p:cxnSp>
          <p:nvCxnSpPr>
            <p:cNvPr id="10" name="Straight Connector 9"/>
            <p:cNvCxnSpPr/>
            <p:nvPr userDrawn="1"/>
          </p:nvCxnSpPr>
          <p:spPr>
            <a:xfrm>
              <a:off x="571500" y="2182905"/>
              <a:ext cx="8001000" cy="0"/>
            </a:xfrm>
            <a:prstGeom prst="line">
              <a:avLst/>
            </a:prstGeom>
            <a:ln w="254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5400000">
              <a:off x="2895600" y="3630705"/>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marL="342900" indent="-342900">
              <a:defRPr lang="en-US" sz="3200" kern="1200" dirty="0" smtClean="0">
                <a:solidFill>
                  <a:schemeClr val="tx1"/>
                </a:solidFill>
                <a:latin typeface="+mn-lt"/>
                <a:ea typeface="+mn-ea"/>
                <a:cs typeface="+mn-cs"/>
              </a:defRPr>
            </a:lvl1pPr>
            <a:lvl2pPr marL="742950" indent="-285750">
              <a:defRPr lang="en-US" sz="2800" kern="1200" dirty="0" smtClean="0">
                <a:solidFill>
                  <a:schemeClr val="tx1"/>
                </a:solidFill>
                <a:latin typeface="+mn-lt"/>
                <a:ea typeface="+mn-ea"/>
                <a:cs typeface="+mn-cs"/>
              </a:defRPr>
            </a:lvl2pPr>
            <a:lvl3pPr marL="1143000" indent="-228600">
              <a:defRPr lang="en-US" sz="2400" kern="1200" dirty="0" smtClean="0">
                <a:solidFill>
                  <a:schemeClr val="tx1"/>
                </a:solidFill>
                <a:latin typeface="+mn-lt"/>
                <a:ea typeface="+mn-ea"/>
                <a:cs typeface="+mn-cs"/>
              </a:defRPr>
            </a:lvl3pPr>
            <a:lvl4pPr marL="1600200" indent="-228600">
              <a:defRPr lang="en-US" sz="2000" kern="1200" dirty="0" smtClean="0">
                <a:solidFill>
                  <a:schemeClr val="tx1"/>
                </a:solidFill>
                <a:latin typeface="+mn-lt"/>
                <a:ea typeface="+mn-ea"/>
                <a:cs typeface="+mn-cs"/>
              </a:defRPr>
            </a:lvl4pPr>
            <a:lvl5pPr marL="2057400" indent="-228600">
              <a:defRPr lang="en-US" sz="2000" kern="1200" dirty="0">
                <a:solidFill>
                  <a:schemeClr val="tx1"/>
                </a:solidFill>
                <a:latin typeface="+mn-lt"/>
                <a:ea typeface="+mn-ea"/>
                <a:cs typeface="+mn-cs"/>
              </a:defRPr>
            </a:lvl5pPr>
            <a:lvl6pPr>
              <a:defRPr sz="1600"/>
            </a:lvl6pPr>
            <a:lvl7pPr>
              <a:defRPr sz="1600"/>
            </a:lvl7pPr>
            <a:lvl8pPr>
              <a:defRPr sz="1600"/>
            </a:lvl8pPr>
            <a:lvl9pPr>
              <a:defRPr sz="1600"/>
            </a:lvl9p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7" name="Date Placeholder 6"/>
          <p:cNvSpPr>
            <a:spLocks noGrp="1"/>
          </p:cNvSpPr>
          <p:nvPr>
            <p:ph type="dt" sz="half" idx="10"/>
          </p:nvPr>
        </p:nvSpPr>
        <p:spPr/>
        <p:txBody>
          <a:bodyPr/>
          <a:lstStyle/>
          <a:p>
            <a:fld id="{E1411E02-4868-4B35-8477-79F503DC515A}" type="datetime5">
              <a:rPr lang="en-US" smtClean="0"/>
              <a:t>16-Mar-17</a:t>
            </a:fld>
            <a:endParaRPr lang="en-US"/>
          </a:p>
        </p:txBody>
      </p:sp>
      <p:sp>
        <p:nvSpPr>
          <p:cNvPr id="8" name="Footer Placeholder 7"/>
          <p:cNvSpPr>
            <a:spLocks noGrp="1"/>
          </p:cNvSpPr>
          <p:nvPr>
            <p:ph type="ftr" sz="quarter" idx="11"/>
          </p:nvPr>
        </p:nvSpPr>
        <p:spPr/>
        <p:txBody>
          <a:bodyPr/>
          <a:lstStyle/>
          <a:p>
            <a:r>
              <a:rPr lang="en-US" smtClean="0"/>
              <a:t>Old Oligarch, Gorgias Epitaphios</a:t>
            </a:r>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noFill/>
        </p:spPr>
        <p:txBody>
          <a:bodyPr>
            <a:normAutofit/>
          </a:bodyPr>
          <a:lstStyle>
            <a:lvl1pPr algn="ctr">
              <a:defRPr sz="4800"/>
            </a:lvl1pPr>
          </a:lstStyle>
          <a:p>
            <a:r>
              <a:rPr lang="en-US" dirty="0" smtClean="0"/>
              <a:t>Click to edit Master title style</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Only" preserve="1">
  <p:cSld name="Title with Background">
    <p:spTree>
      <p:nvGrpSpPr>
        <p:cNvPr id="1" name=""/>
        <p:cNvGrpSpPr/>
        <p:nvPr/>
      </p:nvGrpSpPr>
      <p:grpSpPr>
        <a:xfrm>
          <a:off x="0" y="0"/>
          <a:ext cx="0" cy="0"/>
          <a:chOff x="0" y="0"/>
          <a:chExt cx="0" cy="0"/>
        </a:xfrm>
      </p:grpSpPr>
      <p:pic>
        <p:nvPicPr>
          <p:cNvPr id="3" name="Picture 2" descr="C:\Documents and Settings\Andrew Scholtz\Desktop\index_poster.jpg"/>
          <p:cNvPicPr>
            <a:picLocks noChangeAspect="1" noChangeArrowheads="1"/>
          </p:cNvPicPr>
          <p:nvPr userDrawn="1"/>
        </p:nvPicPr>
        <p:blipFill>
          <a:blip r:embed="rId2" cstate="print"/>
          <a:srcRect l="9170"/>
          <a:stretch>
            <a:fillRect/>
          </a:stretch>
        </p:blipFill>
        <p:spPr bwMode="auto">
          <a:xfrm>
            <a:off x="420688" y="427038"/>
            <a:ext cx="8302625" cy="6003925"/>
          </a:xfrm>
          <a:prstGeom prst="rect">
            <a:avLst/>
          </a:prstGeom>
          <a:noFill/>
        </p:spPr>
      </p:pic>
      <p:sp>
        <p:nvSpPr>
          <p:cNvPr id="2" name="Title 1"/>
          <p:cNvSpPr>
            <a:spLocks noGrp="1"/>
          </p:cNvSpPr>
          <p:nvPr>
            <p:ph type="title"/>
          </p:nvPr>
        </p:nvSpPr>
        <p:spPr>
          <a:xfrm>
            <a:off x="457200" y="704942"/>
            <a:ext cx="8229600" cy="1143000"/>
          </a:xfrm>
          <a:noFill/>
        </p:spPr>
        <p:txBody>
          <a:bodyPr>
            <a:normAutofit/>
          </a:bodyPr>
          <a:lstStyle>
            <a:lvl1pPr algn="ctr">
              <a:defRPr sz="4800"/>
            </a:lvl1pPr>
          </a:lstStyle>
          <a:p>
            <a:r>
              <a:rPr lang="en-US" dirty="0" smtClean="0"/>
              <a:t>Click to edit Master title style</a:t>
            </a:r>
            <a:endParaRPr lang="en-US" dirty="0"/>
          </a:p>
        </p:txBody>
      </p:sp>
    </p:spTree>
    <p:extLst>
      <p:ext uri="{BB962C8B-B14F-4D97-AF65-F5344CB8AC3E}">
        <p14:creationId xmlns:p14="http://schemas.microsoft.com/office/powerpoint/2010/main" val="2153804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36576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Clr>
                <a:srgbClr val="0000FF"/>
              </a:buClr>
              <a:buSzPct val="125000"/>
              <a:buFont typeface="Arial" pitchFamily="34" charset="0"/>
              <a:buChar char="•"/>
            </a:pPr>
            <a:r>
              <a:rPr lang="en-US" dirty="0" smtClean="0"/>
              <a:t>Click to edit Master text styles</a:t>
            </a:r>
          </a:p>
          <a:p>
            <a:pPr marL="742950" lvl="1" indent="-285750" algn="l" defTabSz="914400" rtl="0" eaLnBrk="1" latinLnBrk="0" hangingPunct="1">
              <a:spcBef>
                <a:spcPct val="20000"/>
              </a:spcBef>
              <a:buClr>
                <a:schemeClr val="accent5"/>
              </a:buClr>
              <a:buSzPct val="125000"/>
              <a:buFont typeface="Arial" pitchFamily="34" charset="0"/>
              <a:buChar char="•"/>
            </a:pPr>
            <a:r>
              <a:rPr lang="en-US" dirty="0" smtClean="0"/>
              <a:t>Second level</a:t>
            </a:r>
          </a:p>
          <a:p>
            <a:pPr marL="1143000" lvl="2" indent="-228600" algn="l" defTabSz="914400" rtl="0" eaLnBrk="1" latinLnBrk="0" hangingPunct="1">
              <a:spcBef>
                <a:spcPct val="20000"/>
              </a:spcBef>
              <a:buClr>
                <a:schemeClr val="accent3">
                  <a:lumMod val="75000"/>
                </a:schemeClr>
              </a:buClr>
              <a:buSzPct val="125000"/>
              <a:buFont typeface="Arial" pitchFamily="34" charset="0"/>
              <a:buChar char="•"/>
            </a:pPr>
            <a:r>
              <a:rPr lang="en-US" dirty="0" smtClean="0"/>
              <a:t>Third level</a:t>
            </a:r>
          </a:p>
          <a:p>
            <a:pPr marL="1600200" lvl="3" indent="-228600" algn="l" defTabSz="914400" rtl="0" eaLnBrk="1" latinLnBrk="0" hangingPunct="1">
              <a:spcBef>
                <a:spcPct val="20000"/>
              </a:spcBef>
              <a:buClr>
                <a:srgbClr val="00B0F0"/>
              </a:buClr>
              <a:buFont typeface="Arial" pitchFamily="34" charset="0"/>
              <a:buChar char="•"/>
            </a:pPr>
            <a:r>
              <a:rPr lang="en-US" dirty="0" smtClean="0"/>
              <a:t>Fourth level</a:t>
            </a:r>
          </a:p>
          <a:p>
            <a:pPr marL="2057400" lvl="4" indent="-228600" algn="l" defTabSz="914400" rtl="0" eaLnBrk="1" latinLnBrk="0" hangingPunct="1">
              <a:spcBef>
                <a:spcPct val="20000"/>
              </a:spcBef>
              <a:buClr>
                <a:schemeClr val="accent3">
                  <a:lumMod val="75000"/>
                </a:schemeClr>
              </a:buClr>
              <a:buFont typeface="Arial" pitchFamily="34" charset="0"/>
              <a:buChar char="•"/>
            </a:pPr>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D0C6F6-FDE6-4F18-A740-5ED117F3DEAF}" type="datetime5">
              <a:rPr lang="en-US" smtClean="0"/>
              <a:t>16-Mar-17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Old Oligarch, Gorgias Epitaphios</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8" name="Rectangle 7"/>
          <p:cNvSpPr/>
          <p:nvPr/>
        </p:nvSpPr>
        <p:spPr>
          <a:xfrm>
            <a:off x="0" y="1492695"/>
            <a:ext cx="9144000" cy="457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74" r:id="rId3"/>
    <p:sldLayoutId id="2147483665" r:id="rId4"/>
    <p:sldLayoutId id="2147483666" r:id="rId5"/>
    <p:sldLayoutId id="2147483667" r:id="rId6"/>
    <p:sldLayoutId id="2147483668" r:id="rId7"/>
    <p:sldLayoutId id="2147483675" r:id="rId8"/>
    <p:sldLayoutId id="2147483669" r:id="rId9"/>
    <p:sldLayoutId id="2147483670" r:id="rId10"/>
    <p:sldLayoutId id="2147483671" r:id="rId11"/>
    <p:sldLayoutId id="2147483672" r:id="rId12"/>
    <p:sldLayoutId id="2147483673" r:id="rId13"/>
    <p:sldLayoutId id="2147483676"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914400" rtl="0" eaLnBrk="1" latinLnBrk="0" hangingPunct="1">
        <a:spcBef>
          <a:spcPct val="0"/>
        </a:spcBef>
        <a:buNone/>
        <a:defRPr sz="4400" b="1" kern="1200" baseline="0">
          <a:solidFill>
            <a:srgbClr val="000099"/>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lang="en-US" sz="3200" kern="1200" dirty="0" smtClean="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en-US" sz="2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 name="Rectangle 10"/>
          <p:cNvSpPr>
            <a:spLocks noGrp="1" noChangeArrowheads="1"/>
          </p:cNvSpPr>
          <p:nvPr>
            <p:ph type="ctrTitle"/>
          </p:nvPr>
        </p:nvSpPr>
        <p:spPr/>
        <p:txBody>
          <a:bodyPr/>
          <a:lstStyle/>
          <a:p>
            <a:r>
              <a:rPr lang="en-US" dirty="0"/>
              <a:t>Spin, Democracy, Death</a:t>
            </a:r>
          </a:p>
        </p:txBody>
      </p:sp>
      <p:sp>
        <p:nvSpPr>
          <p:cNvPr id="2059" name="Rectangle 11"/>
          <p:cNvSpPr>
            <a:spLocks noGrp="1" noChangeArrowheads="1"/>
          </p:cNvSpPr>
          <p:nvPr>
            <p:ph type="subTitle" idx="1"/>
          </p:nvPr>
        </p:nvSpPr>
        <p:spPr/>
        <p:txBody>
          <a:bodyPr/>
          <a:lstStyle/>
          <a:p>
            <a:r>
              <a:rPr lang="en-US" dirty="0"/>
              <a:t>“Old </a:t>
            </a:r>
            <a:r>
              <a:rPr lang="en-US" dirty="0" smtClean="0"/>
              <a:t>Oligarch,” Gorgias’ </a:t>
            </a:r>
            <a:r>
              <a:rPr lang="en-US" i="1" dirty="0" smtClean="0"/>
              <a:t>Epitaphios</a:t>
            </a:r>
            <a:endParaRPr lang="en-US" i="1" dirty="0"/>
          </a:p>
        </p:txBody>
      </p:sp>
    </p:spTree>
    <p:extLst>
      <p:ext uri="{BB962C8B-B14F-4D97-AF65-F5344CB8AC3E}">
        <p14:creationId xmlns:p14="http://schemas.microsoft.com/office/powerpoint/2010/main" val="2944318823"/>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Gorgianic Figures</a:t>
            </a:r>
            <a:endParaRPr lang="en-US" dirty="0"/>
          </a:p>
        </p:txBody>
      </p:sp>
      <p:sp>
        <p:nvSpPr>
          <p:cNvPr id="14" name="Content Placeholder 13"/>
          <p:cNvSpPr>
            <a:spLocks noGrp="1"/>
          </p:cNvSpPr>
          <p:nvPr>
            <p:ph sz="half" idx="1"/>
          </p:nvPr>
        </p:nvSpPr>
        <p:spPr/>
        <p:txBody>
          <a:bodyPr>
            <a:normAutofit fontScale="92500" lnSpcReduction="20000"/>
          </a:bodyPr>
          <a:lstStyle/>
          <a:p>
            <a:pPr marL="0" indent="0">
              <a:buNone/>
            </a:pPr>
            <a:r>
              <a:rPr lang="en-US" b="1" dirty="0" smtClean="0"/>
              <a:t>Basic concept</a:t>
            </a:r>
          </a:p>
          <a:p>
            <a:r>
              <a:rPr lang="en-US" i="1" dirty="0" smtClean="0"/>
              <a:t>Colon</a:t>
            </a:r>
          </a:p>
          <a:p>
            <a:pPr lvl="1"/>
            <a:r>
              <a:rPr lang="en-US" dirty="0" smtClean="0"/>
              <a:t>rhetorical unit</a:t>
            </a:r>
          </a:p>
          <a:p>
            <a:pPr marL="0" indent="0">
              <a:buNone/>
            </a:pPr>
            <a:r>
              <a:rPr lang="en-US" b="1" dirty="0" smtClean="0"/>
              <a:t>Word repetition</a:t>
            </a:r>
          </a:p>
          <a:p>
            <a:r>
              <a:rPr lang="en-US" i="1" dirty="0" smtClean="0"/>
              <a:t>(Ep)anaphora</a:t>
            </a:r>
            <a:endParaRPr lang="en-US" i="1" dirty="0" smtClean="0"/>
          </a:p>
          <a:p>
            <a:pPr lvl="1"/>
            <a:r>
              <a:rPr lang="en-US" dirty="0" smtClean="0"/>
              <a:t>colon beginning</a:t>
            </a:r>
            <a:endParaRPr lang="en-US" dirty="0"/>
          </a:p>
          <a:p>
            <a:r>
              <a:rPr lang="en-US" i="1" dirty="0" smtClean="0"/>
              <a:t>Antistrophe</a:t>
            </a:r>
          </a:p>
          <a:p>
            <a:pPr lvl="1"/>
            <a:r>
              <a:rPr lang="en-US" dirty="0" smtClean="0"/>
              <a:t>colon end</a:t>
            </a:r>
            <a:endParaRPr lang="en-US" dirty="0"/>
          </a:p>
          <a:p>
            <a:r>
              <a:rPr lang="en-US" i="1" dirty="0" smtClean="0"/>
              <a:t>Anastrophe</a:t>
            </a:r>
          </a:p>
          <a:p>
            <a:pPr lvl="1"/>
            <a:r>
              <a:rPr lang="en-US" dirty="0" smtClean="0"/>
              <a:t>end/beginning</a:t>
            </a:r>
          </a:p>
        </p:txBody>
      </p:sp>
      <p:sp>
        <p:nvSpPr>
          <p:cNvPr id="16" name="Content Placeholder 15"/>
          <p:cNvSpPr>
            <a:spLocks noGrp="1"/>
          </p:cNvSpPr>
          <p:nvPr>
            <p:ph sz="half" idx="2"/>
          </p:nvPr>
        </p:nvSpPr>
        <p:spPr/>
        <p:txBody>
          <a:bodyPr>
            <a:normAutofit fontScale="92500" lnSpcReduction="20000"/>
          </a:bodyPr>
          <a:lstStyle/>
          <a:p>
            <a:pPr marL="0" indent="0">
              <a:buNone/>
            </a:pPr>
            <a:r>
              <a:rPr lang="en-US" b="1" dirty="0" smtClean="0"/>
              <a:t>Other figures</a:t>
            </a:r>
          </a:p>
          <a:p>
            <a:r>
              <a:rPr lang="en-US" i="1" dirty="0" smtClean="0"/>
              <a:t>Antithesis</a:t>
            </a:r>
            <a:endParaRPr lang="en-US" i="1" dirty="0"/>
          </a:p>
          <a:p>
            <a:pPr lvl="1"/>
            <a:r>
              <a:rPr lang="en-US" dirty="0"/>
              <a:t>contrast</a:t>
            </a:r>
          </a:p>
          <a:p>
            <a:r>
              <a:rPr lang="en-US" i="1" dirty="0" smtClean="0"/>
              <a:t>Homoioteleuton</a:t>
            </a:r>
          </a:p>
          <a:p>
            <a:pPr lvl="1"/>
            <a:r>
              <a:rPr lang="en-US" dirty="0" smtClean="0"/>
              <a:t>end rhyme</a:t>
            </a:r>
          </a:p>
          <a:p>
            <a:r>
              <a:rPr lang="en-US" i="1" dirty="0" smtClean="0"/>
              <a:t>Isocolon/parisosis</a:t>
            </a:r>
          </a:p>
          <a:p>
            <a:pPr lvl="1"/>
            <a:r>
              <a:rPr lang="en-US" dirty="0" smtClean="0"/>
              <a:t>same/similar-length successive cola</a:t>
            </a:r>
          </a:p>
          <a:p>
            <a:r>
              <a:rPr lang="en-US" i="1" dirty="0" smtClean="0"/>
              <a:t>Paronomasia</a:t>
            </a:r>
          </a:p>
          <a:p>
            <a:pPr lvl="1"/>
            <a:r>
              <a:rPr lang="en-US" dirty="0" smtClean="0"/>
              <a:t>word play</a:t>
            </a:r>
          </a:p>
        </p:txBody>
      </p:sp>
      <p:sp>
        <p:nvSpPr>
          <p:cNvPr id="6" name="Date Placeholder 5"/>
          <p:cNvSpPr>
            <a:spLocks noGrp="1"/>
          </p:cNvSpPr>
          <p:nvPr>
            <p:ph type="dt" sz="half" idx="10"/>
          </p:nvPr>
        </p:nvSpPr>
        <p:spPr/>
        <p:txBody>
          <a:bodyPr/>
          <a:lstStyle/>
          <a:p>
            <a:fld id="{3C321F94-B488-4C44-8CFC-38373A462D4F}" type="datetime5">
              <a:rPr lang="en-US" smtClean="0"/>
              <a:t>16-Mar-17</a:t>
            </a:fld>
            <a:endParaRPr lang="en-US"/>
          </a:p>
        </p:txBody>
      </p:sp>
      <p:sp>
        <p:nvSpPr>
          <p:cNvPr id="7" name="Footer Placeholder 6"/>
          <p:cNvSpPr>
            <a:spLocks noGrp="1"/>
          </p:cNvSpPr>
          <p:nvPr>
            <p:ph type="ftr" sz="quarter" idx="11"/>
          </p:nvPr>
        </p:nvSpPr>
        <p:spPr/>
        <p:txBody>
          <a:bodyPr/>
          <a:lstStyle/>
          <a:p>
            <a:r>
              <a:rPr lang="en-US" smtClean="0"/>
              <a:t>Old Oligarch, Gorgias Epitaphios</a:t>
            </a:r>
            <a:endParaRPr lang="en-US"/>
          </a:p>
        </p:txBody>
      </p:sp>
      <p:sp>
        <p:nvSpPr>
          <p:cNvPr id="8" name="Slide Number Placeholder 7"/>
          <p:cNvSpPr>
            <a:spLocks noGrp="1"/>
          </p:cNvSpPr>
          <p:nvPr>
            <p:ph type="sldNum" sz="quarter" idx="12"/>
          </p:nvPr>
        </p:nvSpPr>
        <p:spPr/>
        <p:txBody>
          <a:bodyPr/>
          <a:lstStyle/>
          <a:p>
            <a:fld id="{E5A160DF-E29A-4672-A7A8-D5391F57194F}" type="slidenum">
              <a:rPr lang="en-US" smtClean="0"/>
              <a:pPr/>
              <a:t>10</a:t>
            </a:fld>
            <a:endParaRPr lang="en-US"/>
          </a:p>
        </p:txBody>
      </p:sp>
    </p:spTree>
    <p:extLst>
      <p:ext uri="{BB962C8B-B14F-4D97-AF65-F5344CB8AC3E}">
        <p14:creationId xmlns:p14="http://schemas.microsoft.com/office/powerpoint/2010/main" val="1367413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animEffect transition="in" filter="fade">
                                      <p:cBhvr>
                                        <p:cTn id="15" dur="500"/>
                                        <p:tgtEl>
                                          <p:spTgt spid="1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xEl>
                                              <p:pRg st="3" end="3"/>
                                            </p:txEl>
                                          </p:spTgt>
                                        </p:tgtEl>
                                        <p:attrNameLst>
                                          <p:attrName>style.visibility</p:attrName>
                                        </p:attrNameLst>
                                      </p:cBhvr>
                                      <p:to>
                                        <p:strVal val="visible"/>
                                      </p:to>
                                    </p:set>
                                    <p:animEffect transition="in" filter="fade">
                                      <p:cBhvr>
                                        <p:cTn id="20" dur="500"/>
                                        <p:tgtEl>
                                          <p:spTgt spid="1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4">
                                            <p:txEl>
                                              <p:pRg st="4" end="4"/>
                                            </p:txEl>
                                          </p:spTgt>
                                        </p:tgtEl>
                                        <p:attrNameLst>
                                          <p:attrName>style.visibility</p:attrName>
                                        </p:attrNameLst>
                                      </p:cBhvr>
                                      <p:to>
                                        <p:strVal val="visible"/>
                                      </p:to>
                                    </p:set>
                                    <p:animEffect transition="in" filter="fade">
                                      <p:cBhvr>
                                        <p:cTn id="25" dur="500"/>
                                        <p:tgtEl>
                                          <p:spTgt spid="14">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
                                            <p:txEl>
                                              <p:pRg st="5" end="5"/>
                                            </p:txEl>
                                          </p:spTgt>
                                        </p:tgtEl>
                                        <p:attrNameLst>
                                          <p:attrName>style.visibility</p:attrName>
                                        </p:attrNameLst>
                                      </p:cBhvr>
                                      <p:to>
                                        <p:strVal val="visible"/>
                                      </p:to>
                                    </p:set>
                                    <p:animEffect transition="in" filter="fade">
                                      <p:cBhvr>
                                        <p:cTn id="28" dur="500"/>
                                        <p:tgtEl>
                                          <p:spTgt spid="1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4">
                                            <p:txEl>
                                              <p:pRg st="6" end="6"/>
                                            </p:txEl>
                                          </p:spTgt>
                                        </p:tgtEl>
                                        <p:attrNameLst>
                                          <p:attrName>style.visibility</p:attrName>
                                        </p:attrNameLst>
                                      </p:cBhvr>
                                      <p:to>
                                        <p:strVal val="visible"/>
                                      </p:to>
                                    </p:set>
                                    <p:animEffect transition="in" filter="fade">
                                      <p:cBhvr>
                                        <p:cTn id="33" dur="500"/>
                                        <p:tgtEl>
                                          <p:spTgt spid="14">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4">
                                            <p:txEl>
                                              <p:pRg st="7" end="7"/>
                                            </p:txEl>
                                          </p:spTgt>
                                        </p:tgtEl>
                                        <p:attrNameLst>
                                          <p:attrName>style.visibility</p:attrName>
                                        </p:attrNameLst>
                                      </p:cBhvr>
                                      <p:to>
                                        <p:strVal val="visible"/>
                                      </p:to>
                                    </p:set>
                                    <p:animEffect transition="in" filter="fade">
                                      <p:cBhvr>
                                        <p:cTn id="36" dur="500"/>
                                        <p:tgtEl>
                                          <p:spTgt spid="14">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4">
                                            <p:txEl>
                                              <p:pRg st="8" end="8"/>
                                            </p:txEl>
                                          </p:spTgt>
                                        </p:tgtEl>
                                        <p:attrNameLst>
                                          <p:attrName>style.visibility</p:attrName>
                                        </p:attrNameLst>
                                      </p:cBhvr>
                                      <p:to>
                                        <p:strVal val="visible"/>
                                      </p:to>
                                    </p:set>
                                    <p:animEffect transition="in" filter="fade">
                                      <p:cBhvr>
                                        <p:cTn id="41" dur="500"/>
                                        <p:tgtEl>
                                          <p:spTgt spid="14">
                                            <p:txEl>
                                              <p:pRg st="8" end="8"/>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4">
                                            <p:txEl>
                                              <p:pRg st="9" end="9"/>
                                            </p:txEl>
                                          </p:spTgt>
                                        </p:tgtEl>
                                        <p:attrNameLst>
                                          <p:attrName>style.visibility</p:attrName>
                                        </p:attrNameLst>
                                      </p:cBhvr>
                                      <p:to>
                                        <p:strVal val="visible"/>
                                      </p:to>
                                    </p:set>
                                    <p:animEffect transition="in" filter="fade">
                                      <p:cBhvr>
                                        <p:cTn id="44" dur="500"/>
                                        <p:tgtEl>
                                          <p:spTgt spid="14">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6">
                                            <p:txEl>
                                              <p:pRg st="0" end="0"/>
                                            </p:txEl>
                                          </p:spTgt>
                                        </p:tgtEl>
                                        <p:attrNameLst>
                                          <p:attrName>style.visibility</p:attrName>
                                        </p:attrNameLst>
                                      </p:cBhvr>
                                      <p:to>
                                        <p:strVal val="visible"/>
                                      </p:to>
                                    </p:set>
                                    <p:animEffect transition="in" filter="fade">
                                      <p:cBhvr>
                                        <p:cTn id="49" dur="500"/>
                                        <p:tgtEl>
                                          <p:spTgt spid="16">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6">
                                            <p:txEl>
                                              <p:pRg st="1" end="1"/>
                                            </p:txEl>
                                          </p:spTgt>
                                        </p:tgtEl>
                                        <p:attrNameLst>
                                          <p:attrName>style.visibility</p:attrName>
                                        </p:attrNameLst>
                                      </p:cBhvr>
                                      <p:to>
                                        <p:strVal val="visible"/>
                                      </p:to>
                                    </p:set>
                                    <p:animEffect transition="in" filter="fade">
                                      <p:cBhvr>
                                        <p:cTn id="54" dur="500"/>
                                        <p:tgtEl>
                                          <p:spTgt spid="16">
                                            <p:txEl>
                                              <p:pRg st="1" end="1"/>
                                            </p:txEl>
                                          </p:spTgt>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6">
                                            <p:txEl>
                                              <p:pRg st="2" end="2"/>
                                            </p:txEl>
                                          </p:spTgt>
                                        </p:tgtEl>
                                        <p:attrNameLst>
                                          <p:attrName>style.visibility</p:attrName>
                                        </p:attrNameLst>
                                      </p:cBhvr>
                                      <p:to>
                                        <p:strVal val="visible"/>
                                      </p:to>
                                    </p:set>
                                    <p:animEffect transition="in" filter="fade">
                                      <p:cBhvr>
                                        <p:cTn id="57" dur="500"/>
                                        <p:tgtEl>
                                          <p:spTgt spid="16">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6">
                                            <p:txEl>
                                              <p:pRg st="3" end="3"/>
                                            </p:txEl>
                                          </p:spTgt>
                                        </p:tgtEl>
                                        <p:attrNameLst>
                                          <p:attrName>style.visibility</p:attrName>
                                        </p:attrNameLst>
                                      </p:cBhvr>
                                      <p:to>
                                        <p:strVal val="visible"/>
                                      </p:to>
                                    </p:set>
                                    <p:animEffect transition="in" filter="fade">
                                      <p:cBhvr>
                                        <p:cTn id="62" dur="500"/>
                                        <p:tgtEl>
                                          <p:spTgt spid="16">
                                            <p:txEl>
                                              <p:pRg st="3" end="3"/>
                                            </p:txEl>
                                          </p:spTgt>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6">
                                            <p:txEl>
                                              <p:pRg st="4" end="4"/>
                                            </p:txEl>
                                          </p:spTgt>
                                        </p:tgtEl>
                                        <p:attrNameLst>
                                          <p:attrName>style.visibility</p:attrName>
                                        </p:attrNameLst>
                                      </p:cBhvr>
                                      <p:to>
                                        <p:strVal val="visible"/>
                                      </p:to>
                                    </p:set>
                                    <p:animEffect transition="in" filter="fade">
                                      <p:cBhvr>
                                        <p:cTn id="65" dur="500"/>
                                        <p:tgtEl>
                                          <p:spTgt spid="16">
                                            <p:txEl>
                                              <p:pRg st="4" end="4"/>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6">
                                            <p:txEl>
                                              <p:pRg st="5" end="5"/>
                                            </p:txEl>
                                          </p:spTgt>
                                        </p:tgtEl>
                                        <p:attrNameLst>
                                          <p:attrName>style.visibility</p:attrName>
                                        </p:attrNameLst>
                                      </p:cBhvr>
                                      <p:to>
                                        <p:strVal val="visible"/>
                                      </p:to>
                                    </p:set>
                                    <p:animEffect transition="in" filter="fade">
                                      <p:cBhvr>
                                        <p:cTn id="70" dur="500"/>
                                        <p:tgtEl>
                                          <p:spTgt spid="16">
                                            <p:txEl>
                                              <p:pRg st="5" end="5"/>
                                            </p:txEl>
                                          </p:spTgt>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16">
                                            <p:txEl>
                                              <p:pRg st="6" end="6"/>
                                            </p:txEl>
                                          </p:spTgt>
                                        </p:tgtEl>
                                        <p:attrNameLst>
                                          <p:attrName>style.visibility</p:attrName>
                                        </p:attrNameLst>
                                      </p:cBhvr>
                                      <p:to>
                                        <p:strVal val="visible"/>
                                      </p:to>
                                    </p:set>
                                    <p:animEffect transition="in" filter="fade">
                                      <p:cBhvr>
                                        <p:cTn id="73" dur="500"/>
                                        <p:tgtEl>
                                          <p:spTgt spid="16">
                                            <p:txEl>
                                              <p:pRg st="6" end="6"/>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16">
                                            <p:txEl>
                                              <p:pRg st="7" end="7"/>
                                            </p:txEl>
                                          </p:spTgt>
                                        </p:tgtEl>
                                        <p:attrNameLst>
                                          <p:attrName>style.visibility</p:attrName>
                                        </p:attrNameLst>
                                      </p:cBhvr>
                                      <p:to>
                                        <p:strVal val="visible"/>
                                      </p:to>
                                    </p:set>
                                    <p:animEffect transition="in" filter="fade">
                                      <p:cBhvr>
                                        <p:cTn id="78" dur="500"/>
                                        <p:tgtEl>
                                          <p:spTgt spid="16">
                                            <p:txEl>
                                              <p:pRg st="7" end="7"/>
                                            </p:txEl>
                                          </p:spTgt>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16">
                                            <p:txEl>
                                              <p:pRg st="8" end="8"/>
                                            </p:txEl>
                                          </p:spTgt>
                                        </p:tgtEl>
                                        <p:attrNameLst>
                                          <p:attrName>style.visibility</p:attrName>
                                        </p:attrNameLst>
                                      </p:cBhvr>
                                      <p:to>
                                        <p:strVal val="visible"/>
                                      </p:to>
                                    </p:set>
                                    <p:animEffect transition="in" filter="fade">
                                      <p:cBhvr>
                                        <p:cTn id="81" dur="500"/>
                                        <p:tgtEl>
                                          <p:spTgt spid="1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Find the Figures</a:t>
            </a:r>
            <a:endParaRPr lang="en-US" dirty="0"/>
          </a:p>
        </p:txBody>
      </p:sp>
      <p:sp>
        <p:nvSpPr>
          <p:cNvPr id="7" name="Text Placeholder 6"/>
          <p:cNvSpPr>
            <a:spLocks noGrp="1"/>
          </p:cNvSpPr>
          <p:nvPr>
            <p:ph type="body" idx="1"/>
          </p:nvPr>
        </p:nvSpPr>
        <p:spPr/>
        <p:txBody>
          <a:bodyPr/>
          <a:lstStyle/>
          <a:p>
            <a:r>
              <a:rPr lang="en-US" dirty="0"/>
              <a:t>Gorgias </a:t>
            </a:r>
            <a:r>
              <a:rPr lang="en-US" i="1" dirty="0"/>
              <a:t>Epitaphios</a:t>
            </a:r>
            <a:endParaRPr lang="en-US" dirty="0"/>
          </a:p>
        </p:txBody>
      </p:sp>
    </p:spTree>
    <p:extLst>
      <p:ext uri="{BB962C8B-B14F-4D97-AF65-F5344CB8AC3E}">
        <p14:creationId xmlns:p14="http://schemas.microsoft.com/office/powerpoint/2010/main" val="635813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Class Project</a:t>
            </a:r>
            <a:endParaRPr lang="en-US" dirty="0"/>
          </a:p>
        </p:txBody>
      </p:sp>
      <p:sp>
        <p:nvSpPr>
          <p:cNvPr id="11" name="Subtitle 10"/>
          <p:cNvSpPr>
            <a:spLocks noGrp="1"/>
          </p:cNvSpPr>
          <p:nvPr>
            <p:ph type="body" idx="1"/>
          </p:nvPr>
        </p:nvSpPr>
        <p:spPr/>
        <p:txBody>
          <a:bodyPr/>
          <a:lstStyle/>
          <a:p>
            <a:r>
              <a:rPr lang="en-US" dirty="0" smtClean="0"/>
              <a:t>Gorgias Talks Back to the Old Oligarch</a:t>
            </a:r>
            <a:endParaRPr lang="en-US" dirty="0"/>
          </a:p>
        </p:txBody>
      </p:sp>
      <p:sp>
        <p:nvSpPr>
          <p:cNvPr id="4" name="Action Button: Back or Previous 3">
            <a:hlinkClick r:id="rId3" action="ppaction://hlinksldjump" highlightClick="1"/>
          </p:cNvPr>
          <p:cNvSpPr/>
          <p:nvPr/>
        </p:nvSpPr>
        <p:spPr>
          <a:xfrm>
            <a:off x="7780867" y="567267"/>
            <a:ext cx="482600" cy="482600"/>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38543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Subtitle 2"/>
          <p:cNvSpPr>
            <a:spLocks noGrp="1"/>
          </p:cNvSpPr>
          <p:nvPr>
            <p:ph idx="1"/>
          </p:nvPr>
        </p:nvSpPr>
        <p:spPr/>
        <p:txBody>
          <a:bodyPr>
            <a:normAutofit/>
          </a:bodyPr>
          <a:lstStyle/>
          <a:p>
            <a:pPr lvl="0"/>
            <a:r>
              <a:rPr lang="en-US" dirty="0" smtClean="0"/>
              <a:t>“Old Oligarch”</a:t>
            </a:r>
          </a:p>
          <a:p>
            <a:pPr lvl="1"/>
            <a:r>
              <a:rPr lang="en-US" dirty="0" smtClean="0"/>
              <a:t>Democracy (Re)spun</a:t>
            </a:r>
          </a:p>
          <a:p>
            <a:pPr lvl="0"/>
            <a:r>
              <a:rPr lang="en-US" dirty="0" smtClean="0"/>
              <a:t>Gorgias’ </a:t>
            </a:r>
            <a:r>
              <a:rPr lang="en-US" i="1" dirty="0" smtClean="0"/>
              <a:t>Epitaphios</a:t>
            </a:r>
          </a:p>
          <a:p>
            <a:pPr lvl="1"/>
            <a:r>
              <a:rPr lang="en-US" dirty="0" smtClean="0"/>
              <a:t>Epitaphic </a:t>
            </a:r>
            <a:r>
              <a:rPr lang="en-US" i="1" dirty="0" smtClean="0"/>
              <a:t>topoi</a:t>
            </a:r>
            <a:r>
              <a:rPr lang="en-US" dirty="0" smtClean="0"/>
              <a:t>, Gorgianic Figures</a:t>
            </a:r>
          </a:p>
          <a:p>
            <a:pPr lvl="0"/>
            <a:r>
              <a:rPr lang="en-US" dirty="0" smtClean="0"/>
              <a:t>Project: Find the Figures</a:t>
            </a:r>
          </a:p>
          <a:p>
            <a:pPr lvl="1"/>
            <a:r>
              <a:rPr lang="en-US" dirty="0" smtClean="0"/>
              <a:t>Gorgias </a:t>
            </a:r>
            <a:r>
              <a:rPr lang="en-US" i="1" dirty="0" smtClean="0"/>
              <a:t>Epitaphios</a:t>
            </a:r>
          </a:p>
          <a:p>
            <a:pPr lvl="0"/>
            <a:r>
              <a:rPr lang="en-US" dirty="0" smtClean="0"/>
              <a:t>Class Project</a:t>
            </a:r>
          </a:p>
          <a:p>
            <a:pPr lvl="1"/>
            <a:r>
              <a:rPr lang="en-US" dirty="0" smtClean="0"/>
              <a:t>Gorgias Talks Back to the Old Oligarch</a:t>
            </a:r>
            <a:endParaRPr lang="en-US" dirty="0"/>
          </a:p>
        </p:txBody>
      </p:sp>
      <p:sp>
        <p:nvSpPr>
          <p:cNvPr id="7" name="Date Placeholder 6"/>
          <p:cNvSpPr>
            <a:spLocks noGrp="1"/>
          </p:cNvSpPr>
          <p:nvPr>
            <p:ph type="dt" sz="half" idx="10"/>
          </p:nvPr>
        </p:nvSpPr>
        <p:spPr/>
        <p:txBody>
          <a:bodyPr/>
          <a:lstStyle/>
          <a:p>
            <a:fld id="{A9E34CE5-D56F-4495-9DC5-1CB7A46EFADB}" type="datetime5">
              <a:rPr lang="en-US" smtClean="0"/>
              <a:t>16-Mar-17</a:t>
            </a:fld>
            <a:endParaRPr lang="en-US"/>
          </a:p>
        </p:txBody>
      </p:sp>
      <p:sp>
        <p:nvSpPr>
          <p:cNvPr id="8" name="Footer Placeholder 7"/>
          <p:cNvSpPr>
            <a:spLocks noGrp="1"/>
          </p:cNvSpPr>
          <p:nvPr>
            <p:ph type="ftr" sz="quarter" idx="11"/>
          </p:nvPr>
        </p:nvSpPr>
        <p:spPr/>
        <p:txBody>
          <a:bodyPr/>
          <a:lstStyle/>
          <a:p>
            <a:r>
              <a:rPr lang="en-US" smtClean="0"/>
              <a:t>Old Oligarch, Gorgias Epitaphios</a:t>
            </a:r>
            <a:endParaRPr lang="en-US" dirty="0"/>
          </a:p>
        </p:txBody>
      </p:sp>
      <p:sp>
        <p:nvSpPr>
          <p:cNvPr id="9" name="Slide Number Placeholder 8"/>
          <p:cNvSpPr>
            <a:spLocks noGrp="1"/>
          </p:cNvSpPr>
          <p:nvPr>
            <p:ph type="sldNum" sz="quarter" idx="12"/>
          </p:nvPr>
        </p:nvSpPr>
        <p:spPr/>
        <p:txBody>
          <a:bodyPr/>
          <a:lstStyle/>
          <a:p>
            <a:fld id="{C84949BF-B90B-4E25-9A47-07E9FB3241D4}" type="slidenum">
              <a:rPr lang="en-US" smtClean="0"/>
              <a:pPr/>
              <a:t>2</a:t>
            </a:fld>
            <a:endParaRPr lang="en-US"/>
          </a:p>
        </p:txBody>
      </p:sp>
    </p:spTree>
    <p:extLst>
      <p:ext uri="{BB962C8B-B14F-4D97-AF65-F5344CB8AC3E}">
        <p14:creationId xmlns:p14="http://schemas.microsoft.com/office/powerpoint/2010/main" val="2365916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dissolv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dissolve">
                                      <p:cBhvr>
                                        <p:cTn id="31" dur="500"/>
                                        <p:tgtEl>
                                          <p:spTgt spid="3">
                                            <p:txEl>
                                              <p:pRg st="6" end="6"/>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dissolve">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Oligarch”</a:t>
            </a:r>
            <a:endParaRPr lang="en-US" dirty="0"/>
          </a:p>
        </p:txBody>
      </p:sp>
      <p:sp>
        <p:nvSpPr>
          <p:cNvPr id="3" name="Text Placeholder 2"/>
          <p:cNvSpPr>
            <a:spLocks noGrp="1"/>
          </p:cNvSpPr>
          <p:nvPr>
            <p:ph type="body" idx="1"/>
          </p:nvPr>
        </p:nvSpPr>
        <p:spPr/>
        <p:txBody>
          <a:bodyPr/>
          <a:lstStyle/>
          <a:p>
            <a:r>
              <a:rPr lang="en-US" dirty="0" smtClean="0"/>
              <a:t>Democracy (Re)spun</a:t>
            </a:r>
            <a:endParaRPr lang="en-US" dirty="0"/>
          </a:p>
        </p:txBody>
      </p:sp>
    </p:spTree>
    <p:extLst>
      <p:ext uri="{BB962C8B-B14F-4D97-AF65-F5344CB8AC3E}">
        <p14:creationId xmlns:p14="http://schemas.microsoft.com/office/powerpoint/2010/main" val="4020006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dirty="0"/>
              <a:t>Author, Genre, Speaker, Audience</a:t>
            </a:r>
          </a:p>
        </p:txBody>
      </p:sp>
      <p:sp>
        <p:nvSpPr>
          <p:cNvPr id="54275" name="Rectangle 3"/>
          <p:cNvSpPr>
            <a:spLocks noGrp="1" noChangeArrowheads="1"/>
          </p:cNvSpPr>
          <p:nvPr>
            <p:ph type="body" idx="1"/>
          </p:nvPr>
        </p:nvSpPr>
        <p:spPr/>
        <p:txBody>
          <a:bodyPr/>
          <a:lstStyle/>
          <a:p>
            <a:r>
              <a:rPr lang="en-US" dirty="0"/>
              <a:t>Author</a:t>
            </a:r>
          </a:p>
          <a:p>
            <a:pPr lvl="1"/>
            <a:r>
              <a:rPr lang="en-US" dirty="0"/>
              <a:t>unknown (composed </a:t>
            </a:r>
            <a:r>
              <a:rPr lang="en-US" i="1" dirty="0"/>
              <a:t>ca.</a:t>
            </a:r>
            <a:r>
              <a:rPr lang="en-US" dirty="0"/>
              <a:t> 420s)</a:t>
            </a:r>
          </a:p>
          <a:p>
            <a:r>
              <a:rPr lang="en-US" dirty="0"/>
              <a:t>Genre</a:t>
            </a:r>
          </a:p>
          <a:p>
            <a:pPr lvl="1"/>
            <a:r>
              <a:rPr lang="en-US" dirty="0"/>
              <a:t>sophistic </a:t>
            </a:r>
            <a:r>
              <a:rPr lang="en-US" i="1" dirty="0"/>
              <a:t>epideixis</a:t>
            </a:r>
          </a:p>
          <a:p>
            <a:r>
              <a:rPr lang="en-US" dirty="0" smtClean="0"/>
              <a:t>Speaker/“embedded author”</a:t>
            </a:r>
            <a:endParaRPr lang="en-US" dirty="0"/>
          </a:p>
          <a:p>
            <a:pPr lvl="1"/>
            <a:r>
              <a:rPr lang="en-US" dirty="0"/>
              <a:t>Athenian oligarch</a:t>
            </a:r>
          </a:p>
          <a:p>
            <a:r>
              <a:rPr lang="en-US" dirty="0" smtClean="0"/>
              <a:t>Dramatic audience</a:t>
            </a:r>
            <a:endParaRPr lang="en-US" dirty="0"/>
          </a:p>
          <a:p>
            <a:pPr lvl="1"/>
            <a:r>
              <a:rPr lang="en-US" dirty="0"/>
              <a:t>non-Athenian </a:t>
            </a:r>
            <a:r>
              <a:rPr lang="en-US" dirty="0" smtClean="0"/>
              <a:t>(Spartan?) anti-democrat(s)</a:t>
            </a:r>
            <a:endParaRPr lang="en-US" dirty="0"/>
          </a:p>
        </p:txBody>
      </p:sp>
      <p:sp>
        <p:nvSpPr>
          <p:cNvPr id="5" name="Date Placeholder 4"/>
          <p:cNvSpPr>
            <a:spLocks noGrp="1"/>
          </p:cNvSpPr>
          <p:nvPr>
            <p:ph type="dt" sz="half" idx="10"/>
          </p:nvPr>
        </p:nvSpPr>
        <p:spPr/>
        <p:txBody>
          <a:bodyPr/>
          <a:lstStyle/>
          <a:p>
            <a:fld id="{A3445031-C76E-4CC9-827C-9B44A3EC1661}" type="datetime5">
              <a:rPr lang="en-US" smtClean="0"/>
              <a:t>16-Mar-17</a:t>
            </a:fld>
            <a:endParaRPr lang="en-US"/>
          </a:p>
        </p:txBody>
      </p:sp>
      <p:sp>
        <p:nvSpPr>
          <p:cNvPr id="6" name="Footer Placeholder 5"/>
          <p:cNvSpPr>
            <a:spLocks noGrp="1"/>
          </p:cNvSpPr>
          <p:nvPr>
            <p:ph type="ftr" sz="quarter" idx="11"/>
          </p:nvPr>
        </p:nvSpPr>
        <p:spPr/>
        <p:txBody>
          <a:bodyPr/>
          <a:lstStyle/>
          <a:p>
            <a:r>
              <a:rPr lang="en-US" smtClean="0"/>
              <a:t>Old Oligarch, Gorgias Epitaphios</a:t>
            </a:r>
            <a:endParaRPr lang="en-US" dirty="0"/>
          </a:p>
        </p:txBody>
      </p:sp>
      <p:sp>
        <p:nvSpPr>
          <p:cNvPr id="7" name="Slide Number Placeholder 6"/>
          <p:cNvSpPr>
            <a:spLocks noGrp="1"/>
          </p:cNvSpPr>
          <p:nvPr>
            <p:ph type="sldNum" sz="quarter" idx="12"/>
          </p:nvPr>
        </p:nvSpPr>
        <p:spPr/>
        <p:txBody>
          <a:bodyPr/>
          <a:lstStyle/>
          <a:p>
            <a:fld id="{C84949BF-B90B-4E25-9A47-07E9FB3241D4}" type="slidenum">
              <a:rPr lang="en-US" smtClean="0"/>
              <a:pPr/>
              <a:t>4</a:t>
            </a:fld>
            <a:endParaRPr lang="en-US"/>
          </a:p>
        </p:txBody>
      </p:sp>
    </p:spTree>
    <p:extLst>
      <p:ext uri="{BB962C8B-B14F-4D97-AF65-F5344CB8AC3E}">
        <p14:creationId xmlns:p14="http://schemas.microsoft.com/office/powerpoint/2010/main" val="2805985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Comparison Shopping…</a:t>
            </a:r>
            <a:endParaRPr lang="en-US" dirty="0"/>
          </a:p>
        </p:txBody>
      </p:sp>
      <p:sp>
        <p:nvSpPr>
          <p:cNvPr id="7" name="Text Placeholder 6"/>
          <p:cNvSpPr>
            <a:spLocks noGrp="1"/>
          </p:cNvSpPr>
          <p:nvPr>
            <p:ph type="body" idx="1"/>
          </p:nvPr>
        </p:nvSpPr>
        <p:spPr/>
        <p:txBody>
          <a:bodyPr/>
          <a:lstStyle/>
          <a:p>
            <a:r>
              <a:rPr lang="en-US" dirty="0" smtClean="0"/>
              <a:t>Old Oligarch</a:t>
            </a:r>
            <a:endParaRPr lang="en-US" dirty="0"/>
          </a:p>
        </p:txBody>
      </p:sp>
      <p:sp>
        <p:nvSpPr>
          <p:cNvPr id="8" name="Content Placeholder 7"/>
          <p:cNvSpPr>
            <a:spLocks noGrp="1"/>
          </p:cNvSpPr>
          <p:nvPr>
            <p:ph sz="half" idx="2"/>
          </p:nvPr>
        </p:nvSpPr>
        <p:spPr/>
        <p:txBody>
          <a:bodyPr>
            <a:normAutofit lnSpcReduction="10000"/>
          </a:bodyPr>
          <a:lstStyle/>
          <a:p>
            <a:r>
              <a:rPr lang="en-US" sz="2400" dirty="0"/>
              <a:t>“I pardon the people themselves for their democracy. One must forgive everyone for looking after his own interests”</a:t>
            </a:r>
          </a:p>
          <a:p>
            <a:r>
              <a:rPr lang="en-US" sz="2400" dirty="0" smtClean="0"/>
              <a:t>“Whatever the delicacy (</a:t>
            </a:r>
            <a:r>
              <a:rPr lang="en-US" sz="2400" i="1" dirty="0" smtClean="0"/>
              <a:t>to hēdu</a:t>
            </a:r>
            <a:r>
              <a:rPr lang="en-US" sz="2400" dirty="0" smtClean="0"/>
              <a:t>, “pleasure”) in Sicily, [etc.], all these have been brought together into one place by virtue of naval power”</a:t>
            </a:r>
          </a:p>
        </p:txBody>
      </p:sp>
      <p:sp>
        <p:nvSpPr>
          <p:cNvPr id="9" name="Text Placeholder 8"/>
          <p:cNvSpPr>
            <a:spLocks noGrp="1"/>
          </p:cNvSpPr>
          <p:nvPr>
            <p:ph type="body" sz="quarter" idx="3"/>
          </p:nvPr>
        </p:nvSpPr>
        <p:spPr/>
        <p:txBody>
          <a:bodyPr/>
          <a:lstStyle/>
          <a:p>
            <a:r>
              <a:rPr lang="en-US" dirty="0" smtClean="0"/>
              <a:t>Periclean Funeral Oration</a:t>
            </a:r>
            <a:endParaRPr lang="en-US" dirty="0"/>
          </a:p>
        </p:txBody>
      </p:sp>
      <p:sp>
        <p:nvSpPr>
          <p:cNvPr id="10" name="Content Placeholder 9"/>
          <p:cNvSpPr>
            <a:spLocks noGrp="1"/>
          </p:cNvSpPr>
          <p:nvPr>
            <p:ph sz="quarter" idx="4"/>
          </p:nvPr>
        </p:nvSpPr>
        <p:spPr/>
        <p:txBody>
          <a:bodyPr>
            <a:normAutofit lnSpcReduction="10000"/>
          </a:bodyPr>
          <a:lstStyle/>
          <a:p>
            <a:r>
              <a:rPr lang="en-US" sz="2400" dirty="0"/>
              <a:t>“In name, [our government] is called a democracy, because it is managed not for a few people, but for the majority”</a:t>
            </a:r>
          </a:p>
          <a:p>
            <a:r>
              <a:rPr lang="en-US" sz="2400" dirty="0" smtClean="0"/>
              <a:t>“The greatness of our city has caused all things from all parts of the earth to be imported here, so that we enjoy the products of other nations…”</a:t>
            </a:r>
          </a:p>
        </p:txBody>
      </p:sp>
      <p:sp>
        <p:nvSpPr>
          <p:cNvPr id="2" name="Date Placeholder 1"/>
          <p:cNvSpPr>
            <a:spLocks noGrp="1"/>
          </p:cNvSpPr>
          <p:nvPr>
            <p:ph type="dt" sz="half" idx="10"/>
          </p:nvPr>
        </p:nvSpPr>
        <p:spPr/>
        <p:txBody>
          <a:bodyPr/>
          <a:lstStyle/>
          <a:p>
            <a:fld id="{AA120231-AAAD-46A5-BDC9-B0DC2E6F2A3D}" type="datetime5">
              <a:rPr lang="en-US" smtClean="0"/>
              <a:t>16-Mar-17</a:t>
            </a:fld>
            <a:endParaRPr lang="en-US"/>
          </a:p>
        </p:txBody>
      </p:sp>
      <p:sp>
        <p:nvSpPr>
          <p:cNvPr id="3" name="Footer Placeholder 2"/>
          <p:cNvSpPr>
            <a:spLocks noGrp="1"/>
          </p:cNvSpPr>
          <p:nvPr>
            <p:ph type="ftr" sz="quarter" idx="11"/>
          </p:nvPr>
        </p:nvSpPr>
        <p:spPr/>
        <p:txBody>
          <a:bodyPr/>
          <a:lstStyle/>
          <a:p>
            <a:r>
              <a:rPr lang="en-US" smtClean="0"/>
              <a:t>Old Oligarch, Gorgias Epitaphios</a:t>
            </a:r>
            <a:endParaRPr lang="en-US"/>
          </a:p>
        </p:txBody>
      </p:sp>
      <p:sp>
        <p:nvSpPr>
          <p:cNvPr id="5" name="Slide Number Placeholder 4"/>
          <p:cNvSpPr>
            <a:spLocks noGrp="1"/>
          </p:cNvSpPr>
          <p:nvPr>
            <p:ph type="sldNum" sz="quarter" idx="12"/>
          </p:nvPr>
        </p:nvSpPr>
        <p:spPr/>
        <p:txBody>
          <a:bodyPr/>
          <a:lstStyle/>
          <a:p>
            <a:fld id="{B1A7D873-BDEC-4D0E-826C-A647DDEC7662}" type="slidenum">
              <a:rPr lang="en-US" smtClean="0"/>
              <a:pPr/>
              <a:t>5</a:t>
            </a:fld>
            <a:endParaRPr lang="en-US"/>
          </a:p>
        </p:txBody>
      </p:sp>
    </p:spTree>
    <p:extLst>
      <p:ext uri="{BB962C8B-B14F-4D97-AF65-F5344CB8AC3E}">
        <p14:creationId xmlns:p14="http://schemas.microsoft.com/office/powerpoint/2010/main" val="3493475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5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1" end="1"/>
                                            </p:txEl>
                                          </p:spTgt>
                                        </p:tgtEl>
                                        <p:attrNameLst>
                                          <p:attrName>style.visibility</p:attrName>
                                        </p:attrNameLst>
                                      </p:cBhvr>
                                      <p:to>
                                        <p:strVal val="visible"/>
                                      </p:to>
                                    </p:set>
                                    <p:animEffect transition="in" filter="fade">
                                      <p:cBhvr>
                                        <p:cTn id="22"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10"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Old Oligarch on Democracy</a:t>
            </a:r>
            <a:endParaRPr lang="en-US" dirty="0"/>
          </a:p>
        </p:txBody>
      </p:sp>
      <p:sp>
        <p:nvSpPr>
          <p:cNvPr id="3" name="TextBox 2"/>
          <p:cNvSpPr txBox="1"/>
          <p:nvPr/>
        </p:nvSpPr>
        <p:spPr>
          <a:xfrm>
            <a:off x="838200" y="2161228"/>
            <a:ext cx="7453968" cy="2123658"/>
          </a:xfrm>
          <a:prstGeom prst="rect">
            <a:avLst/>
          </a:prstGeom>
          <a:noFill/>
        </p:spPr>
        <p:txBody>
          <a:bodyPr wrap="square" rtlCol="0" anchor="ctr" anchorCtr="0">
            <a:spAutoFit/>
          </a:bodyPr>
          <a:lstStyle/>
          <a:p>
            <a:pPr>
              <a:spcAft>
                <a:spcPts val="2400"/>
              </a:spcAft>
            </a:pPr>
            <a:r>
              <a:rPr lang="en-US" sz="2800" dirty="0" smtClean="0">
                <a:latin typeface="+mn-lt"/>
              </a:rPr>
              <a:t>“… I </a:t>
            </a:r>
            <a:r>
              <a:rPr lang="en-US" sz="2800" dirty="0">
                <a:latin typeface="+mn-lt"/>
              </a:rPr>
              <a:t>do not think well of their </a:t>
            </a:r>
            <a:r>
              <a:rPr lang="en-US" sz="2800" dirty="0" smtClean="0">
                <a:latin typeface="+mn-lt"/>
              </a:rPr>
              <a:t>[having] </a:t>
            </a:r>
            <a:r>
              <a:rPr lang="en-US" sz="2800" dirty="0">
                <a:latin typeface="+mn-lt"/>
              </a:rPr>
              <a:t>chosen to let the worst people be better off than the good</a:t>
            </a:r>
            <a:r>
              <a:rPr lang="en-US" sz="2800" dirty="0" smtClean="0">
                <a:latin typeface="+mn-lt"/>
              </a:rPr>
              <a:t>.”</a:t>
            </a:r>
          </a:p>
          <a:p>
            <a:pPr>
              <a:spcAft>
                <a:spcPts val="2400"/>
              </a:spcAft>
            </a:pPr>
            <a:r>
              <a:rPr lang="en-US" sz="2800" dirty="0" smtClean="0">
                <a:latin typeface="+mn-lt"/>
              </a:rPr>
              <a:t>“Yet </a:t>
            </a:r>
            <a:r>
              <a:rPr lang="en-US" sz="2800" dirty="0">
                <a:latin typeface="+mn-lt"/>
              </a:rPr>
              <a:t>their policy is also excellent in this very point of allowing even the worst people to speak</a:t>
            </a:r>
            <a:r>
              <a:rPr lang="en-US" sz="2800" dirty="0" smtClean="0">
                <a:latin typeface="+mn-lt"/>
              </a:rPr>
              <a:t>.”</a:t>
            </a:r>
          </a:p>
        </p:txBody>
      </p:sp>
      <p:sp>
        <p:nvSpPr>
          <p:cNvPr id="4" name="TextBox 3"/>
          <p:cNvSpPr txBox="1"/>
          <p:nvPr/>
        </p:nvSpPr>
        <p:spPr>
          <a:xfrm>
            <a:off x="1972733" y="4892695"/>
            <a:ext cx="5198546" cy="1191816"/>
          </a:xfrm>
          <a:prstGeom prst="roundRect">
            <a:avLst/>
          </a:prstGeom>
          <a:noFill/>
        </p:spPr>
        <p:style>
          <a:lnRef idx="2">
            <a:schemeClr val="accent1"/>
          </a:lnRef>
          <a:fillRef idx="1">
            <a:schemeClr val="lt1"/>
          </a:fillRef>
          <a:effectRef idx="0">
            <a:schemeClr val="accent1"/>
          </a:effectRef>
          <a:fontRef idx="minor">
            <a:schemeClr val="dk1"/>
          </a:fontRef>
        </p:style>
        <p:txBody>
          <a:bodyPr wrap="square" rtlCol="0" anchor="ctr" anchorCtr="0">
            <a:spAutoFit/>
          </a:bodyPr>
          <a:lstStyle/>
          <a:p>
            <a:r>
              <a:rPr lang="en-US" sz="3200" dirty="0" smtClean="0">
                <a:latin typeface="+mn-lt"/>
              </a:rPr>
              <a:t>What is “good” for the Old Oligarch? What is “bad”?</a:t>
            </a:r>
            <a:endParaRPr lang="en-US" sz="3200" dirty="0" smtClean="0">
              <a:latin typeface="+mn-lt"/>
            </a:endParaRPr>
          </a:p>
        </p:txBody>
      </p:sp>
    </p:spTree>
    <p:extLst>
      <p:ext uri="{BB962C8B-B14F-4D97-AF65-F5344CB8AC3E}">
        <p14:creationId xmlns:p14="http://schemas.microsoft.com/office/powerpoint/2010/main" val="2778621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Talk-Back Points</a:t>
            </a:r>
            <a:endParaRPr lang="en-US" dirty="0"/>
          </a:p>
        </p:txBody>
      </p:sp>
      <p:sp>
        <p:nvSpPr>
          <p:cNvPr id="4" name="Content Placeholder 3"/>
          <p:cNvSpPr>
            <a:spLocks noGrp="1"/>
          </p:cNvSpPr>
          <p:nvPr>
            <p:ph sz="half" idx="1"/>
          </p:nvPr>
        </p:nvSpPr>
        <p:spPr/>
        <p:txBody>
          <a:bodyPr/>
          <a:lstStyle/>
          <a:p>
            <a:endParaRPr lang="en-US"/>
          </a:p>
        </p:txBody>
      </p:sp>
      <p:sp>
        <p:nvSpPr>
          <p:cNvPr id="5" name="Content Placeholder 4"/>
          <p:cNvSpPr>
            <a:spLocks noGrp="1"/>
          </p:cNvSpPr>
          <p:nvPr>
            <p:ph sz="half" idx="2"/>
          </p:nvPr>
        </p:nvSpPr>
        <p:spPr/>
        <p:txBody>
          <a:bodyPr/>
          <a:lstStyle/>
          <a:p>
            <a:endParaRPr lang="en-US"/>
          </a:p>
        </p:txBody>
      </p:sp>
      <p:sp>
        <p:nvSpPr>
          <p:cNvPr id="6" name="Action Button: Return 5">
            <a:hlinkClick r:id="" action="ppaction://hlinkshowjump?jump=lastslideviewed" highlightClick="1"/>
          </p:cNvPr>
          <p:cNvSpPr/>
          <p:nvPr/>
        </p:nvSpPr>
        <p:spPr>
          <a:xfrm>
            <a:off x="7780867" y="567267"/>
            <a:ext cx="482600" cy="4826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E51308D7-4F8B-493F-8971-7DA5A7B44E2C}" type="datetime5">
              <a:rPr lang="en-US" smtClean="0"/>
              <a:t>16-Mar-17</a:t>
            </a:fld>
            <a:endParaRPr lang="en-US"/>
          </a:p>
        </p:txBody>
      </p:sp>
      <p:sp>
        <p:nvSpPr>
          <p:cNvPr id="8" name="Footer Placeholder 7"/>
          <p:cNvSpPr>
            <a:spLocks noGrp="1"/>
          </p:cNvSpPr>
          <p:nvPr>
            <p:ph type="ftr" sz="quarter" idx="11"/>
          </p:nvPr>
        </p:nvSpPr>
        <p:spPr/>
        <p:txBody>
          <a:bodyPr/>
          <a:lstStyle/>
          <a:p>
            <a:r>
              <a:rPr lang="en-US" smtClean="0"/>
              <a:t>Old Oligarch, Gorgias Epitaphios</a:t>
            </a:r>
            <a:endParaRPr lang="en-US"/>
          </a:p>
        </p:txBody>
      </p:sp>
      <p:sp>
        <p:nvSpPr>
          <p:cNvPr id="9" name="Slide Number Placeholder 8"/>
          <p:cNvSpPr>
            <a:spLocks noGrp="1"/>
          </p:cNvSpPr>
          <p:nvPr>
            <p:ph type="sldNum" sz="quarter" idx="12"/>
          </p:nvPr>
        </p:nvSpPr>
        <p:spPr/>
        <p:txBody>
          <a:bodyPr/>
          <a:lstStyle/>
          <a:p>
            <a:fld id="{E5A160DF-E29A-4672-A7A8-D5391F57194F}" type="slidenum">
              <a:rPr lang="en-US" smtClean="0"/>
              <a:pPr/>
              <a:t>7</a:t>
            </a:fld>
            <a:endParaRPr lang="en-US"/>
          </a:p>
        </p:txBody>
      </p:sp>
    </p:spTree>
    <p:extLst>
      <p:ext uri="{BB962C8B-B14F-4D97-AF65-F5344CB8AC3E}">
        <p14:creationId xmlns:p14="http://schemas.microsoft.com/office/powerpoint/2010/main" val="1384604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Gorgias’ </a:t>
            </a:r>
            <a:r>
              <a:rPr lang="en-US" i="1" dirty="0" smtClean="0"/>
              <a:t>Epitaphios</a:t>
            </a:r>
            <a:endParaRPr lang="en-US" i="1" dirty="0"/>
          </a:p>
        </p:txBody>
      </p:sp>
      <p:sp>
        <p:nvSpPr>
          <p:cNvPr id="11" name="Subtitle 10"/>
          <p:cNvSpPr>
            <a:spLocks noGrp="1"/>
          </p:cNvSpPr>
          <p:nvPr>
            <p:ph type="body" idx="1"/>
          </p:nvPr>
        </p:nvSpPr>
        <p:spPr/>
        <p:txBody>
          <a:bodyPr/>
          <a:lstStyle/>
          <a:p>
            <a:r>
              <a:rPr lang="en-US" dirty="0" smtClean="0"/>
              <a:t>Epitaphic </a:t>
            </a:r>
            <a:r>
              <a:rPr lang="en-US" i="1" dirty="0" smtClean="0"/>
              <a:t>topoi</a:t>
            </a:r>
            <a:r>
              <a:rPr lang="en-US" dirty="0" smtClean="0"/>
              <a:t>, Gorgianic Figures</a:t>
            </a:r>
            <a:endParaRPr lang="en-US" dirty="0"/>
          </a:p>
        </p:txBody>
      </p:sp>
    </p:spTree>
    <p:extLst>
      <p:ext uri="{BB962C8B-B14F-4D97-AF65-F5344CB8AC3E}">
        <p14:creationId xmlns:p14="http://schemas.microsoft.com/office/powerpoint/2010/main" val="2253803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Epitaphic </a:t>
            </a:r>
            <a:r>
              <a:rPr lang="en-US" i="1" dirty="0" smtClean="0"/>
              <a:t>topoi</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speaker’s challenge</a:t>
            </a:r>
          </a:p>
          <a:p>
            <a:pPr lvl="1"/>
            <a:r>
              <a:rPr lang="en-US" dirty="0" smtClean="0"/>
              <a:t>“May I find the power to say what I wish! May I find the wish to say what I must!”</a:t>
            </a:r>
          </a:p>
          <a:p>
            <a:pPr lvl="2"/>
            <a:r>
              <a:rPr lang="en-US" dirty="0" smtClean="0"/>
              <a:t>Cf</a:t>
            </a:r>
            <a:r>
              <a:rPr lang="en-US" dirty="0" smtClean="0"/>
              <a:t>. </a:t>
            </a:r>
            <a:r>
              <a:rPr lang="en-US" dirty="0" smtClean="0"/>
              <a:t>“For </a:t>
            </a:r>
            <a:r>
              <a:rPr lang="en-US" dirty="0"/>
              <a:t>it is hard to speak properly upon a subject where it is even difficult to convince your hearers that you are speaking the </a:t>
            </a:r>
            <a:r>
              <a:rPr lang="en-US" dirty="0" smtClean="0"/>
              <a:t>truth” (Thuc</a:t>
            </a:r>
            <a:r>
              <a:rPr lang="en-US" dirty="0" smtClean="0"/>
              <a:t>. </a:t>
            </a:r>
            <a:r>
              <a:rPr lang="en-US" dirty="0" smtClean="0"/>
              <a:t>2.35.1, Perseus)</a:t>
            </a:r>
            <a:endParaRPr lang="en-US" dirty="0" smtClean="0"/>
          </a:p>
          <a:p>
            <a:r>
              <a:rPr lang="en-US" dirty="0" smtClean="0"/>
              <a:t>Sense of loss</a:t>
            </a:r>
            <a:endParaRPr lang="en-US" dirty="0" smtClean="0"/>
          </a:p>
          <a:p>
            <a:pPr lvl="1"/>
            <a:r>
              <a:rPr lang="en-US" dirty="0" smtClean="0"/>
              <a:t>“. . . though they have died, the loss we feel has not.”</a:t>
            </a:r>
          </a:p>
          <a:p>
            <a:pPr lvl="2"/>
            <a:r>
              <a:rPr lang="en-US" dirty="0" smtClean="0"/>
              <a:t>Cf</a:t>
            </a:r>
            <a:r>
              <a:rPr lang="en-US" dirty="0" smtClean="0"/>
              <a:t>. </a:t>
            </a:r>
            <a:r>
              <a:rPr lang="en-US" dirty="0" smtClean="0"/>
              <a:t>“Pericles in his funeral oration [for the fallen at Samos] said that </a:t>
            </a:r>
            <a:r>
              <a:rPr lang="en-US" i="1" dirty="0" smtClean="0"/>
              <a:t>the loss to the city of its young men was as if someone had taken spring from the year</a:t>
            </a:r>
            <a:r>
              <a:rPr lang="en-US" dirty="0" smtClean="0"/>
              <a:t>” (Aristotle </a:t>
            </a:r>
            <a:r>
              <a:rPr lang="en-US" i="1" dirty="0" smtClean="0"/>
              <a:t>Rhetoric</a:t>
            </a:r>
            <a:r>
              <a:rPr lang="en-US" dirty="0" smtClean="0"/>
              <a:t> 1365a31-33)</a:t>
            </a:r>
            <a:endParaRPr lang="en-US" dirty="0" smtClean="0"/>
          </a:p>
          <a:p>
            <a:r>
              <a:rPr lang="en-US" dirty="0" smtClean="0"/>
              <a:t>The good death</a:t>
            </a:r>
            <a:endParaRPr lang="en-US" i="1" dirty="0" smtClean="0"/>
          </a:p>
          <a:p>
            <a:pPr lvl="1"/>
            <a:r>
              <a:rPr lang="en-US" dirty="0" smtClean="0"/>
              <a:t>“their trophy of triumph, their gift to the god — the sacrifice of themselves.”</a:t>
            </a:r>
          </a:p>
          <a:p>
            <a:pPr lvl="2"/>
            <a:r>
              <a:rPr lang="en-US" dirty="0" smtClean="0"/>
              <a:t>cf</a:t>
            </a:r>
            <a:r>
              <a:rPr lang="en-US" dirty="0"/>
              <a:t>. </a:t>
            </a:r>
            <a:r>
              <a:rPr lang="en-US" dirty="0" smtClean="0"/>
              <a:t>“They </a:t>
            </a:r>
            <a:r>
              <a:rPr lang="en-US" dirty="0"/>
              <a:t>laid </a:t>
            </a:r>
            <a:r>
              <a:rPr lang="en-US" dirty="0" smtClean="0"/>
              <a:t>[their valor] </a:t>
            </a:r>
            <a:r>
              <a:rPr lang="en-US" dirty="0"/>
              <a:t>at her feet as the most glorious contribution that they could </a:t>
            </a:r>
            <a:r>
              <a:rPr lang="en-US" dirty="0" smtClean="0"/>
              <a:t>offer” (</a:t>
            </a:r>
            <a:r>
              <a:rPr lang="en-US" dirty="0" smtClean="0"/>
              <a:t>Thuc</a:t>
            </a:r>
            <a:r>
              <a:rPr lang="en-US" dirty="0" smtClean="0"/>
              <a:t>. </a:t>
            </a:r>
            <a:r>
              <a:rPr lang="en-US" dirty="0" smtClean="0"/>
              <a:t>2.43.1, Perseus)</a:t>
            </a:r>
            <a:endParaRPr lang="en-US" dirty="0"/>
          </a:p>
        </p:txBody>
      </p:sp>
      <p:sp>
        <p:nvSpPr>
          <p:cNvPr id="7" name="Date Placeholder 6"/>
          <p:cNvSpPr>
            <a:spLocks noGrp="1"/>
          </p:cNvSpPr>
          <p:nvPr>
            <p:ph type="dt" sz="half" idx="10"/>
          </p:nvPr>
        </p:nvSpPr>
        <p:spPr/>
        <p:txBody>
          <a:bodyPr/>
          <a:lstStyle/>
          <a:p>
            <a:fld id="{9A8C05F4-4FDB-4939-9DB7-77BD943E400C}" type="datetime5">
              <a:rPr lang="en-US" smtClean="0"/>
              <a:t>16-Mar-17</a:t>
            </a:fld>
            <a:endParaRPr lang="en-US"/>
          </a:p>
        </p:txBody>
      </p:sp>
      <p:sp>
        <p:nvSpPr>
          <p:cNvPr id="8" name="Footer Placeholder 7"/>
          <p:cNvSpPr>
            <a:spLocks noGrp="1"/>
          </p:cNvSpPr>
          <p:nvPr>
            <p:ph type="ftr" sz="quarter" idx="3"/>
          </p:nvPr>
        </p:nvSpPr>
        <p:spPr/>
        <p:txBody>
          <a:bodyPr/>
          <a:lstStyle/>
          <a:p>
            <a:r>
              <a:rPr lang="en-US" smtClean="0"/>
              <a:t>Old Oligarch, Gorgias Epitaphios</a:t>
            </a:r>
            <a:endParaRPr lang="en-US" dirty="0"/>
          </a:p>
        </p:txBody>
      </p:sp>
      <p:sp>
        <p:nvSpPr>
          <p:cNvPr id="9" name="Slide Number Placeholder 8"/>
          <p:cNvSpPr>
            <a:spLocks noGrp="1"/>
          </p:cNvSpPr>
          <p:nvPr>
            <p:ph type="sldNum" sz="quarter" idx="12"/>
          </p:nvPr>
        </p:nvSpPr>
        <p:spPr/>
        <p:txBody>
          <a:bodyPr/>
          <a:lstStyle/>
          <a:p>
            <a:fld id="{C84949BF-B90B-4E25-9A47-07E9FB3241D4}" type="slidenum">
              <a:rPr lang="en-US" smtClean="0"/>
              <a:pPr/>
              <a:t>9</a:t>
            </a:fld>
            <a:endParaRPr lang="en-US"/>
          </a:p>
        </p:txBody>
      </p:sp>
    </p:spTree>
    <p:extLst>
      <p:ext uri="{BB962C8B-B14F-4D97-AF65-F5344CB8AC3E}">
        <p14:creationId xmlns:p14="http://schemas.microsoft.com/office/powerpoint/2010/main" val="3256444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ssolve">
                                      <p:cBhvr>
                                        <p:cTn id="21" dur="500"/>
                                        <p:tgtEl>
                                          <p:spTgt spid="3">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dissolve">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dissolve">
                                      <p:cBhvr>
                                        <p:cTn id="29" dur="500"/>
                                        <p:tgtEl>
                                          <p:spTgt spid="3">
                                            <p:txEl>
                                              <p:pRg st="6" end="6"/>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dissolve">
                                      <p:cBhvr>
                                        <p:cTn id="32" dur="500"/>
                                        <p:tgtEl>
                                          <p:spTgt spid="3">
                                            <p:txEl>
                                              <p:pRg st="7" end="7"/>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dissolve">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3600" dirty="0" err="1" smtClean="0">
            <a:latin typeface="+mn-lt"/>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1736</TotalTime>
  <Words>1499</Words>
  <Application>Microsoft Office PowerPoint</Application>
  <PresentationFormat>On-screen Show (4:3)</PresentationFormat>
  <Paragraphs>155</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Century Gothic</vt:lpstr>
      <vt:lpstr>Levenim MT</vt:lpstr>
      <vt:lpstr>Tahoma</vt:lpstr>
      <vt:lpstr>Times New Roman</vt:lpstr>
      <vt:lpstr>peitho</vt:lpstr>
      <vt:lpstr>Spin, Democracy, Death</vt:lpstr>
      <vt:lpstr>Agenda</vt:lpstr>
      <vt:lpstr>“Old Oligarch”</vt:lpstr>
      <vt:lpstr>Author, Genre, Speaker, Audience</vt:lpstr>
      <vt:lpstr>Comparison Shopping…</vt:lpstr>
      <vt:lpstr>Old Oligarch on Democracy</vt:lpstr>
      <vt:lpstr>Talk-Back Points</vt:lpstr>
      <vt:lpstr>Gorgias’ Epitaphios</vt:lpstr>
      <vt:lpstr>Epitaphic topoi</vt:lpstr>
      <vt:lpstr>Gorgianic Figures</vt:lpstr>
      <vt:lpstr>Project: Find the Figures</vt:lpstr>
      <vt:lpstr>Class Project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Peithō on Trial: Aeschylus’ Oresteia</dc:title>
  <dc:creator>ascholtz</dc:creator>
  <cp:lastModifiedBy>Scholtz, Andrew</cp:lastModifiedBy>
  <cp:revision>176</cp:revision>
  <cp:lastPrinted>2017-03-16T19:57:46Z</cp:lastPrinted>
  <dcterms:created xsi:type="dcterms:W3CDTF">2012-09-19T20:43:20Z</dcterms:created>
  <dcterms:modified xsi:type="dcterms:W3CDTF">2017-03-16T20:15:04Z</dcterms:modified>
</cp:coreProperties>
</file>