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3"/>
  </p:notesMasterIdLst>
  <p:handoutMasterIdLst>
    <p:handoutMasterId r:id="rId24"/>
  </p:handoutMasterIdLst>
  <p:sldIdLst>
    <p:sldId id="256" r:id="rId2"/>
    <p:sldId id="305" r:id="rId3"/>
    <p:sldId id="302" r:id="rId4"/>
    <p:sldId id="304" r:id="rId5"/>
    <p:sldId id="303" r:id="rId6"/>
    <p:sldId id="299" r:id="rId7"/>
    <p:sldId id="300" r:id="rId8"/>
    <p:sldId id="295" r:id="rId9"/>
    <p:sldId id="296" r:id="rId10"/>
    <p:sldId id="307" r:id="rId11"/>
    <p:sldId id="306" r:id="rId12"/>
    <p:sldId id="263" r:id="rId13"/>
    <p:sldId id="265" r:id="rId14"/>
    <p:sldId id="266" r:id="rId15"/>
    <p:sldId id="267" r:id="rId16"/>
    <p:sldId id="272" r:id="rId17"/>
    <p:sldId id="284" r:id="rId18"/>
    <p:sldId id="283" r:id="rId19"/>
    <p:sldId id="282" r:id="rId20"/>
    <p:sldId id="275" r:id="rId21"/>
    <p:sldId id="276" r:id="rId22"/>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58" autoAdjust="0"/>
    <p:restoredTop sz="77791" autoAdjust="0"/>
  </p:normalViewPr>
  <p:slideViewPr>
    <p:cSldViewPr showGuides="1">
      <p:cViewPr varScale="1">
        <p:scale>
          <a:sx n="47" d="100"/>
          <a:sy n="47" d="100"/>
        </p:scale>
        <p:origin x="1314" y="5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5" d="100"/>
        <a:sy n="65" d="100"/>
      </p:scale>
      <p:origin x="0" y="0"/>
    </p:cViewPr>
  </p:sorterViewPr>
  <p:notesViewPr>
    <p:cSldViewPr showGuides="1">
      <p:cViewPr>
        <p:scale>
          <a:sx n="150" d="100"/>
          <a:sy n="150" d="100"/>
        </p:scale>
        <p:origin x="-720"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r>
              <a:rPr lang="en-US" smtClean="0"/>
              <a:t>persuasion anc. greece</a:t>
            </a:r>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r>
              <a:rPr lang="en-US" smtClean="0"/>
              <a:t>notes</a:t>
            </a:r>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390648924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b="1">
                <a:solidFill>
                  <a:srgbClr val="000099"/>
                </a:solidFill>
                <a:latin typeface="Times New Roman" charset="0"/>
              </a:defRPr>
            </a:lvl1pPr>
          </a:lstStyle>
          <a:p>
            <a:r>
              <a:rPr lang="en-US" smtClean="0"/>
              <a:t>persuasion anc. greece</a:t>
            </a:r>
            <a:endParaRPr lang="en-US"/>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2117725" y="482600"/>
            <a:ext cx="2776538"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b="1">
                <a:solidFill>
                  <a:srgbClr val="000099"/>
                </a:solidFill>
                <a:latin typeface="Times New Roman" charset="0"/>
              </a:defRPr>
            </a:lvl1pPr>
          </a:lstStyle>
          <a:p>
            <a:r>
              <a:rPr lang="en-US" smtClean="0"/>
              <a:t>notes</a:t>
            </a:r>
            <a:endParaRPr lang="en-US"/>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2109169465"/>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100" kern="1200">
        <a:solidFill>
          <a:schemeClr val="tx1"/>
        </a:solidFill>
        <a:latin typeface="+mn-lt"/>
        <a:ea typeface="+mn-ea"/>
        <a:cs typeface="+mn-cs"/>
      </a:defRPr>
    </a:lvl1pPr>
    <a:lvl2pPr marL="457200" algn="l" rtl="0" fontAlgn="base">
      <a:spcBef>
        <a:spcPct val="30000"/>
      </a:spcBef>
      <a:spcAft>
        <a:spcPct val="0"/>
      </a:spcAft>
      <a:defRPr sz="1100" kern="1200">
        <a:solidFill>
          <a:schemeClr val="tx1"/>
        </a:solidFill>
        <a:latin typeface="+mn-lt"/>
        <a:ea typeface="+mn-ea"/>
        <a:cs typeface="+mn-cs"/>
      </a:defRPr>
    </a:lvl2pPr>
    <a:lvl3pPr marL="914400" algn="l" rtl="0" fontAlgn="base">
      <a:spcBef>
        <a:spcPct val="30000"/>
      </a:spcBef>
      <a:spcAft>
        <a:spcPct val="0"/>
      </a:spcAft>
      <a:defRPr sz="1100" kern="1200">
        <a:solidFill>
          <a:schemeClr val="tx1"/>
        </a:solidFill>
        <a:latin typeface="+mn-lt"/>
        <a:ea typeface="+mn-ea"/>
        <a:cs typeface="+mn-cs"/>
      </a:defRPr>
    </a:lvl3pPr>
    <a:lvl4pPr marL="1371600" algn="l" rtl="0" fontAlgn="base">
      <a:spcBef>
        <a:spcPct val="30000"/>
      </a:spcBef>
      <a:spcAft>
        <a:spcPct val="0"/>
      </a:spcAft>
      <a:defRPr sz="1100" kern="1200">
        <a:solidFill>
          <a:schemeClr val="tx1"/>
        </a:solidFill>
        <a:latin typeface="+mn-lt"/>
        <a:ea typeface="+mn-ea"/>
        <a:cs typeface="+mn-cs"/>
      </a:defRPr>
    </a:lvl4pPr>
    <a:lvl5pPr marL="1828800" algn="l" rtl="0" fontAlgn="base">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erseus.tufts.edu/hopper/artifactBrowser?object=Vase&amp;field=Collection&amp;value=Vatican+Museums" TargetMode="External"/><Relationship Id="rId7" Type="http://schemas.openxmlformats.org/officeDocument/2006/relationships/hyperlink" Target="http://www.perseus.tufts.edu/hopper/artifactBrowser?object=Vase&amp;field=Shape&amp;value=Oinocho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perseus.tufts.edu/hopper/artifactBrowser?object=Vase&amp;field=Context&amp;value=Vulci" TargetMode="External"/><Relationship Id="rId5" Type="http://schemas.openxmlformats.org/officeDocument/2006/relationships/hyperlink" Target="http://www.perseus.tufts.edu/hopper/artifactBrowser?object=Vase&amp;field=Painter&amp;value=Heimarmene+Painter" TargetMode="External"/><Relationship Id="rId4" Type="http://schemas.openxmlformats.org/officeDocument/2006/relationships/hyperlink" Target="http://www.perseus.tufts.edu/hopper/artifactBrowser?object=Vase&amp;field=Ware&amp;value=Attic+Red+Figu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a:t>
            </a:r>
            <a:r>
              <a:rPr lang="en-US" baseline="0" dirty="0" smtClean="0"/>
              <a:t> have noticed that the ancient readings for today run the gamut from inscriptions to bits of travel literature to short poems, fragments of poems, lengthy excerpts from epic poems, history, etc. etc.</a:t>
            </a:r>
          </a:p>
          <a:p>
            <a:r>
              <a:rPr lang="en-US" baseline="0" dirty="0" smtClean="0"/>
              <a:t>why those readings?</a:t>
            </a:r>
            <a:endParaRPr lang="en-US"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a:p>
        </p:txBody>
      </p:sp>
    </p:spTree>
    <p:extLst>
      <p:ext uri="{BB962C8B-B14F-4D97-AF65-F5344CB8AC3E}">
        <p14:creationId xmlns:p14="http://schemas.microsoft.com/office/powerpoint/2010/main" val="132021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375629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5B8E190-FA8F-42BA-811B-85B1E8929CDE}" type="datetime1">
              <a:rPr lang="en-US"/>
              <a:pPr/>
              <a:t>1/31/2017</a:t>
            </a:fld>
            <a:endParaRPr lang="en-US"/>
          </a:p>
        </p:txBody>
      </p:sp>
      <p:sp>
        <p:nvSpPr>
          <p:cNvPr id="6" name="Rectangle 7"/>
          <p:cNvSpPr>
            <a:spLocks noGrp="1" noChangeArrowheads="1"/>
          </p:cNvSpPr>
          <p:nvPr>
            <p:ph type="sldNum" sz="quarter" idx="5"/>
          </p:nvPr>
        </p:nvSpPr>
        <p:spPr>
          <a:ln/>
        </p:spPr>
        <p:txBody>
          <a:bodyPr/>
          <a:lstStyle/>
          <a:p>
            <a:fld id="{ED1E111C-33DD-4BC2-ABC0-90098B386121}" type="slidenum">
              <a:rPr lang="en-US"/>
              <a:pPr/>
              <a:t>11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QUESTIONS:</a:t>
            </a:r>
          </a:p>
          <a:p>
            <a:r>
              <a:rPr lang="en-US"/>
              <a:t>Why politicize this sexual goddess? (Why sexualize this political goddess?)</a:t>
            </a:r>
          </a:p>
          <a:p>
            <a:pPr lvl="1"/>
            <a:r>
              <a:rPr lang="en-US"/>
              <a:t>Do these two views of the goddess present us with any kind of a contradiction? Could there be connections?</a:t>
            </a:r>
          </a:p>
          <a:p>
            <a:pPr lvl="1"/>
            <a:r>
              <a:rPr lang="en-US"/>
              <a:t>What can they tell us about attitudes to persuasion, to its role under democracy?</a:t>
            </a:r>
          </a:p>
          <a:p>
            <a:pPr lvl="1"/>
            <a:r>
              <a:rPr lang="en-US"/>
              <a:t>WHAT CULTURAL ASSUMPTIONS MAY BE ENCODED HERE?</a:t>
            </a:r>
          </a:p>
        </p:txBody>
      </p:sp>
    </p:spTree>
    <p:extLst>
      <p:ext uri="{BB962C8B-B14F-4D97-AF65-F5344CB8AC3E}">
        <p14:creationId xmlns:p14="http://schemas.microsoft.com/office/powerpoint/2010/main" val="3274429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C1193A4-FCEE-4651-A260-2EFEF22C283C}" type="datetime1">
              <a:rPr lang="en-US"/>
              <a:pPr/>
              <a:t>1/31/2017</a:t>
            </a:fld>
            <a:endParaRPr lang="en-US"/>
          </a:p>
        </p:txBody>
      </p:sp>
      <p:sp>
        <p:nvSpPr>
          <p:cNvPr id="6" name="Rectangle 7"/>
          <p:cNvSpPr>
            <a:spLocks noGrp="1" noChangeArrowheads="1"/>
          </p:cNvSpPr>
          <p:nvPr>
            <p:ph type="sldNum" sz="quarter" idx="5"/>
          </p:nvPr>
        </p:nvSpPr>
        <p:spPr>
          <a:ln/>
        </p:spPr>
        <p:txBody>
          <a:bodyPr/>
          <a:lstStyle/>
          <a:p>
            <a:fld id="{6C98425A-D323-48F0-AA1D-35E3C5E55A36}" type="slidenum">
              <a:rPr lang="en-US"/>
              <a:pPr/>
              <a:t>12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defTabSz="909645">
              <a:defRPr/>
            </a:pPr>
            <a:r>
              <a:rPr lang="en-US" dirty="0" smtClean="0"/>
              <a:t>the ambivalence of peitho-persuasion is very much a question relevant to today’s</a:t>
            </a:r>
            <a:r>
              <a:rPr lang="en-US" baseline="0" dirty="0" smtClean="0"/>
              <a:t> readings – it may be the single most important question of the class.</a:t>
            </a:r>
          </a:p>
          <a:p>
            <a:pPr defTabSz="909645">
              <a:defRPr/>
            </a:pPr>
            <a:endParaRPr lang="en-US" i="0" baseline="0" dirty="0" smtClean="0"/>
          </a:p>
          <a:p>
            <a:r>
              <a:rPr lang="en-US" baseline="0" dirty="0" smtClean="0"/>
              <a:t> – and will, too, in some of the art I’m going to show. to be precise, we have examples of persuasion, here mostly designated by the </a:t>
            </a:r>
            <a:r>
              <a:rPr lang="en-US" baseline="0" dirty="0" err="1" smtClean="0"/>
              <a:t>greek</a:t>
            </a:r>
            <a:r>
              <a:rPr lang="en-US" baseline="0" dirty="0" smtClean="0"/>
              <a:t> word peitho (whether as common noun or as proper name) showing up in distinct realms of activity – sex, politics, etc. – though at least sometimes, maybe often, with the sense that these are not wholly separate, but parallel, even overlapping, areas. and the way all of this is showing up strongly suggests that we’re touching persuasion as a key matter of concern in ancient </a:t>
            </a:r>
            <a:r>
              <a:rPr lang="en-US" baseline="0" dirty="0" err="1" smtClean="0"/>
              <a:t>greece</a:t>
            </a:r>
            <a:r>
              <a:rPr lang="en-US" baseline="0" dirty="0" smtClean="0"/>
              <a:t>, at a variety of levels and in complex ways.</a:t>
            </a:r>
            <a:endParaRPr lang="en-US" dirty="0"/>
          </a:p>
        </p:txBody>
      </p:sp>
    </p:spTree>
    <p:extLst>
      <p:ext uri="{BB962C8B-B14F-4D97-AF65-F5344CB8AC3E}">
        <p14:creationId xmlns:p14="http://schemas.microsoft.com/office/powerpoint/2010/main" val="393017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B8BA427-CF4C-424E-99CD-889A6ACCA4D9}" type="datetime1">
              <a:rPr lang="en-US"/>
              <a:pPr/>
              <a:t>1/31/2017</a:t>
            </a:fld>
            <a:endParaRPr lang="en-US"/>
          </a:p>
        </p:txBody>
      </p:sp>
      <p:sp>
        <p:nvSpPr>
          <p:cNvPr id="6" name="Rectangle 7"/>
          <p:cNvSpPr>
            <a:spLocks noGrp="1" noChangeArrowheads="1"/>
          </p:cNvSpPr>
          <p:nvPr>
            <p:ph type="sldNum" sz="quarter" idx="5"/>
          </p:nvPr>
        </p:nvSpPr>
        <p:spPr>
          <a:ln/>
        </p:spPr>
        <p:txBody>
          <a:bodyPr/>
          <a:lstStyle/>
          <a:p>
            <a:fld id="{50C5622E-4ED9-4119-A78B-46DAD92FFBE9}" type="slidenum">
              <a:rPr lang="en-US"/>
              <a:pPr/>
              <a:t>13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defTabSz="909645">
              <a:defRPr/>
            </a:pPr>
            <a:r>
              <a:rPr lang="en-US" baseline="0" dirty="0" smtClean="0"/>
              <a:t>and that ambivalence gets expressed at the symbolic level by a flip-flopping between metaphor and literality in the treatment of persuasion in our sources</a:t>
            </a:r>
          </a:p>
          <a:p>
            <a:pPr marL="454823" lvl="1" defTabSz="909645">
              <a:defRPr/>
            </a:pPr>
            <a:r>
              <a:rPr lang="en-US" baseline="0" dirty="0" smtClean="0"/>
              <a:t>there’s sexual and political persuasion, really two different things</a:t>
            </a:r>
          </a:p>
          <a:p>
            <a:pPr marL="454823" lvl="1" defTabSz="909645">
              <a:defRPr/>
            </a:pPr>
            <a:r>
              <a:rPr lang="en-US" baseline="0" dirty="0" smtClean="0"/>
              <a:t>but by talking about political persuasion as if sexual, maybe we can shed light on the irrational, passionate aspect of political decision-making</a:t>
            </a:r>
          </a:p>
          <a:p>
            <a:pPr marL="454823" lvl="1" defTabSz="909645">
              <a:defRPr/>
            </a:pPr>
            <a:r>
              <a:rPr lang="en-US" baseline="0" dirty="0" smtClean="0"/>
              <a:t>no, hold on, they’re really the same thing. they’re eros either way – eros, passionate, irrational desire, enters the political and sexual arenas in surprisingly similar ways</a:t>
            </a:r>
            <a:endParaRPr lang="en-US" dirty="0" smtClean="0"/>
          </a:p>
          <a:p>
            <a:r>
              <a:rPr lang="en-US" dirty="0" smtClean="0"/>
              <a:t>But first, some word notes.</a:t>
            </a:r>
          </a:p>
          <a:p>
            <a:r>
              <a:rPr lang="en-US" dirty="0" smtClean="0"/>
              <a:t>[….]</a:t>
            </a:r>
          </a:p>
          <a:p>
            <a:r>
              <a:rPr lang="en-US" dirty="0" smtClean="0"/>
              <a:t>The Greek noun peithō means "persuasion," but it seems to have started life as a proper name! In our evidence, Peitho as proper name refers to a minor deity, possibly multiple minor deities, connected somehow to persuasion.</a:t>
            </a:r>
          </a:p>
          <a:p>
            <a:r>
              <a:rPr lang="en-US" dirty="0" smtClean="0"/>
              <a:t>In some cases, Peitho seems to be the byname, or "epithet," of another goddess: Aphrodite (goddess of sex) or Artemis (goddess of the hunt and of young people).</a:t>
            </a:r>
          </a:p>
          <a:p>
            <a:r>
              <a:rPr lang="en-US" dirty="0" smtClean="0"/>
              <a:t>So Peitho (proper name) in such cases will be a personification, and when dealing with personifications, it isn't always easy to tell whether one is dealing with a person, the thing personified, or both at once. But what aspects of persuasion will Peitho personify? It depends. In some cases, there will be reason to think it's all about sexual persuasion. Hence Peitho as goddess of seduction. In other cases, it may something else, for instance, the persuasiveness of a ruler or of a politician or speaker. In any case, Peitho as personification (in art, poetry, or religious cult) represents something held up as important in the cultural system that we're finding her in.</a:t>
            </a:r>
            <a:endParaRPr lang="en-US" dirty="0"/>
          </a:p>
        </p:txBody>
      </p:sp>
    </p:spTree>
    <p:extLst>
      <p:ext uri="{BB962C8B-B14F-4D97-AF65-F5344CB8AC3E}">
        <p14:creationId xmlns:p14="http://schemas.microsoft.com/office/powerpoint/2010/main" val="262390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the evidence listed on</a:t>
            </a:r>
            <a:r>
              <a:rPr lang="en-US" baseline="0" dirty="0" smtClean="0"/>
              <a:t> the slide does </a:t>
            </a:r>
            <a:r>
              <a:rPr lang="en-US" dirty="0" smtClean="0"/>
              <a:t>is locate peitho within a web of shared values expressive of identity – narratives that, at a mythical level,</a:t>
            </a:r>
            <a:r>
              <a:rPr lang="en-US" baseline="0" dirty="0" smtClean="0"/>
              <a:t> express who “we” are. peitho and </a:t>
            </a:r>
            <a:r>
              <a:rPr lang="en-US" baseline="0" dirty="0" err="1" smtClean="0"/>
              <a:t>admete</a:t>
            </a:r>
            <a:r>
              <a:rPr lang="en-US" baseline="0" dirty="0" smtClean="0"/>
              <a:t> in </a:t>
            </a:r>
            <a:r>
              <a:rPr lang="en-US" baseline="0" dirty="0" err="1" smtClean="0"/>
              <a:t>hesiod</a:t>
            </a:r>
            <a:r>
              <a:rPr lang="en-US" baseline="0" dirty="0" smtClean="0"/>
              <a:t>: if nothing else associate a quality like persuasiveness or attractiveness with the origin of the world order.</a:t>
            </a:r>
            <a:endParaRPr lang="en-US" dirty="0" smtClean="0"/>
          </a:p>
          <a:p>
            <a:endParaRPr lang="en-US" dirty="0" smtClean="0"/>
          </a:p>
          <a:p>
            <a:r>
              <a:rPr lang="en-US" dirty="0" smtClean="0"/>
              <a:t>“He (Ocean) begat a holy race of daughters to watch over men upon the earth with lord Apollo and the rivers: Peitho and </a:t>
            </a:r>
            <a:r>
              <a:rPr lang="en-US" dirty="0" err="1" smtClean="0"/>
              <a:t>Admete</a:t>
            </a:r>
            <a:r>
              <a:rPr lang="en-US" dirty="0" smtClean="0"/>
              <a:t> and …. These, then, were born of Ocean and Tethys, their eldest daughters”</a:t>
            </a:r>
          </a:p>
          <a:p>
            <a:pPr lvl="1"/>
            <a:r>
              <a:rPr lang="en-US" dirty="0" smtClean="0"/>
              <a:t>Hesiod Theogony 349-363</a:t>
            </a:r>
          </a:p>
          <a:p>
            <a:r>
              <a:rPr lang="en-US" dirty="0" smtClean="0"/>
              <a:t>“Peitho, daughter of Ocean”</a:t>
            </a:r>
          </a:p>
          <a:p>
            <a:pPr lvl="1"/>
            <a:r>
              <a:rPr lang="en-US" dirty="0" smtClean="0"/>
              <a:t>Pherecydides of Athens F 66</a:t>
            </a:r>
          </a:p>
          <a:p>
            <a:r>
              <a:rPr lang="en-US" dirty="0" smtClean="0"/>
              <a:t>“In other poems she [Sappho] has called Peitho a daughter of Aphrodite”</a:t>
            </a:r>
          </a:p>
          <a:p>
            <a:pPr lvl="1"/>
            <a:r>
              <a:rPr lang="en-US" dirty="0" smtClean="0"/>
              <a:t>Sappho fr. 90</a:t>
            </a:r>
          </a:p>
          <a:p>
            <a:r>
              <a:rPr lang="en-US" dirty="0" smtClean="0"/>
              <a:t>“[Fortune] is sister of Good-Law (Eunomia) and Peitho, and daughter of Foresight”</a:t>
            </a:r>
          </a:p>
          <a:p>
            <a:pPr lvl="1"/>
            <a:r>
              <a:rPr lang="en-US" dirty="0" smtClean="0"/>
              <a:t>Alcman fr. 64</a:t>
            </a:r>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279024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D8494C2-30E5-4B06-80FC-446EE82B1E01}" type="datetime1">
              <a:rPr lang="en-US"/>
              <a:pPr/>
              <a:t>1/31/2017</a:t>
            </a:fld>
            <a:endParaRPr lang="en-US"/>
          </a:p>
        </p:txBody>
      </p:sp>
      <p:sp>
        <p:nvSpPr>
          <p:cNvPr id="6" name="Rectangle 7"/>
          <p:cNvSpPr>
            <a:spLocks noGrp="1" noChangeArrowheads="1"/>
          </p:cNvSpPr>
          <p:nvPr>
            <p:ph type="sldNum" sz="quarter" idx="5"/>
          </p:nvPr>
        </p:nvSpPr>
        <p:spPr>
          <a:ln/>
        </p:spPr>
        <p:txBody>
          <a:bodyPr/>
          <a:lstStyle/>
          <a:p>
            <a:fld id="{AD71EFF4-668A-4A96-B9F1-4D308774FA76}" type="slidenum">
              <a:rPr lang="en-US"/>
              <a:pPr/>
              <a:t>15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smtClean="0"/>
              <a:t>more complicated is </a:t>
            </a:r>
            <a:r>
              <a:rPr lang="en-US" dirty="0" err="1" smtClean="0"/>
              <a:t>hesiod’s</a:t>
            </a:r>
            <a:r>
              <a:rPr lang="en-US" dirty="0" smtClean="0"/>
              <a:t> tale in the works and days, which dates from the late 700s, some</a:t>
            </a:r>
            <a:r>
              <a:rPr lang="en-US" baseline="0" dirty="0" smtClean="0"/>
              <a:t> 200 years earlier than the Athenian democracy</a:t>
            </a:r>
            <a:r>
              <a:rPr lang="en-US" dirty="0" smtClean="0"/>
              <a:t>. Pandora embodies sexiness;</a:t>
            </a:r>
            <a:r>
              <a:rPr lang="en-US" baseline="0" dirty="0" smtClean="0"/>
              <a:t> peitho helps with that. but the poetry, reflecting strongly male perspectives, is deeply ambivalent about all the sexiness. that sexiness, and men’s ambivalence toward same, translate to the idea of persuasion (peitho) as something potent yet dangerous.</a:t>
            </a:r>
            <a:endParaRPr lang="en-US" dirty="0" smtClean="0"/>
          </a:p>
          <a:p>
            <a:r>
              <a:rPr lang="en-US" dirty="0" smtClean="0"/>
              <a:t>Hesiod </a:t>
            </a:r>
            <a:r>
              <a:rPr lang="en-US" i="1" dirty="0"/>
              <a:t>Works and Days</a:t>
            </a:r>
            <a:r>
              <a:rPr lang="en-US" dirty="0"/>
              <a:t> 60-82:</a:t>
            </a:r>
          </a:p>
          <a:p>
            <a:r>
              <a:rPr lang="en-US" dirty="0"/>
              <a:t>(60-68) So said the father of men and gods, and laughed aloud. And he bade famous Hephaestus make haste and mix earth with water and to put in it the voice and strength of human kind, and fashion a sweet, lovely maiden-shape, like to the immortal goddesses in face; and Athene to teach her needlework and the weaving of the varied web; and golden Aphrodite to shed grace upon her head and cruel longing and cares that weary the limbs. And he charged Hermes the guide, the Slayer of Argus, to put in her a shameless mind and a deceitful nature.</a:t>
            </a:r>
            <a:br>
              <a:rPr lang="en-US" dirty="0"/>
            </a:br>
            <a:r>
              <a:rPr lang="en-US" dirty="0"/>
              <a:t>(69-82) So he ordered. And they obeyed the lord Zeus the son of Kronos. Forthwith the famous Lame God [Hephaestus] </a:t>
            </a:r>
            <a:r>
              <a:rPr lang="en-US" dirty="0" err="1"/>
              <a:t>moulded</a:t>
            </a:r>
            <a:r>
              <a:rPr lang="en-US" dirty="0"/>
              <a:t> clay in the likeness of a modest maid, as the son of Kronos purposed. And the goddess bright-eyed Athene girded and clothed her, and the divine Graces and queenly </a:t>
            </a:r>
            <a:r>
              <a:rPr lang="en-US" b="1" dirty="0"/>
              <a:t>Peitho</a:t>
            </a:r>
            <a:r>
              <a:rPr lang="en-US" dirty="0"/>
              <a:t> put necklaces of gold upon her, and the rich-haired Hours crowned her head with spring flowers. And Pallas Athene bedecked her form with all manners of finery. Also the Guide, the Slayer of Argus [Hermes], contrived within her lies and crafty words and a deceitful nature at the will of loud thundering Zeus, and the Herald of the gods [Hermes] put speech in her. And he called this woman Pandora [? "All Gift," "Gift for All"], because all they who dwelt on Olympus gave each a gift, a plague to men who eat bread.</a:t>
            </a:r>
          </a:p>
        </p:txBody>
      </p:sp>
    </p:spTree>
    <p:extLst>
      <p:ext uri="{BB962C8B-B14F-4D97-AF65-F5344CB8AC3E}">
        <p14:creationId xmlns:p14="http://schemas.microsoft.com/office/powerpoint/2010/main" val="1216051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23B7EFC-BB28-4029-9C71-D270B12812FE}" type="datetime1">
              <a:rPr lang="en-US"/>
              <a:pPr/>
              <a:t>1/31/2017</a:t>
            </a:fld>
            <a:endParaRPr lang="en-US"/>
          </a:p>
        </p:txBody>
      </p:sp>
      <p:sp>
        <p:nvSpPr>
          <p:cNvPr id="6" name="Rectangle 7"/>
          <p:cNvSpPr>
            <a:spLocks noGrp="1" noChangeArrowheads="1"/>
          </p:cNvSpPr>
          <p:nvPr>
            <p:ph type="sldNum" sz="quarter" idx="5"/>
          </p:nvPr>
        </p:nvSpPr>
        <p:spPr>
          <a:ln/>
        </p:spPr>
        <p:txBody>
          <a:bodyPr/>
          <a:lstStyle/>
          <a:p>
            <a:fld id="{71A29E12-8E08-4983-BCE3-025399F6A65D}" type="slidenum">
              <a:rPr lang="en-US"/>
              <a:pPr/>
              <a:t>16</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dirty="0" smtClean="0"/>
              <a:t>more of same in the “deception of </a:t>
            </a:r>
            <a:r>
              <a:rPr lang="en-US" dirty="0" err="1" smtClean="0"/>
              <a:t>zeus</a:t>
            </a:r>
            <a:r>
              <a:rPr lang="en-US" dirty="0" smtClean="0"/>
              <a:t>” episode in homer’s </a:t>
            </a:r>
            <a:r>
              <a:rPr lang="en-US" dirty="0" err="1" smtClean="0"/>
              <a:t>iliad</a:t>
            </a:r>
            <a:r>
              <a:rPr lang="en-US" dirty="0" smtClean="0"/>
              <a:t>, which dates from even earlier than </a:t>
            </a:r>
            <a:r>
              <a:rPr lang="en-US" dirty="0" err="1" smtClean="0"/>
              <a:t>hesiod</a:t>
            </a:r>
            <a:r>
              <a:rPr lang="en-US" dirty="0" smtClean="0"/>
              <a:t>. it’s not that </a:t>
            </a:r>
            <a:r>
              <a:rPr lang="en-US" dirty="0" err="1" smtClean="0"/>
              <a:t>hera</a:t>
            </a:r>
            <a:r>
              <a:rPr lang="en-US" dirty="0" smtClean="0"/>
              <a:t>, </a:t>
            </a:r>
            <a:r>
              <a:rPr lang="en-US" dirty="0" err="1" smtClean="0"/>
              <a:t>zeus’s</a:t>
            </a:r>
            <a:r>
              <a:rPr lang="en-US" dirty="0" smtClean="0"/>
              <a:t> wife, is persuading</a:t>
            </a:r>
            <a:r>
              <a:rPr lang="en-US" baseline="0" dirty="0" smtClean="0"/>
              <a:t> her husband to alter his stance on the Trojan war. rather, it’s the interconnection of all those lovely devices contained in Aphrodite’s pouch – qualities later will imagined to play a role in persuasion, verbal and otherwise, political and otherwise.</a:t>
            </a:r>
            <a:endParaRPr lang="en-US" dirty="0"/>
          </a:p>
        </p:txBody>
      </p:sp>
    </p:spTree>
    <p:extLst>
      <p:ext uri="{BB962C8B-B14F-4D97-AF65-F5344CB8AC3E}">
        <p14:creationId xmlns:p14="http://schemas.microsoft.com/office/powerpoint/2010/main" val="1371647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17</a:t>
            </a:fld>
            <a:endParaRPr lang="en-US"/>
          </a:p>
        </p:txBody>
      </p:sp>
    </p:spTree>
    <p:extLst>
      <p:ext uri="{BB962C8B-B14F-4D97-AF65-F5344CB8AC3E}">
        <p14:creationId xmlns:p14="http://schemas.microsoft.com/office/powerpoint/2010/main" val="1094107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18</a:t>
            </a:fld>
            <a:endParaRPr lang="en-US"/>
          </a:p>
        </p:txBody>
      </p:sp>
    </p:spTree>
    <p:extLst>
      <p:ext uri="{BB962C8B-B14F-4D97-AF65-F5344CB8AC3E}">
        <p14:creationId xmlns:p14="http://schemas.microsoft.com/office/powerpoint/2010/main" val="3311559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see going on?</a:t>
            </a:r>
          </a:p>
          <a:p>
            <a:r>
              <a:rPr lang="en-US" dirty="0" err="1" smtClean="0"/>
              <a:t>Collection:</a:t>
            </a:r>
            <a:r>
              <a:rPr lang="en-US" dirty="0" err="1" smtClean="0">
                <a:hlinkClick r:id="rId3" action="ppaction://hlinkfile"/>
              </a:rPr>
              <a:t>Vatican</a:t>
            </a:r>
            <a:r>
              <a:rPr lang="en-US" dirty="0" smtClean="0">
                <a:hlinkClick r:id="rId3" action="ppaction://hlinkfile"/>
              </a:rPr>
              <a:t> </a:t>
            </a:r>
            <a:r>
              <a:rPr lang="en-US" dirty="0" err="1" smtClean="0">
                <a:hlinkClick r:id="rId3" action="ppaction://hlinkfile"/>
              </a:rPr>
              <a:t>Museums</a:t>
            </a:r>
            <a:r>
              <a:rPr lang="en-US" dirty="0" err="1" smtClean="0"/>
              <a:t>Summary:The</a:t>
            </a:r>
            <a:r>
              <a:rPr lang="en-US" dirty="0" smtClean="0"/>
              <a:t> Rape of </a:t>
            </a:r>
            <a:r>
              <a:rPr lang="en-US" dirty="0" err="1" smtClean="0"/>
              <a:t>HelenWare:</a:t>
            </a:r>
            <a:r>
              <a:rPr lang="en-US" dirty="0" err="1" smtClean="0">
                <a:hlinkClick r:id="rId4" action="ppaction://hlinkfile"/>
              </a:rPr>
              <a:t>Attic</a:t>
            </a:r>
            <a:r>
              <a:rPr lang="en-US" dirty="0" smtClean="0">
                <a:hlinkClick r:id="rId4" action="ppaction://hlinkfile"/>
              </a:rPr>
              <a:t> Red </a:t>
            </a:r>
            <a:r>
              <a:rPr lang="en-US" dirty="0" err="1" smtClean="0">
                <a:hlinkClick r:id="rId4" action="ppaction://hlinkfile"/>
              </a:rPr>
              <a:t>Figure</a:t>
            </a:r>
            <a:r>
              <a:rPr lang="en-US" dirty="0" err="1" smtClean="0"/>
              <a:t>Painter:Attributed</a:t>
            </a:r>
            <a:r>
              <a:rPr lang="en-US" dirty="0" smtClean="0"/>
              <a:t> to the </a:t>
            </a:r>
            <a:r>
              <a:rPr lang="en-US" dirty="0" err="1" smtClean="0">
                <a:hlinkClick r:id="rId5" action="ppaction://hlinkfile"/>
              </a:rPr>
              <a:t>Heimarmene</a:t>
            </a:r>
            <a:r>
              <a:rPr lang="en-US" dirty="0" smtClean="0">
                <a:hlinkClick r:id="rId5" action="ppaction://hlinkfile"/>
              </a:rPr>
              <a:t> </a:t>
            </a:r>
            <a:r>
              <a:rPr lang="en-US" dirty="0" err="1" smtClean="0">
                <a:hlinkClick r:id="rId5" action="ppaction://hlinkfile"/>
              </a:rPr>
              <a:t>Painter</a:t>
            </a:r>
            <a:r>
              <a:rPr lang="en-US" dirty="0" err="1" smtClean="0"/>
              <a:t>Context:</a:t>
            </a:r>
            <a:r>
              <a:rPr lang="en-US" dirty="0" err="1" smtClean="0">
                <a:hlinkClick r:id="rId6" action="ppaction://hlinkfile"/>
              </a:rPr>
              <a:t>Vulci</a:t>
            </a:r>
            <a:r>
              <a:rPr lang="en-US" dirty="0" err="1" smtClean="0"/>
              <a:t>Date:ca</a:t>
            </a:r>
            <a:r>
              <a:rPr lang="en-US" dirty="0" smtClean="0"/>
              <a:t>. 430 BC - ca. 420 </a:t>
            </a:r>
            <a:r>
              <a:rPr lang="en-US" dirty="0" err="1" smtClean="0"/>
              <a:t>BCDimensions:H</a:t>
            </a:r>
            <a:r>
              <a:rPr lang="en-US" dirty="0" smtClean="0"/>
              <a:t>. 0.355 m; max. diam. (body) 0.138 </a:t>
            </a:r>
            <a:r>
              <a:rPr lang="en-US" dirty="0" err="1" smtClean="0"/>
              <a:t>mPrimary</a:t>
            </a:r>
            <a:r>
              <a:rPr lang="en-US" dirty="0" smtClean="0"/>
              <a:t> Citation:ARV2, 1173.3Shape:</a:t>
            </a:r>
            <a:r>
              <a:rPr lang="en-US" dirty="0" smtClean="0">
                <a:hlinkClick r:id="rId7" action="ppaction://hlinkfile"/>
              </a:rPr>
              <a:t>Oinochoe</a:t>
            </a:r>
            <a:r>
              <a:rPr lang="en-US" dirty="0" smtClean="0"/>
              <a:t>Beazley Number:215554 </a:t>
            </a:r>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19</a:t>
            </a:fld>
            <a:endParaRPr lang="en-US"/>
          </a:p>
        </p:txBody>
      </p:sp>
    </p:spTree>
    <p:extLst>
      <p:ext uri="{BB962C8B-B14F-4D97-AF65-F5344CB8AC3E}">
        <p14:creationId xmlns:p14="http://schemas.microsoft.com/office/powerpoint/2010/main" val="375302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2934314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0BFC526-67A1-4FC4-8C27-8C2F66E05BAE}" type="datetime1">
              <a:rPr lang="en-US"/>
              <a:pPr/>
              <a:t>1/31/2017</a:t>
            </a:fld>
            <a:endParaRPr lang="en-US"/>
          </a:p>
        </p:txBody>
      </p:sp>
      <p:sp>
        <p:nvSpPr>
          <p:cNvPr id="6" name="Rectangle 7"/>
          <p:cNvSpPr>
            <a:spLocks noGrp="1" noChangeArrowheads="1"/>
          </p:cNvSpPr>
          <p:nvPr>
            <p:ph type="sldNum" sz="quarter" idx="5"/>
          </p:nvPr>
        </p:nvSpPr>
        <p:spPr>
          <a:ln/>
        </p:spPr>
        <p:txBody>
          <a:bodyPr/>
          <a:lstStyle/>
          <a:p>
            <a:fld id="{BE845412-9440-43A5-812E-31C57A01C588}" type="slidenum">
              <a:rPr lang="en-US"/>
              <a:pPr/>
              <a:t>20</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9124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5B8E190-FA8F-42BA-811B-85B1E8929CDE}" type="datetime1">
              <a:rPr lang="en-US"/>
              <a:pPr/>
              <a:t>1/31/2017</a:t>
            </a:fld>
            <a:endParaRPr lang="en-US"/>
          </a:p>
        </p:txBody>
      </p:sp>
      <p:sp>
        <p:nvSpPr>
          <p:cNvPr id="6" name="Rectangle 7"/>
          <p:cNvSpPr>
            <a:spLocks noGrp="1" noChangeArrowheads="1"/>
          </p:cNvSpPr>
          <p:nvPr>
            <p:ph type="sldNum" sz="quarter" idx="5"/>
          </p:nvPr>
        </p:nvSpPr>
        <p:spPr>
          <a:ln/>
        </p:spPr>
        <p:txBody>
          <a:bodyPr/>
          <a:lstStyle/>
          <a:p>
            <a:fld id="{ED1E111C-33DD-4BC2-ABC0-90098B386121}" type="slidenum">
              <a:rPr lang="en-US"/>
              <a:pPr/>
              <a:t>21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QUESTIONS:</a:t>
            </a:r>
          </a:p>
          <a:p>
            <a:r>
              <a:rPr lang="en-US"/>
              <a:t>Why politicize this sexual goddess? (Why sexualize this political goddess?)</a:t>
            </a:r>
          </a:p>
          <a:p>
            <a:pPr lvl="1"/>
            <a:r>
              <a:rPr lang="en-US"/>
              <a:t>Do these two views of the goddess present us with any kind of a contradiction? Could there be connections?</a:t>
            </a:r>
          </a:p>
          <a:p>
            <a:pPr lvl="1"/>
            <a:r>
              <a:rPr lang="en-US"/>
              <a:t>What can they tell us about attitudes to persuasion, to its role under democracy?</a:t>
            </a:r>
          </a:p>
          <a:p>
            <a:pPr lvl="1"/>
            <a:r>
              <a:rPr lang="en-US"/>
              <a:t>WHAT CULTURAL ASSUMPTIONS MAY BE ENCODED HERE?</a:t>
            </a:r>
          </a:p>
        </p:txBody>
      </p:sp>
    </p:spTree>
    <p:extLst>
      <p:ext uri="{BB962C8B-B14F-4D97-AF65-F5344CB8AC3E}">
        <p14:creationId xmlns:p14="http://schemas.microsoft.com/office/powerpoint/2010/main" val="405167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645">
              <a:defRPr/>
            </a:pPr>
            <a:r>
              <a:rPr lang="en-US" dirty="0" smtClean="0"/>
              <a:t>the course is called “persuasion in ancient Greece,” and part of the point is to explore the</a:t>
            </a:r>
            <a:r>
              <a:rPr lang="en-US" baseline="0" dirty="0" smtClean="0"/>
              <a:t> attitudes and values associated with persuasion in </a:t>
            </a:r>
            <a:r>
              <a:rPr lang="en-US" baseline="0" dirty="0" err="1" smtClean="0"/>
              <a:t>greek</a:t>
            </a:r>
            <a:r>
              <a:rPr lang="en-US" baseline="0" dirty="0" smtClean="0"/>
              <a:t> culture, that as background to our exploration of persuasion in Athenian culture and, specifically, in Athenian democracy.</a:t>
            </a:r>
          </a:p>
          <a:p>
            <a:pPr defTabSz="909645">
              <a:defRPr/>
            </a:pPr>
            <a:r>
              <a:rPr lang="en-US" baseline="0" dirty="0" smtClean="0"/>
              <a:t>today’s readings explore the first part of that.</a:t>
            </a:r>
          </a:p>
          <a:p>
            <a:pPr defTabSz="909645">
              <a:defRPr/>
            </a:pPr>
            <a:r>
              <a:rPr lang="en-US" baseline="0" dirty="0" smtClean="0"/>
              <a:t>for this Thursday through next Thursday, we read Aeschylus’ </a:t>
            </a:r>
            <a:r>
              <a:rPr lang="en-US" i="1" baseline="0" dirty="0" smtClean="0"/>
              <a:t>Oresteia</a:t>
            </a:r>
            <a:r>
              <a:rPr lang="en-US" i="0" baseline="0" dirty="0" smtClean="0"/>
              <a:t>, a trilogy of plays that, in many ways, celebrates the emergence of persuasion as a central feature of Athenian political, and especially judicial, culture. the plays don’t provide a strictly political perspective. rather, they treat persuasion’s emergence at </a:t>
            </a:r>
            <a:r>
              <a:rPr lang="en-US" i="0" baseline="0" dirty="0" err="1" smtClean="0"/>
              <a:t>athens</a:t>
            </a:r>
            <a:r>
              <a:rPr lang="en-US" i="0" baseline="0" dirty="0" smtClean="0"/>
              <a:t> as a national myth. the plays thus offer insight into the ideological resonance of persuasion in the city, and at a time of crisis for the fledgling democracy.</a:t>
            </a:r>
          </a:p>
          <a:p>
            <a:pPr defTabSz="909645">
              <a:defRPr/>
            </a:pPr>
            <a:r>
              <a:rPr lang="en-US" dirty="0" smtClean="0"/>
              <a:t>from there we move on to historical readings to shed light on persuasion in action in the Athenian democracy. There we’ll have a chance to meet Themistocles, trickster-persuader extraordinaire,</a:t>
            </a:r>
            <a:r>
              <a:rPr lang="en-US" baseline="0" dirty="0" smtClean="0"/>
              <a:t> hero of the democracy yet quite corrupt. also </a:t>
            </a:r>
            <a:r>
              <a:rPr lang="en-US" baseline="0" dirty="0" err="1" smtClean="0"/>
              <a:t>pericles</a:t>
            </a:r>
            <a:r>
              <a:rPr lang="en-US" baseline="0" dirty="0" smtClean="0"/>
              <a:t>, another hero of the democracy and a master speaker, so good, in fact, that some likened his influence over the Athenian people to the rule of a monarch or tyrant.</a:t>
            </a:r>
          </a:p>
          <a:p>
            <a:pPr defTabSz="909645">
              <a:defRPr/>
            </a:pPr>
            <a:r>
              <a:rPr lang="en-US" baseline="0" dirty="0" smtClean="0"/>
              <a:t>in short, persuasion was clearly valued at Athens; it was a pillar of the democracy, but could be viewed with ambivalence, too. in a way, that ambivalence is what animates this course.</a:t>
            </a:r>
            <a:endParaRPr lang="en-US"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48116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127050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645">
              <a:defRPr/>
            </a:pPr>
            <a:r>
              <a:rPr lang="en-US" baseline="0" dirty="0" smtClean="0"/>
              <a:t>by ambivalence I mean the curious flip-flopping of our ancient sources on it</a:t>
            </a:r>
          </a:p>
          <a:p>
            <a:pPr marL="454823" lvl="1" defTabSz="909645">
              <a:defRPr/>
            </a:pPr>
            <a:r>
              <a:rPr lang="en-US" baseline="0" dirty="0" smtClean="0"/>
              <a:t>now persuasion is a really good thing!</a:t>
            </a:r>
          </a:p>
          <a:p>
            <a:pPr marL="454823" lvl="1" defTabSz="909645">
              <a:defRPr/>
            </a:pPr>
            <a:r>
              <a:rPr lang="en-US" baseline="0" dirty="0" smtClean="0"/>
              <a:t>now it’s a really bad thing!</a:t>
            </a:r>
          </a:p>
          <a:p>
            <a:pPr marL="454823" lvl="1" defTabSz="909645">
              <a:defRPr/>
            </a:pPr>
            <a:r>
              <a:rPr lang="en-US" baseline="0" dirty="0" smtClean="0"/>
              <a:t>it’s so good because it’s the opposite of bad things like violence – it allows for free choice, a kind of political-personal empowerment</a:t>
            </a:r>
          </a:p>
          <a:p>
            <a:pPr marL="454823" lvl="1" defTabSz="909645">
              <a:defRPr/>
            </a:pPr>
            <a:r>
              <a:rPr lang="en-US" baseline="0" dirty="0" smtClean="0"/>
              <a:t>it’s bad because it’s just like violence: it makes you do stuff you don’t want to</a:t>
            </a:r>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5143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206705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Dahl’s Criteria</a:t>
            </a:r>
          </a:p>
          <a:p>
            <a:pPr marL="966498" lvl="1" indent="-511675">
              <a:buFont typeface="+mj-lt"/>
              <a:buAutoNum type="arabicPeriod"/>
            </a:pPr>
            <a:r>
              <a:rPr lang="en-US" dirty="0" smtClean="0"/>
              <a:t>Effective participation by citizens.</a:t>
            </a:r>
          </a:p>
          <a:p>
            <a:pPr marL="966498" lvl="1" indent="-511675">
              <a:buFont typeface="+mj-lt"/>
              <a:buAutoNum type="arabicPeriod"/>
            </a:pPr>
            <a:r>
              <a:rPr lang="en-US" dirty="0" smtClean="0"/>
              <a:t>Voting equality at the decisive stage.</a:t>
            </a:r>
          </a:p>
          <a:p>
            <a:pPr marL="966498" lvl="1" indent="-511675">
              <a:buFont typeface="+mj-lt"/>
              <a:buAutoNum type="arabicPeriod"/>
            </a:pPr>
            <a:r>
              <a:rPr lang="en-US" dirty="0" smtClean="0"/>
              <a:t>Citizens’ enlightened understanding of issues.</a:t>
            </a:r>
          </a:p>
          <a:p>
            <a:pPr marL="966498" lvl="1" indent="-511675">
              <a:buFont typeface="+mj-lt"/>
              <a:buAutoNum type="arabicPeriod"/>
            </a:pPr>
            <a:r>
              <a:rPr lang="en-US" dirty="0" smtClean="0"/>
              <a:t>Popular control of agenda.</a:t>
            </a:r>
          </a:p>
          <a:p>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357195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err="1" smtClean="0"/>
              <a:t>scholtz</a:t>
            </a:r>
            <a:r>
              <a:rPr lang="en-US" dirty="0" smtClean="0"/>
              <a:t> dialogical model in some ways an attempt to consider further the implications of </a:t>
            </a:r>
            <a:r>
              <a:rPr lang="en-US" dirty="0" err="1" smtClean="0"/>
              <a:t>ober</a:t>
            </a:r>
            <a:r>
              <a:rPr lang="en-US" dirty="0" smtClean="0"/>
              <a:t> dialectical model. </a:t>
            </a:r>
            <a:r>
              <a:rPr lang="en-US" dirty="0" err="1" smtClean="0"/>
              <a:t>ober</a:t>
            </a:r>
            <a:r>
              <a:rPr lang="en-US" dirty="0" smtClean="0"/>
              <a:t> calmly</a:t>
            </a:r>
            <a:r>
              <a:rPr lang="en-US" baseline="0" dirty="0" smtClean="0"/>
              <a:t> announces that speech acts mediated the extremes and produced a more or less stable compromise between competing elements, constant assertions of shared values “smoothed over” differences – a kind of dialectical synthesis.</a:t>
            </a:r>
          </a:p>
          <a:p>
            <a:r>
              <a:rPr lang="en-US" baseline="0" dirty="0" err="1" smtClean="0"/>
              <a:t>i</a:t>
            </a:r>
            <a:r>
              <a:rPr lang="en-US" baseline="0" dirty="0" smtClean="0"/>
              <a:t> don’t seriously challenge </a:t>
            </a:r>
            <a:r>
              <a:rPr lang="en-US" baseline="0" dirty="0" err="1" smtClean="0"/>
              <a:t>ober</a:t>
            </a:r>
            <a:r>
              <a:rPr lang="en-US" baseline="0" dirty="0" smtClean="0"/>
              <a:t> on any point. rather, </a:t>
            </a:r>
            <a:r>
              <a:rPr lang="en-US" baseline="0" dirty="0" err="1" smtClean="0"/>
              <a:t>i</a:t>
            </a:r>
            <a:r>
              <a:rPr lang="en-US" baseline="0" dirty="0" smtClean="0"/>
              <a:t> ask if we’ve fully figured out the mechanisms of these mediations. in so wondering, </a:t>
            </a:r>
            <a:r>
              <a:rPr lang="en-US" baseline="0" dirty="0" err="1" smtClean="0"/>
              <a:t>i</a:t>
            </a:r>
            <a:r>
              <a:rPr lang="en-US" baseline="0" dirty="0" smtClean="0"/>
              <a:t> suggest that it’s not so simple as </a:t>
            </a:r>
            <a:r>
              <a:rPr lang="en-US" baseline="0" dirty="0" err="1" smtClean="0"/>
              <a:t>athenians</a:t>
            </a:r>
            <a:r>
              <a:rPr lang="en-US" baseline="0" dirty="0" smtClean="0"/>
              <a:t> talking themselves into some sort of contented live and let live – that first of all, the dynamics of speech itself, understood as dialogue, needs to be worked into a theory of speech-based democracy. second, that always a dynamic system whose tensions, even if they but rarely proved fully destabilizing (and never fully fatal), nevertheless subjected the state to constant threat of self-defeat and occasional fulfillment of that threat.</a:t>
            </a:r>
            <a:endParaRPr lang="en-US" dirty="0" smtClean="0"/>
          </a:p>
          <a:p>
            <a:r>
              <a:rPr lang="en-US" dirty="0" smtClean="0"/>
              <a:t>first, Dialogue: the never-ending answer:</a:t>
            </a:r>
          </a:p>
          <a:p>
            <a:pPr marL="682234" lvl="1" indent="-227411">
              <a:buFont typeface="+mj-lt"/>
              <a:buAutoNum type="arabicPeriod"/>
            </a:pPr>
            <a:r>
              <a:rPr lang="en-US" sz="1200" dirty="0"/>
              <a:t>Production of utterance.</a:t>
            </a:r>
          </a:p>
          <a:p>
            <a:pPr marL="682234" lvl="1" indent="-227411">
              <a:buFont typeface="+mj-lt"/>
              <a:buAutoNum type="arabicPeriod"/>
            </a:pPr>
            <a:r>
              <a:rPr lang="en-US" sz="1200" dirty="0"/>
              <a:t>Reception of utterance. (i.e., by addressee.)</a:t>
            </a:r>
          </a:p>
          <a:p>
            <a:pPr marL="682234" lvl="1" indent="-227411">
              <a:buFont typeface="+mj-lt"/>
              <a:buAutoNum type="arabicPeriod"/>
            </a:pPr>
            <a:r>
              <a:rPr lang="en-US" sz="1200" dirty="0"/>
              <a:t>Evaluation of utterance. (ditto)</a:t>
            </a:r>
          </a:p>
          <a:p>
            <a:pPr marL="682234" lvl="1" indent="-227411">
              <a:buFont typeface="+mj-lt"/>
              <a:buAutoNum type="arabicPeriod"/>
            </a:pPr>
            <a:r>
              <a:rPr lang="en-US" sz="1200" dirty="0"/>
              <a:t>Response to utterance. (ditto)</a:t>
            </a:r>
          </a:p>
          <a:p>
            <a:pPr marL="227411" indent="-227411"/>
            <a:r>
              <a:rPr lang="en-US" sz="1200" dirty="0"/>
              <a:t>hence sociality of language and the element of social evaluation in formation of speech communities. this is key to the workings of “speech-</a:t>
            </a:r>
            <a:r>
              <a:rPr lang="en-US" sz="1200" dirty="0" err="1"/>
              <a:t>ocracy</a:t>
            </a:r>
            <a:r>
              <a:rPr lang="en-US" sz="1200" dirty="0"/>
              <a:t>.” </a:t>
            </a:r>
            <a:r>
              <a:rPr lang="en-US" sz="1200" dirty="0" err="1"/>
              <a:t>ober’s</a:t>
            </a:r>
            <a:r>
              <a:rPr lang="en-US" sz="1200" dirty="0"/>
              <a:t> understanding of the role of topoi needs to be interrogated: what they are, how they work, their dynamic, even potential stasiastic potential in marking out a community.</a:t>
            </a:r>
          </a:p>
          <a:p>
            <a:pPr marL="227411" indent="-227411"/>
            <a:r>
              <a:rPr lang="en-US" sz="1200" dirty="0"/>
              <a:t>but this model also considers the both the generative and constraining implications of this ideological field within which the </a:t>
            </a:r>
            <a:r>
              <a:rPr lang="en-US" sz="1200" dirty="0" err="1"/>
              <a:t>ober</a:t>
            </a:r>
            <a:r>
              <a:rPr lang="en-US" sz="1200" dirty="0"/>
              <a:t> thing operates. Vološinov’s “ideological chain” is a product of dialogue; but the ideologies formed thereby also constitute not just a springboard for further dialogue but a necessary precondition of dialogue. but the enabling common ground of dialogue also constrains it. hence the simultaneity of pluralistic / normative dynamics, </a:t>
            </a:r>
            <a:r>
              <a:rPr lang="en-US" sz="1200" i="1" dirty="0"/>
              <a:t>concordia discors</a:t>
            </a:r>
            <a:r>
              <a:rPr lang="en-US" sz="1200" dirty="0"/>
              <a:t>.</a:t>
            </a:r>
          </a:p>
          <a:p>
            <a:pPr marL="227411" indent="-227411"/>
            <a:r>
              <a:rPr lang="en-US" sz="1200" dirty="0"/>
              <a:t>complex analysis of the </a:t>
            </a:r>
            <a:r>
              <a:rPr lang="en-US" sz="1200" dirty="0" err="1"/>
              <a:t>clytemnestra</a:t>
            </a:r>
            <a:r>
              <a:rPr lang="en-US" sz="1200" dirty="0"/>
              <a:t> quote.</a:t>
            </a:r>
          </a:p>
          <a:p>
            <a:pPr marL="682234" lvl="1" indent="-227411"/>
            <a:r>
              <a:rPr lang="en-US" sz="1200" dirty="0"/>
              <a:t>the question is not so much what the quotation “says” (a straightforward interpretation-translation of the information thereby conveyed). </a:t>
            </a:r>
            <a:r>
              <a:rPr lang="en-US" sz="1200" i="1" dirty="0"/>
              <a:t>what does it do??</a:t>
            </a:r>
          </a:p>
          <a:p>
            <a:pPr marL="1137056" lvl="2" indent="-227411"/>
            <a:r>
              <a:rPr lang="en-US" sz="1200" dirty="0">
                <a:latin typeface="Times New Roman" charset="0"/>
                <a:cs typeface="Arial" charset="0"/>
              </a:rPr>
              <a:t>the locution are the words themselves, the content. the illocution, the type of utterance, = command + assertion-statement. the </a:t>
            </a:r>
            <a:r>
              <a:rPr lang="en-US" sz="1200" i="1" dirty="0">
                <a:latin typeface="Times New Roman" charset="0"/>
                <a:cs typeface="Arial" charset="0"/>
              </a:rPr>
              <a:t>perlocution</a:t>
            </a:r>
            <a:r>
              <a:rPr lang="en-US" sz="1200" dirty="0">
                <a:latin typeface="Times New Roman" charset="0"/>
                <a:cs typeface="Arial" charset="0"/>
              </a:rPr>
              <a:t>, well, to get ag to step on the carpet and, through that act of hubris, step into the sea of trouble that </a:t>
            </a:r>
            <a:r>
              <a:rPr lang="en-US" sz="1200" dirty="0" err="1">
                <a:latin typeface="Times New Roman" charset="0"/>
                <a:cs typeface="Arial" charset="0"/>
              </a:rPr>
              <a:t>clyt</a:t>
            </a:r>
            <a:r>
              <a:rPr lang="en-US" sz="1200" dirty="0">
                <a:latin typeface="Times New Roman" charset="0"/>
                <a:cs typeface="Arial" charset="0"/>
              </a:rPr>
              <a:t> intends for him.</a:t>
            </a:r>
          </a:p>
          <a:p>
            <a:pPr marL="1591879" lvl="3" indent="-227411" defTabSz="909645">
              <a:defRPr/>
            </a:pPr>
            <a:r>
              <a:rPr lang="en-US" i="0" baseline="0" dirty="0" smtClean="0"/>
              <a:t>the “</a:t>
            </a:r>
            <a:r>
              <a:rPr lang="en-US" sz="1200" dirty="0">
                <a:latin typeface="Times New Roman" charset="0"/>
                <a:cs typeface="Arial" charset="0"/>
              </a:rPr>
              <a:t>The power is yours if you surrender, / all of your own free will, to me” part manipulates. as a whole, the utterance seeks to create a special bond between speaker and addressee – a bond that is unequal in contradictory ways. in the process, it seeks to alter </a:t>
            </a:r>
            <a:r>
              <a:rPr lang="en-US" sz="1200" dirty="0" err="1">
                <a:latin typeface="Times New Roman" charset="0"/>
                <a:cs typeface="Arial" charset="0"/>
              </a:rPr>
              <a:t>ag’s</a:t>
            </a:r>
            <a:r>
              <a:rPr lang="en-US" sz="1200" dirty="0">
                <a:latin typeface="Times New Roman" charset="0"/>
                <a:cs typeface="Arial" charset="0"/>
              </a:rPr>
              <a:t> perception of reality.</a:t>
            </a:r>
          </a:p>
          <a:p>
            <a:pPr marL="1591879" lvl="3" indent="-227411" defTabSz="909645">
              <a:defRPr/>
            </a:pPr>
            <a:r>
              <a:rPr lang="en-US" dirty="0" smtClean="0"/>
              <a:t>the “</a:t>
            </a:r>
            <a:r>
              <a:rPr lang="en-US" sz="1200" dirty="0">
                <a:latin typeface="Times New Roman" charset="0"/>
                <a:cs typeface="Arial" charset="0"/>
              </a:rPr>
              <a:t>O give way (</a:t>
            </a:r>
            <a:r>
              <a:rPr lang="en-US" sz="1200" i="1" dirty="0" err="1">
                <a:latin typeface="Times New Roman" charset="0"/>
                <a:cs typeface="Arial" charset="0"/>
              </a:rPr>
              <a:t>pithou</a:t>
            </a:r>
            <a:r>
              <a:rPr lang="en-US" sz="1200" dirty="0">
                <a:latin typeface="Times New Roman" charset="0"/>
                <a:cs typeface="Arial" charset="0"/>
              </a:rPr>
              <a:t>, “obey”)” part, though,</a:t>
            </a:r>
            <a:r>
              <a:rPr lang="en-US" dirty="0" smtClean="0"/>
              <a:t> </a:t>
            </a:r>
            <a:r>
              <a:rPr lang="en-US" i="1" dirty="0" smtClean="0"/>
              <a:t>bids</a:t>
            </a:r>
            <a:r>
              <a:rPr lang="en-US" i="0" dirty="0" smtClean="0"/>
              <a:t> – is an instruction compressed into the bare essence of its intended result. paradoxically, it is intended as a type of verbal coercion, a spoken shove, a bit of magical incantation.</a:t>
            </a:r>
          </a:p>
          <a:p>
            <a:pPr marL="227411" indent="-227411" defTabSz="909645">
              <a:defRPr/>
            </a:pPr>
            <a:r>
              <a:rPr lang="en-US" i="0" baseline="0" dirty="0" err="1" smtClean="0"/>
              <a:t>ober’s</a:t>
            </a:r>
            <a:r>
              <a:rPr lang="en-US" i="0" baseline="0" dirty="0" smtClean="0"/>
              <a:t> understanding of </a:t>
            </a:r>
            <a:r>
              <a:rPr lang="en-US" i="1" baseline="0" dirty="0" smtClean="0"/>
              <a:t>homonoia</a:t>
            </a:r>
            <a:r>
              <a:rPr lang="en-US" i="0" baseline="0" dirty="0" smtClean="0"/>
              <a:t>, “consensus,” emphasizes shared attitudes and ideologies, common ground. in dialogical-theory terms, that’s the “shared language” that both enables and yet constrains dialogue.</a:t>
            </a:r>
          </a:p>
          <a:p>
            <a:pPr marL="227411" indent="-227411" defTabSz="909645">
              <a:defRPr/>
            </a:pPr>
            <a:r>
              <a:rPr lang="en-US" i="0" baseline="0" dirty="0" smtClean="0"/>
              <a:t> isegoria, “equal political speech,” emphasizes debate. in dialogical-theory terms, that’s dialogue seeking to break free from constraints, </a:t>
            </a:r>
            <a:r>
              <a:rPr lang="en-US" i="0" baseline="0" dirty="0" err="1" smtClean="0"/>
              <a:t>ober’s</a:t>
            </a:r>
            <a:r>
              <a:rPr lang="en-US" i="0" baseline="0" dirty="0" smtClean="0"/>
              <a:t> homonoia-consensus, that also are the foundation of political speech.</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410402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714035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1311"/>
            <a:ext cx="7772400" cy="1470025"/>
          </a:xfrm>
          <a:noFill/>
        </p:spPr>
        <p:txBody>
          <a:bodyPr>
            <a:noAutofit/>
          </a:bodyPr>
          <a:lstStyle>
            <a:lvl1pPr algn="ctr">
              <a:defRPr sz="4800" b="0">
                <a:solidFill>
                  <a:schemeClr val="bg1"/>
                </a:solidFill>
                <a:effectLst>
                  <a:outerShdw blurRad="38100" dist="381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47086"/>
            <a:ext cx="6400800" cy="1752600"/>
          </a:xfrm>
        </p:spPr>
        <p:txBody>
          <a:bodyPr>
            <a:normAutofit/>
          </a:bodyPr>
          <a:lstStyle>
            <a:lvl1pPr marL="0" indent="0" algn="ctr">
              <a:buNone/>
              <a:defRPr sz="3600" b="0">
                <a:solidFill>
                  <a:srgbClr val="000099"/>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31-Jan-17</a:t>
            </a:r>
            <a:endParaRPr lang="en-US"/>
          </a:p>
        </p:txBody>
      </p:sp>
      <p:sp>
        <p:nvSpPr>
          <p:cNvPr id="6" name="Footer Placeholder 5"/>
          <p:cNvSpPr>
            <a:spLocks noGrp="1"/>
          </p:cNvSpPr>
          <p:nvPr>
            <p:ph type="ftr" sz="quarter" idx="11"/>
          </p:nvPr>
        </p:nvSpPr>
        <p:spPr/>
        <p:txBody>
          <a:bodyPr/>
          <a:lstStyle/>
          <a:p>
            <a:r>
              <a:rPr lang="en-US" smtClean="0"/>
              <a:t>Peitho Readings</a:t>
            </a:r>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31-Jan-17</a:t>
            </a:r>
            <a:endParaRPr lang="en-US"/>
          </a:p>
        </p:txBody>
      </p:sp>
      <p:sp>
        <p:nvSpPr>
          <p:cNvPr id="5" name="Footer Placeholder 4"/>
          <p:cNvSpPr>
            <a:spLocks noGrp="1"/>
          </p:cNvSpPr>
          <p:nvPr>
            <p:ph type="ftr" sz="quarter" idx="11"/>
          </p:nvPr>
        </p:nvSpPr>
        <p:spPr/>
        <p:txBody>
          <a:bodyPr/>
          <a:lstStyle/>
          <a:p>
            <a:r>
              <a:rPr lang="en-US" smtClean="0"/>
              <a:t>Peitho Readings</a:t>
            </a:r>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31-Jan-17</a:t>
            </a:r>
            <a:endParaRPr lang="en-US"/>
          </a:p>
        </p:txBody>
      </p:sp>
      <p:sp>
        <p:nvSpPr>
          <p:cNvPr id="5" name="Footer Placeholder 4"/>
          <p:cNvSpPr>
            <a:spLocks noGrp="1"/>
          </p:cNvSpPr>
          <p:nvPr>
            <p:ph type="ftr" sz="quarter" idx="11"/>
          </p:nvPr>
        </p:nvSpPr>
        <p:spPr/>
        <p:txBody>
          <a:bodyPr/>
          <a:lstStyle/>
          <a:p>
            <a:r>
              <a:rPr lang="en-US" smtClean="0"/>
              <a:t>Peitho Readings</a:t>
            </a:r>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772400" cy="4525963"/>
          </a:xfrm>
        </p:spPr>
        <p:txBody>
          <a:bodyPr>
            <a:normAutofit/>
          </a:bodyPr>
          <a:lstStyle>
            <a:lvl1pPr marL="0" indent="0">
              <a:buClr>
                <a:srgbClr val="0000FF"/>
              </a:buClr>
              <a:buSzPct val="125000"/>
              <a:buFont typeface="Arial" pitchFamily="34" charset="0"/>
              <a:buNone/>
              <a:defRPr sz="2800"/>
            </a:lvl1pPr>
            <a:lvl2pPr marL="457200" indent="0">
              <a:buClr>
                <a:schemeClr val="accent5"/>
              </a:buClr>
              <a:buSzPct val="125000"/>
              <a:buFont typeface="Arial" pitchFamily="34" charset="0"/>
              <a:buNone/>
              <a:defRPr sz="2400"/>
            </a:lvl2pPr>
            <a:lvl3pPr marL="914400" indent="0">
              <a:buClr>
                <a:schemeClr val="accent3">
                  <a:lumMod val="75000"/>
                </a:schemeClr>
              </a:buClr>
              <a:buSzPct val="125000"/>
              <a:buNone/>
              <a:defRPr sz="2000"/>
            </a:lvl3pPr>
            <a:lvl4pPr marL="1371600" indent="0">
              <a:buClr>
                <a:srgbClr val="00B0F0"/>
              </a:buClr>
              <a:buFont typeface="Arial" pitchFamily="34" charset="0"/>
              <a:buNone/>
              <a:defRPr sz="1800"/>
            </a:lvl4pPr>
            <a:lvl5pPr marL="1828800" indent="0">
              <a:buClr>
                <a:schemeClr val="accent3">
                  <a:lumMod val="75000"/>
                </a:schemeClr>
              </a:buClr>
              <a:buFont typeface="Arial" pitchFamily="34" charse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31-Jan-17</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15749608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32450"/>
            <a:ext cx="7772400" cy="1362075"/>
          </a:xfrm>
        </p:spPr>
        <p:txBody>
          <a:bodyPr anchor="ctr" anchorCtr="0"/>
          <a:lstStyle>
            <a:lvl1pPr algn="l">
              <a:defRPr sz="40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31-Jan-17</a:t>
            </a:r>
            <a:endParaRPr lang="en-US"/>
          </a:p>
        </p:txBody>
      </p:sp>
      <p:sp>
        <p:nvSpPr>
          <p:cNvPr id="6" name="Slide Number Placeholder 5"/>
          <p:cNvSpPr>
            <a:spLocks noGrp="1"/>
          </p:cNvSpPr>
          <p:nvPr>
            <p:ph type="sldNum" sz="quarter" idx="12"/>
          </p:nvPr>
        </p:nvSpPr>
        <p:spPr/>
        <p:txBody>
          <a:bodyPr/>
          <a:lstStyle/>
          <a:p>
            <a:fld id="{7A164038-FAB3-4423-833D-F11BC734BE08}" type="slidenum">
              <a:rPr lang="en-US" smtClean="0"/>
              <a:pPr/>
              <a:t>‹#›</a:t>
            </a:fld>
            <a:endParaRPr lang="en-US"/>
          </a:p>
        </p:txBody>
      </p:sp>
    </p:spTree>
    <p:extLst>
      <p:ext uri="{BB962C8B-B14F-4D97-AF65-F5344CB8AC3E}">
        <p14:creationId xmlns:p14="http://schemas.microsoft.com/office/powerpoint/2010/main" val="14494722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31-Jan-17</a:t>
            </a:r>
            <a:endParaRPr lang="en-US"/>
          </a:p>
        </p:txBody>
      </p:sp>
      <p:sp>
        <p:nvSpPr>
          <p:cNvPr id="5" name="Footer Placeholder 4"/>
          <p:cNvSpPr>
            <a:spLocks noGrp="1"/>
          </p:cNvSpPr>
          <p:nvPr>
            <p:ph type="ftr" sz="quarter" idx="11"/>
          </p:nvPr>
        </p:nvSpPr>
        <p:spPr/>
        <p:txBody>
          <a:bodyPr/>
          <a:lstStyle/>
          <a:p>
            <a:r>
              <a:rPr lang="en-US" smtClean="0"/>
              <a:t>Peitho Readings</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9449" y="2046650"/>
            <a:ext cx="7772400" cy="1362075"/>
          </a:xfrm>
        </p:spPr>
        <p:txBody>
          <a:bodyPr anchor="b" anchorCtr="0"/>
          <a:lstStyle>
            <a:lvl1pPr algn="l">
              <a:defRPr sz="4000" b="1" cap="none" baseline="0">
                <a:solidFill>
                  <a:srgbClr val="00009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79449" y="3681413"/>
            <a:ext cx="7772400" cy="1500187"/>
          </a:xfrm>
        </p:spPr>
        <p:txBody>
          <a:bodyPr anchor="t" anchorCtr="0">
            <a:normAutofit/>
          </a:bodyPr>
          <a:lstStyle>
            <a:lvl1pPr marL="0" indent="0">
              <a:buNone/>
              <a:defRPr sz="3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31-Jan-17</a:t>
            </a:r>
            <a:endParaRPr lang="en-US"/>
          </a:p>
        </p:txBody>
      </p:sp>
      <p:sp>
        <p:nvSpPr>
          <p:cNvPr id="6" name="Footer Placeholder 5"/>
          <p:cNvSpPr>
            <a:spLocks noGrp="1"/>
          </p:cNvSpPr>
          <p:nvPr>
            <p:ph type="ftr" sz="quarter" idx="11"/>
          </p:nvPr>
        </p:nvSpPr>
        <p:spPr/>
        <p:txBody>
          <a:bodyPr/>
          <a:lstStyle/>
          <a:p>
            <a:r>
              <a:rPr lang="en-US" smtClean="0"/>
              <a:t>Peitho Readings</a:t>
            </a:r>
            <a:endParaRPr lang="en-US"/>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10" name="Straight Connector 9"/>
          <p:cNvCxnSpPr/>
          <p:nvPr userDrawn="1"/>
        </p:nvCxnSpPr>
        <p:spPr>
          <a:xfrm rot="5400000">
            <a:off x="24384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12" name="Group 11"/>
          <p:cNvGrpSpPr/>
          <p:nvPr userDrawn="1"/>
        </p:nvGrpSpPr>
        <p:grpSpPr>
          <a:xfrm>
            <a:off x="571500" y="2030505"/>
            <a:ext cx="8001000" cy="3200400"/>
            <a:chOff x="571500" y="2030505"/>
            <a:chExt cx="8001000" cy="3200400"/>
          </a:xfrm>
        </p:grpSpPr>
        <p:cxnSp>
          <p:nvCxnSpPr>
            <p:cNvPr id="10" name="Straight Connector 9"/>
            <p:cNvCxnSpPr/>
            <p:nvPr userDrawn="1"/>
          </p:nvCxnSpPr>
          <p:spPr>
            <a:xfrm>
              <a:off x="571500" y="2182905"/>
              <a:ext cx="8001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95600" y="3630705"/>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31-Jan-17</a:t>
            </a:r>
            <a:endParaRPr lang="en-US"/>
          </a:p>
        </p:txBody>
      </p:sp>
      <p:sp>
        <p:nvSpPr>
          <p:cNvPr id="8" name="Footer Placeholder 7"/>
          <p:cNvSpPr>
            <a:spLocks noGrp="1"/>
          </p:cNvSpPr>
          <p:nvPr>
            <p:ph type="ftr" sz="quarter" idx="11"/>
          </p:nvPr>
        </p:nvSpPr>
        <p:spPr/>
        <p:txBody>
          <a:bodyPr/>
          <a:lstStyle/>
          <a:p>
            <a:r>
              <a:rPr lang="en-US" smtClean="0"/>
              <a:t>Peitho Readings</a:t>
            </a:r>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lgn="ctr">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31-Jan-17</a:t>
            </a:r>
            <a:endParaRPr lang="en-US"/>
          </a:p>
        </p:txBody>
      </p:sp>
      <p:sp>
        <p:nvSpPr>
          <p:cNvPr id="6" name="Footer Placeholder 5"/>
          <p:cNvSpPr>
            <a:spLocks noGrp="1"/>
          </p:cNvSpPr>
          <p:nvPr>
            <p:ph type="ftr" sz="quarter" idx="11"/>
          </p:nvPr>
        </p:nvSpPr>
        <p:spPr/>
        <p:txBody>
          <a:bodyPr/>
          <a:lstStyle/>
          <a:p>
            <a:r>
              <a:rPr lang="en-US" smtClean="0"/>
              <a:t>Peitho Readings</a:t>
            </a:r>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80249" y="0"/>
            <a:ext cx="45720" cy="36576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Placeholder 1"/>
          <p:cNvSpPr>
            <a:spLocks noGrp="1"/>
          </p:cNvSpPr>
          <p:nvPr>
            <p:ph type="title"/>
          </p:nvPr>
        </p:nvSpPr>
        <p:spPr>
          <a:xfrm>
            <a:off x="457200" y="274638"/>
            <a:ext cx="8229600" cy="1143000"/>
          </a:xfrm>
          <a:prstGeom prst="rect">
            <a:avLst/>
          </a:prstGeom>
          <a:gradFill>
            <a:gsLst>
              <a:gs pos="20000">
                <a:schemeClr val="bg1"/>
              </a:gs>
              <a:gs pos="99000">
                <a:schemeClr val="bg1">
                  <a:lumMod val="75000"/>
                </a:schemeClr>
              </a:gs>
            </a:gsLst>
            <a:lin ang="2700000" scaled="0"/>
          </a:gra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31-Jan-17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Peitho Readings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5F9F-A147-4999-9337-ABC437A27969}" type="slidenum">
              <a:rPr lang="en-US" smtClean="0"/>
              <a:pPr/>
              <a:t>‹#›</a:t>
            </a:fld>
            <a:endParaRPr lang="en-US"/>
          </a:p>
        </p:txBody>
      </p:sp>
      <p:sp>
        <p:nvSpPr>
          <p:cNvPr id="8" name="Rectangle 7"/>
          <p:cNvSpPr/>
          <p:nvPr/>
        </p:nvSpPr>
        <p:spPr>
          <a:xfrm>
            <a:off x="0" y="1492695"/>
            <a:ext cx="9144000"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4400" b="1" kern="1200" baseline="0">
          <a:solidFill>
            <a:srgbClr val="000099"/>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Peitho</a:t>
            </a:r>
            <a:r>
              <a:rPr lang="en-US" dirty="0" smtClean="0"/>
              <a:t> Personified, Reified</a:t>
            </a:r>
            <a:endParaRPr lang="en-US" dirty="0"/>
          </a:p>
        </p:txBody>
      </p:sp>
    </p:spTree>
    <p:extLst>
      <p:ext uri="{BB962C8B-B14F-4D97-AF65-F5344CB8AC3E}">
        <p14:creationId xmlns:p14="http://schemas.microsoft.com/office/powerpoint/2010/main" val="261180932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551837"/>
            <a:ext cx="6858000" cy="1754326"/>
          </a:xfrm>
          <a:prstGeom prst="rect">
            <a:avLst/>
          </a:prstGeom>
        </p:spPr>
        <p:style>
          <a:lnRef idx="1">
            <a:schemeClr val="dk1"/>
          </a:lnRef>
          <a:fillRef idx="2">
            <a:schemeClr val="dk1"/>
          </a:fillRef>
          <a:effectRef idx="1">
            <a:schemeClr val="dk1"/>
          </a:effectRef>
          <a:fontRef idx="minor">
            <a:schemeClr val="dk1"/>
          </a:fontRef>
        </p:style>
        <p:txBody>
          <a:bodyPr wrap="square" rtlCol="0" anchor="ctr" anchorCtr="0">
            <a:spAutoFit/>
          </a:bodyPr>
          <a:lstStyle/>
          <a:p>
            <a:r>
              <a:rPr lang="en-US" sz="3600" i="1" dirty="0" smtClean="0">
                <a:latin typeface="+mn-lt"/>
              </a:rPr>
              <a:t>Discussion: which, if any, of the previous lenses shed light on the following</a:t>
            </a:r>
            <a:r>
              <a:rPr lang="en-US" sz="3600" dirty="0" smtClean="0">
                <a:latin typeface="+mn-lt"/>
              </a:rPr>
              <a:t>?</a:t>
            </a:r>
            <a:endParaRPr lang="en-US" sz="3600" dirty="0" smtClean="0">
              <a:latin typeface="+mn-lt"/>
            </a:endParaRPr>
          </a:p>
        </p:txBody>
      </p:sp>
    </p:spTree>
    <p:extLst>
      <p:ext uri="{BB962C8B-B14F-4D97-AF65-F5344CB8AC3E}">
        <p14:creationId xmlns:p14="http://schemas.microsoft.com/office/powerpoint/2010/main" val="16403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ltGray">
          <a:xfrm>
            <a:off x="515938" y="338227"/>
            <a:ext cx="8112125" cy="6186309"/>
          </a:xfrm>
          <a:prstGeom prst="rect">
            <a:avLst/>
          </a:prstGeom>
          <a:noFill/>
          <a:ln w="9525">
            <a:noFill/>
            <a:miter lim="800000"/>
            <a:headEnd/>
            <a:tailEnd/>
          </a:ln>
          <a:effectLst/>
        </p:spPr>
        <p:txBody>
          <a:bodyPr anchor="ctr">
            <a:spAutoFit/>
          </a:bodyPr>
          <a:lstStyle/>
          <a:p>
            <a:pPr algn="l"/>
            <a:r>
              <a:rPr lang="en-US" b="1" dirty="0">
                <a:latin typeface="+mn-lt"/>
              </a:rPr>
              <a:t>Pausanias </a:t>
            </a:r>
            <a:r>
              <a:rPr lang="en-US" b="1" i="1" dirty="0">
                <a:latin typeface="+mn-lt"/>
              </a:rPr>
              <a:t>Description of Greece</a:t>
            </a:r>
            <a:r>
              <a:rPr lang="en-US" b="1" dirty="0">
                <a:latin typeface="+mn-lt"/>
              </a:rPr>
              <a:t> 1.22.4</a:t>
            </a:r>
          </a:p>
          <a:p>
            <a:pPr lvl="1" algn="l">
              <a:spcAft>
                <a:spcPct val="50000"/>
              </a:spcAft>
            </a:pPr>
            <a:r>
              <a:rPr lang="en-US" dirty="0">
                <a:latin typeface="+mn-lt"/>
              </a:rPr>
              <a:t>When Theseus had united into one state the many Athenian demes, he established the cult of </a:t>
            </a:r>
            <a:r>
              <a:rPr lang="en-US" b="1" i="1" dirty="0">
                <a:latin typeface="+mn-lt"/>
              </a:rPr>
              <a:t>Aphrodite Pandemos</a:t>
            </a:r>
            <a:r>
              <a:rPr lang="en-US" dirty="0">
                <a:latin typeface="+mn-lt"/>
              </a:rPr>
              <a:t> [Aphrodite “Of the Whole People”?] and of </a:t>
            </a:r>
            <a:r>
              <a:rPr lang="en-US" b="1" i="1" dirty="0">
                <a:latin typeface="+mn-lt"/>
              </a:rPr>
              <a:t>Persuasion</a:t>
            </a:r>
            <a:r>
              <a:rPr lang="en-US" dirty="0">
                <a:latin typeface="+mn-lt"/>
              </a:rPr>
              <a:t>.</a:t>
            </a:r>
          </a:p>
          <a:p>
            <a:pPr algn="l"/>
            <a:r>
              <a:rPr lang="en-US" b="1" dirty="0">
                <a:latin typeface="+mn-lt"/>
              </a:rPr>
              <a:t>Nicander of Colophon, quoted by Athenaeus</a:t>
            </a:r>
          </a:p>
          <a:p>
            <a:pPr lvl="1" algn="l"/>
            <a:r>
              <a:rPr lang="en-US" dirty="0">
                <a:latin typeface="+mn-lt"/>
              </a:rPr>
              <a:t>[Solon established public prostitution at Athens “for … youths in their prime.” Founds cult of </a:t>
            </a:r>
            <a:r>
              <a:rPr lang="en-US" i="1" dirty="0">
                <a:latin typeface="+mn-lt"/>
              </a:rPr>
              <a:t>Aphrodite Pandemos</a:t>
            </a:r>
            <a:r>
              <a:rPr lang="en-US" dirty="0">
                <a:latin typeface="+mn-lt"/>
              </a:rPr>
              <a:t> with proceeds</a:t>
            </a:r>
            <a:r>
              <a:rPr lang="en-US" dirty="0" smtClean="0">
                <a:latin typeface="+mn-lt"/>
              </a:rPr>
              <a:t>.]</a:t>
            </a:r>
          </a:p>
          <a:p>
            <a:pPr marL="0" lvl="1" algn="l"/>
            <a:r>
              <a:rPr lang="en-US" b="1" dirty="0">
                <a:latin typeface="+mn-lt"/>
              </a:rPr>
              <a:t>Philemon (comic poet ca. 300 BCE) </a:t>
            </a:r>
            <a:r>
              <a:rPr lang="en-US" b="1" i="1" dirty="0">
                <a:latin typeface="+mn-lt"/>
              </a:rPr>
              <a:t>Brothers</a:t>
            </a:r>
          </a:p>
          <a:p>
            <a:pPr lvl="1" algn="l"/>
            <a:r>
              <a:rPr lang="en-US" dirty="0" smtClean="0">
                <a:latin typeface="+mn-lt"/>
              </a:rPr>
              <a:t>Solon: Your inventions have served all human kind! For they say that you first devised the custom, once that is democratic and has saved the city. For you saw the city full of young men, and that they were possessed of a nature that inclined to things they ought not do. So you purchased young women and set them up in public spots — they stand there naked.....</a:t>
            </a:r>
            <a:endParaRPr lang="en-US" dirty="0">
              <a:latin typeface="+mn-lt"/>
            </a:endParaRPr>
          </a:p>
        </p:txBody>
      </p:sp>
    </p:spTree>
    <p:extLst>
      <p:ext uri="{BB962C8B-B14F-4D97-AF65-F5344CB8AC3E}">
        <p14:creationId xmlns:p14="http://schemas.microsoft.com/office/powerpoint/2010/main" val="23264864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5954">
                                            <p:txEl>
                                              <p:pRg st="2" end="2"/>
                                            </p:txEl>
                                          </p:spTgt>
                                        </p:tgtEl>
                                        <p:attrNameLst>
                                          <p:attrName>style.visibility</p:attrName>
                                        </p:attrNameLst>
                                      </p:cBhvr>
                                      <p:to>
                                        <p:strVal val="visible"/>
                                      </p:to>
                                    </p:set>
                                    <p:animEffect transition="in" filter="dissolve">
                                      <p:cBhvr>
                                        <p:cTn id="7" dur="500"/>
                                        <p:tgtEl>
                                          <p:spTgt spid="125954">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5954">
                                            <p:txEl>
                                              <p:pRg st="3" end="3"/>
                                            </p:txEl>
                                          </p:spTgt>
                                        </p:tgtEl>
                                        <p:attrNameLst>
                                          <p:attrName>style.visibility</p:attrName>
                                        </p:attrNameLst>
                                      </p:cBhvr>
                                      <p:to>
                                        <p:strVal val="visible"/>
                                      </p:to>
                                    </p:set>
                                    <p:animEffect transition="in" filter="dissolve">
                                      <p:cBhvr>
                                        <p:cTn id="10" dur="500"/>
                                        <p:tgtEl>
                                          <p:spTgt spid="125954">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5954">
                                            <p:txEl>
                                              <p:pRg st="4" end="4"/>
                                            </p:txEl>
                                          </p:spTgt>
                                        </p:tgtEl>
                                        <p:attrNameLst>
                                          <p:attrName>style.visibility</p:attrName>
                                        </p:attrNameLst>
                                      </p:cBhvr>
                                      <p:to>
                                        <p:strVal val="visible"/>
                                      </p:to>
                                    </p:set>
                                    <p:animEffect transition="in" filter="dissolve">
                                      <p:cBhvr>
                                        <p:cTn id="13" dur="500"/>
                                        <p:tgtEl>
                                          <p:spTgt spid="125954">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5954">
                                            <p:txEl>
                                              <p:pRg st="5" end="5"/>
                                            </p:txEl>
                                          </p:spTgt>
                                        </p:tgtEl>
                                        <p:attrNameLst>
                                          <p:attrName>style.visibility</p:attrName>
                                        </p:attrNameLst>
                                      </p:cBhvr>
                                      <p:to>
                                        <p:strVal val="visible"/>
                                      </p:to>
                                    </p:set>
                                    <p:animEffect transition="in" filter="dissolve">
                                      <p:cBhvr>
                                        <p:cTn id="16" dur="500"/>
                                        <p:tgtEl>
                                          <p:spTgt spid="1259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Peitho / </a:t>
            </a:r>
            <a:r>
              <a:rPr lang="en-US" i="1" dirty="0" err="1"/>
              <a:t>peithō</a:t>
            </a:r>
            <a:endParaRPr lang="en-US" dirty="0"/>
          </a:p>
        </p:txBody>
      </p:sp>
      <p:sp>
        <p:nvSpPr>
          <p:cNvPr id="15366" name="Rectangle 6"/>
          <p:cNvSpPr>
            <a:spLocks noGrp="1" noChangeArrowheads="1"/>
          </p:cNvSpPr>
          <p:nvPr>
            <p:ph type="body" idx="1"/>
          </p:nvPr>
        </p:nvSpPr>
        <p:spPr/>
        <p:txBody>
          <a:bodyPr/>
          <a:lstStyle/>
          <a:p>
            <a:r>
              <a:rPr lang="en-US" dirty="0"/>
              <a:t>Cult, Allegory, Myth</a:t>
            </a:r>
            <a:endParaRPr lang="en-US" i="1" dirty="0"/>
          </a:p>
        </p:txBody>
      </p:sp>
    </p:spTree>
    <p:extLst>
      <p:ext uri="{BB962C8B-B14F-4D97-AF65-F5344CB8AC3E}">
        <p14:creationId xmlns:p14="http://schemas.microsoft.com/office/powerpoint/2010/main" val="56205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i="1" dirty="0" smtClean="0"/>
              <a:t>Peithō:</a:t>
            </a:r>
            <a:r>
              <a:rPr lang="en-US" dirty="0" smtClean="0"/>
              <a:t> Word Notes</a:t>
            </a:r>
            <a:endParaRPr lang="en-US" dirty="0"/>
          </a:p>
        </p:txBody>
      </p:sp>
      <p:sp>
        <p:nvSpPr>
          <p:cNvPr id="30725" name="Rectangle 5"/>
          <p:cNvSpPr>
            <a:spLocks noGrp="1" noChangeArrowheads="1"/>
          </p:cNvSpPr>
          <p:nvPr>
            <p:ph sz="half" idx="1"/>
          </p:nvPr>
        </p:nvSpPr>
        <p:spPr/>
        <p:txBody>
          <a:bodyPr/>
          <a:lstStyle/>
          <a:p>
            <a:r>
              <a:rPr lang="en-US" i="1" dirty="0" err="1"/>
              <a:t>peithesthai</a:t>
            </a:r>
            <a:endParaRPr lang="en-US" i="1" dirty="0"/>
          </a:p>
          <a:p>
            <a:pPr lvl="1"/>
            <a:r>
              <a:rPr lang="en-US" dirty="0"/>
              <a:t>“obey/comply”</a:t>
            </a:r>
          </a:p>
          <a:p>
            <a:r>
              <a:rPr lang="en-US" i="1" dirty="0" err="1"/>
              <a:t>peithein</a:t>
            </a:r>
            <a:endParaRPr lang="en-US" i="1" dirty="0"/>
          </a:p>
          <a:p>
            <a:pPr lvl="1"/>
            <a:r>
              <a:rPr lang="en-US" dirty="0"/>
              <a:t>“persuade”</a:t>
            </a:r>
          </a:p>
        </p:txBody>
      </p:sp>
      <p:sp>
        <p:nvSpPr>
          <p:cNvPr id="7" name="Content Placeholder 6"/>
          <p:cNvSpPr>
            <a:spLocks noGrp="1"/>
          </p:cNvSpPr>
          <p:nvPr>
            <p:ph sz="half" idx="2"/>
          </p:nvPr>
        </p:nvSpPr>
        <p:spPr/>
        <p:txBody>
          <a:bodyPr/>
          <a:lstStyle/>
          <a:p>
            <a:r>
              <a:rPr lang="en-US" dirty="0" smtClean="0"/>
              <a:t>“Peitho”</a:t>
            </a:r>
          </a:p>
          <a:p>
            <a:pPr lvl="1"/>
            <a:r>
              <a:rPr lang="en-US" dirty="0" smtClean="0"/>
              <a:t>female name</a:t>
            </a:r>
          </a:p>
          <a:p>
            <a:r>
              <a:rPr lang="en-US" i="1" dirty="0" smtClean="0"/>
              <a:t>peithō</a:t>
            </a:r>
          </a:p>
          <a:p>
            <a:pPr lvl="1"/>
            <a:r>
              <a:rPr lang="en-US" dirty="0" smtClean="0"/>
              <a:t>feminine noun</a:t>
            </a:r>
            <a:endParaRPr lang="en-US" dirty="0"/>
          </a:p>
        </p:txBody>
      </p:sp>
      <p:sp>
        <p:nvSpPr>
          <p:cNvPr id="4" name="Date Placeholder 3"/>
          <p:cNvSpPr>
            <a:spLocks noGrp="1"/>
          </p:cNvSpPr>
          <p:nvPr>
            <p:ph type="dt" sz="half" idx="10"/>
          </p:nvPr>
        </p:nvSpPr>
        <p:spPr/>
        <p:txBody>
          <a:bodyPr/>
          <a:lstStyle/>
          <a:p>
            <a:r>
              <a:rPr lang="en-US" smtClean="0"/>
              <a:t>31-Jan-17</a:t>
            </a:r>
            <a:endParaRPr lang="en-US"/>
          </a:p>
        </p:txBody>
      </p:sp>
      <p:sp>
        <p:nvSpPr>
          <p:cNvPr id="5" name="Footer Placeholder 4"/>
          <p:cNvSpPr>
            <a:spLocks noGrp="1"/>
          </p:cNvSpPr>
          <p:nvPr>
            <p:ph type="ftr" sz="quarter" idx="11"/>
          </p:nvPr>
        </p:nvSpPr>
        <p:spPr/>
        <p:txBody>
          <a:bodyPr/>
          <a:lstStyle/>
          <a:p>
            <a:r>
              <a:rPr lang="en-US" smtClean="0"/>
              <a:t>Peitho Readings</a:t>
            </a:r>
            <a:endParaRPr lang="en-US"/>
          </a:p>
        </p:txBody>
      </p:sp>
      <p:sp>
        <p:nvSpPr>
          <p:cNvPr id="8" name="Slide Number Placeholder 7"/>
          <p:cNvSpPr>
            <a:spLocks noGrp="1"/>
          </p:cNvSpPr>
          <p:nvPr>
            <p:ph type="sldNum" sz="quarter" idx="12"/>
          </p:nvPr>
        </p:nvSpPr>
        <p:spPr/>
        <p:txBody>
          <a:bodyPr/>
          <a:lstStyle/>
          <a:p>
            <a:fld id="{E5A160DF-E29A-4672-A7A8-D5391F57194F}" type="slidenum">
              <a:rPr lang="en-US" smtClean="0"/>
              <a:pPr/>
              <a:t>13</a:t>
            </a:fld>
            <a:endParaRPr lang="en-US"/>
          </a:p>
        </p:txBody>
      </p:sp>
      <p:sp>
        <p:nvSpPr>
          <p:cNvPr id="2" name="TextBox 1"/>
          <p:cNvSpPr txBox="1"/>
          <p:nvPr/>
        </p:nvSpPr>
        <p:spPr>
          <a:xfrm>
            <a:off x="960883" y="4923711"/>
            <a:ext cx="7222235" cy="715089"/>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smtClean="0">
                <a:latin typeface="+mn-lt"/>
              </a:rPr>
              <a:t>Peitho: personification or thing itself?</a:t>
            </a:r>
          </a:p>
        </p:txBody>
      </p:sp>
    </p:spTree>
    <p:extLst>
      <p:ext uri="{BB962C8B-B14F-4D97-AF65-F5344CB8AC3E}">
        <p14:creationId xmlns:p14="http://schemas.microsoft.com/office/powerpoint/2010/main" val="2261349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fade">
                                      <p:cBhvr>
                                        <p:cTn id="7" dur="500"/>
                                        <p:tgtEl>
                                          <p:spTgt spid="3072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5">
                                            <p:txEl>
                                              <p:pRg st="1" end="1"/>
                                            </p:txEl>
                                          </p:spTgt>
                                        </p:tgtEl>
                                        <p:attrNameLst>
                                          <p:attrName>style.visibility</p:attrName>
                                        </p:attrNameLst>
                                      </p:cBhvr>
                                      <p:to>
                                        <p:strVal val="visible"/>
                                      </p:to>
                                    </p:set>
                                    <p:animEffect transition="in" filter="fade">
                                      <p:cBhvr>
                                        <p:cTn id="10" dur="500"/>
                                        <p:tgtEl>
                                          <p:spTgt spid="307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25">
                                            <p:txEl>
                                              <p:pRg st="2" end="2"/>
                                            </p:txEl>
                                          </p:spTgt>
                                        </p:tgtEl>
                                        <p:attrNameLst>
                                          <p:attrName>style.visibility</p:attrName>
                                        </p:attrNameLst>
                                      </p:cBhvr>
                                      <p:to>
                                        <p:strVal val="visible"/>
                                      </p:to>
                                    </p:set>
                                    <p:animEffect transition="in" filter="fade">
                                      <p:cBhvr>
                                        <p:cTn id="15" dur="500"/>
                                        <p:tgtEl>
                                          <p:spTgt spid="3072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25">
                                            <p:txEl>
                                              <p:pRg st="3" end="3"/>
                                            </p:txEl>
                                          </p:spTgt>
                                        </p:tgtEl>
                                        <p:attrNameLst>
                                          <p:attrName>style.visibility</p:attrName>
                                        </p:attrNameLst>
                                      </p:cBhvr>
                                      <p:to>
                                        <p:strVal val="visible"/>
                                      </p:to>
                                    </p:set>
                                    <p:animEffect transition="in" filter="fade">
                                      <p:cBhvr>
                                        <p:cTn id="18" dur="500"/>
                                        <p:tgtEl>
                                          <p:spTgt spid="3072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smtClean="0"/>
              <a:t>Allegory-Personification</a:t>
            </a:r>
            <a:endParaRPr lang="en-US" dirty="0"/>
          </a:p>
        </p:txBody>
      </p:sp>
      <p:sp>
        <p:nvSpPr>
          <p:cNvPr id="1027" name="Rectangle 3"/>
          <p:cNvSpPr>
            <a:spLocks noGrp="1" noChangeArrowheads="1"/>
          </p:cNvSpPr>
          <p:nvPr>
            <p:ph idx="1"/>
          </p:nvPr>
        </p:nvSpPr>
        <p:spPr/>
        <p:txBody>
          <a:bodyPr>
            <a:normAutofit lnSpcReduction="10000"/>
          </a:bodyPr>
          <a:lstStyle/>
          <a:p>
            <a:r>
              <a:rPr lang="en-US" dirty="0" smtClean="0"/>
              <a:t>Daughter of Ocean (“Oceanid”)</a:t>
            </a:r>
          </a:p>
          <a:p>
            <a:pPr lvl="1"/>
            <a:r>
              <a:rPr lang="en-US" dirty="0" smtClean="0"/>
              <a:t>Hesiod </a:t>
            </a:r>
            <a:r>
              <a:rPr lang="en-US" i="1" dirty="0" smtClean="0"/>
              <a:t>Theogony</a:t>
            </a:r>
            <a:r>
              <a:rPr lang="en-US" dirty="0" smtClean="0"/>
              <a:t> 349-363</a:t>
            </a:r>
          </a:p>
          <a:p>
            <a:pPr lvl="1"/>
            <a:r>
              <a:rPr lang="en-US" dirty="0" smtClean="0"/>
              <a:t>Pherecydides of Athens F 66</a:t>
            </a:r>
          </a:p>
          <a:p>
            <a:r>
              <a:rPr lang="en-US" dirty="0" smtClean="0"/>
              <a:t>Aphrodite’s daughter</a:t>
            </a:r>
          </a:p>
          <a:p>
            <a:pPr lvl="1"/>
            <a:r>
              <a:rPr lang="en-US" dirty="0" smtClean="0"/>
              <a:t>Sappho fr. 90</a:t>
            </a:r>
          </a:p>
          <a:p>
            <a:r>
              <a:rPr lang="en-US" dirty="0" smtClean="0"/>
              <a:t>Kinship cont’d. Peitho as…</a:t>
            </a:r>
          </a:p>
          <a:p>
            <a:pPr lvl="1"/>
            <a:r>
              <a:rPr lang="en-US" dirty="0" smtClean="0"/>
              <a:t>Fortune’s (</a:t>
            </a:r>
            <a:r>
              <a:rPr lang="en-US" i="1" dirty="0" err="1" smtClean="0"/>
              <a:t>Tukhe</a:t>
            </a:r>
            <a:r>
              <a:rPr lang="en-US" dirty="0" err="1" smtClean="0"/>
              <a:t>’s</a:t>
            </a:r>
            <a:r>
              <a:rPr lang="en-US" dirty="0" smtClean="0"/>
              <a:t>) mother</a:t>
            </a:r>
          </a:p>
          <a:p>
            <a:pPr lvl="1"/>
            <a:r>
              <a:rPr lang="en-US" dirty="0" smtClean="0"/>
              <a:t>Foresight’s (</a:t>
            </a:r>
            <a:r>
              <a:rPr lang="en-US" i="1" dirty="0" err="1" smtClean="0"/>
              <a:t>Promathea</a:t>
            </a:r>
            <a:r>
              <a:rPr lang="en-US" dirty="0" err="1" smtClean="0"/>
              <a:t>’s</a:t>
            </a:r>
            <a:r>
              <a:rPr lang="en-US" dirty="0" smtClean="0"/>
              <a:t>) daughter</a:t>
            </a:r>
          </a:p>
          <a:p>
            <a:pPr lvl="2"/>
            <a:r>
              <a:rPr lang="en-US" dirty="0" smtClean="0"/>
              <a:t>Alcman fr. 64</a:t>
            </a:r>
            <a:endParaRPr lang="en-US" dirty="0"/>
          </a:p>
        </p:txBody>
      </p:sp>
      <p:sp>
        <p:nvSpPr>
          <p:cNvPr id="4" name="Date Placeholder 3"/>
          <p:cNvSpPr>
            <a:spLocks noGrp="1"/>
          </p:cNvSpPr>
          <p:nvPr>
            <p:ph type="dt" sz="half" idx="10"/>
          </p:nvPr>
        </p:nvSpPr>
        <p:spPr/>
        <p:txBody>
          <a:bodyPr/>
          <a:lstStyle/>
          <a:p>
            <a:r>
              <a:rPr lang="en-US" smtClean="0"/>
              <a:t>31-Jan-17</a:t>
            </a:r>
            <a:endParaRPr lang="en-US"/>
          </a:p>
        </p:txBody>
      </p:sp>
      <p:sp>
        <p:nvSpPr>
          <p:cNvPr id="5" name="Footer Placeholder 4"/>
          <p:cNvSpPr>
            <a:spLocks noGrp="1"/>
          </p:cNvSpPr>
          <p:nvPr>
            <p:ph type="ftr" sz="quarter" idx="11"/>
          </p:nvPr>
        </p:nvSpPr>
        <p:spPr/>
        <p:txBody>
          <a:bodyPr/>
          <a:lstStyle/>
          <a:p>
            <a:r>
              <a:rPr lang="en-US" smtClean="0"/>
              <a:t>Peitho Readings</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14</a:t>
            </a:fld>
            <a:endParaRPr lang="en-US"/>
          </a:p>
        </p:txBody>
      </p:sp>
    </p:spTree>
    <p:extLst>
      <p:ext uri="{BB962C8B-B14F-4D97-AF65-F5344CB8AC3E}">
        <p14:creationId xmlns:p14="http://schemas.microsoft.com/office/powerpoint/2010/main" val="2910722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dissolve">
                                      <p:cBhvr>
                                        <p:cTn id="7" dur="500"/>
                                        <p:tgtEl>
                                          <p:spTgt spid="10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dissolve">
                                      <p:cBhvr>
                                        <p:cTn id="10" dur="500"/>
                                        <p:tgtEl>
                                          <p:spTgt spid="10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dissolve">
                                      <p:cBhvr>
                                        <p:cTn id="13" dur="500"/>
                                        <p:tgtEl>
                                          <p:spTgt spid="10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dissolve">
                                      <p:cBhvr>
                                        <p:cTn id="18" dur="500"/>
                                        <p:tgtEl>
                                          <p:spTgt spid="1027">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dissolve">
                                      <p:cBhvr>
                                        <p:cTn id="21" dur="500"/>
                                        <p:tgtEl>
                                          <p:spTgt spid="102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27">
                                            <p:txEl>
                                              <p:pRg st="5" end="5"/>
                                            </p:txEl>
                                          </p:spTgt>
                                        </p:tgtEl>
                                        <p:attrNameLst>
                                          <p:attrName>style.visibility</p:attrName>
                                        </p:attrNameLst>
                                      </p:cBhvr>
                                      <p:to>
                                        <p:strVal val="visible"/>
                                      </p:to>
                                    </p:set>
                                    <p:animEffect transition="in" filter="dissolve">
                                      <p:cBhvr>
                                        <p:cTn id="26" dur="500"/>
                                        <p:tgtEl>
                                          <p:spTgt spid="1027">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27">
                                            <p:txEl>
                                              <p:pRg st="6" end="6"/>
                                            </p:txEl>
                                          </p:spTgt>
                                        </p:tgtEl>
                                        <p:attrNameLst>
                                          <p:attrName>style.visibility</p:attrName>
                                        </p:attrNameLst>
                                      </p:cBhvr>
                                      <p:to>
                                        <p:strVal val="visible"/>
                                      </p:to>
                                    </p:set>
                                    <p:animEffect transition="in" filter="dissolve">
                                      <p:cBhvr>
                                        <p:cTn id="29" dur="500"/>
                                        <p:tgtEl>
                                          <p:spTgt spid="1027">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27">
                                            <p:txEl>
                                              <p:pRg st="7" end="7"/>
                                            </p:txEl>
                                          </p:spTgt>
                                        </p:tgtEl>
                                        <p:attrNameLst>
                                          <p:attrName>style.visibility</p:attrName>
                                        </p:attrNameLst>
                                      </p:cBhvr>
                                      <p:to>
                                        <p:strVal val="visible"/>
                                      </p:to>
                                    </p:set>
                                    <p:animEffect transition="in" filter="dissolve">
                                      <p:cBhvr>
                                        <p:cTn id="32" dur="500"/>
                                        <p:tgtEl>
                                          <p:spTgt spid="1027">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27">
                                            <p:txEl>
                                              <p:pRg st="8" end="8"/>
                                            </p:txEl>
                                          </p:spTgt>
                                        </p:tgtEl>
                                        <p:attrNameLst>
                                          <p:attrName>style.visibility</p:attrName>
                                        </p:attrNameLst>
                                      </p:cBhvr>
                                      <p:to>
                                        <p:strVal val="visible"/>
                                      </p:to>
                                    </p:set>
                                    <p:animEffect transition="in" filter="dissolve">
                                      <p:cBhvr>
                                        <p:cTn id="35" dur="500"/>
                                        <p:tgtEl>
                                          <p:spTgt spid="10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Peitho, Pandora in Hesiod</a:t>
            </a:r>
            <a:endParaRPr lang="en-US" i="1" dirty="0"/>
          </a:p>
        </p:txBody>
      </p:sp>
      <p:sp>
        <p:nvSpPr>
          <p:cNvPr id="6" name="Content Placeholder 5"/>
          <p:cNvSpPr>
            <a:spLocks noGrp="1"/>
          </p:cNvSpPr>
          <p:nvPr>
            <p:ph idx="1"/>
          </p:nvPr>
        </p:nvSpPr>
        <p:spPr>
          <a:xfrm>
            <a:off x="914400" y="1600200"/>
            <a:ext cx="4267200" cy="4525963"/>
          </a:xfrm>
        </p:spPr>
        <p:txBody>
          <a:bodyPr/>
          <a:lstStyle/>
          <a:p>
            <a:pPr marL="0" indent="0">
              <a:buNone/>
            </a:pPr>
            <a:r>
              <a:rPr lang="en-US" dirty="0" smtClean="0"/>
              <a:t>“… and the divine Graces and queenly </a:t>
            </a:r>
            <a:r>
              <a:rPr lang="en-US" b="1" dirty="0" smtClean="0"/>
              <a:t>Peitho</a:t>
            </a:r>
            <a:r>
              <a:rPr lang="en-US" dirty="0" smtClean="0"/>
              <a:t> put necklaces of gold upon her, ….” </a:t>
            </a:r>
            <a:r>
              <a:rPr lang="en-US" sz="2400" dirty="0" smtClean="0"/>
              <a:t>(</a:t>
            </a:r>
            <a:r>
              <a:rPr lang="en-US" sz="2400" i="1" dirty="0" smtClean="0"/>
              <a:t>Works and Days</a:t>
            </a:r>
            <a:r>
              <a:rPr lang="en-US" sz="2400" dirty="0" smtClean="0"/>
              <a:t>)</a:t>
            </a:r>
            <a:endParaRPr lang="en-US" dirty="0"/>
          </a:p>
        </p:txBody>
      </p:sp>
      <p:sp>
        <p:nvSpPr>
          <p:cNvPr id="3" name="Date Placeholder 2"/>
          <p:cNvSpPr>
            <a:spLocks noGrp="1"/>
          </p:cNvSpPr>
          <p:nvPr>
            <p:ph type="dt" sz="half" idx="10"/>
          </p:nvPr>
        </p:nvSpPr>
        <p:spPr/>
        <p:txBody>
          <a:bodyPr/>
          <a:lstStyle/>
          <a:p>
            <a:r>
              <a:rPr lang="en-US" smtClean="0"/>
              <a:t>31-Jan-17</a:t>
            </a:r>
            <a:endParaRPr lang="en-US"/>
          </a:p>
        </p:txBody>
      </p:sp>
      <p:sp>
        <p:nvSpPr>
          <p:cNvPr id="4" name="Slide Number Placeholder 3"/>
          <p:cNvSpPr>
            <a:spLocks noGrp="1"/>
          </p:cNvSpPr>
          <p:nvPr>
            <p:ph type="sldNum" sz="quarter" idx="12"/>
          </p:nvPr>
        </p:nvSpPr>
        <p:spPr/>
        <p:txBody>
          <a:bodyPr/>
          <a:lstStyle/>
          <a:p>
            <a:fld id="{C84949BF-B90B-4E25-9A47-07E9FB3241D4}" type="slidenum">
              <a:rPr lang="en-US" smtClean="0"/>
              <a:pPr/>
              <a:t>15</a:t>
            </a:fld>
            <a:endParaRPr lang="en-US"/>
          </a:p>
        </p:txBody>
      </p:sp>
      <p:pic>
        <p:nvPicPr>
          <p:cNvPr id="2050" name="Picture 2" descr="Pandora, British Mus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970" y="1747837"/>
            <a:ext cx="2850079" cy="2976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2773" y="5181600"/>
            <a:ext cx="6998454" cy="578882"/>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nchorCtr="0">
            <a:spAutoFit/>
          </a:bodyPr>
          <a:lstStyle/>
          <a:p>
            <a:r>
              <a:rPr lang="en-US" sz="2800" i="1" dirty="0" smtClean="0">
                <a:solidFill>
                  <a:schemeClr val="accent1"/>
                </a:solidFill>
                <a:latin typeface="+mn-lt"/>
              </a:rPr>
              <a:t>Male ambivalence toward feminine persuasion</a:t>
            </a:r>
          </a:p>
        </p:txBody>
      </p:sp>
    </p:spTree>
    <p:extLst>
      <p:ext uri="{BB962C8B-B14F-4D97-AF65-F5344CB8AC3E}">
        <p14:creationId xmlns:p14="http://schemas.microsoft.com/office/powerpoint/2010/main" val="445146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Homer: Aphrodite’s “Girdle”</a:t>
            </a:r>
            <a:endParaRPr lang="en-US" dirty="0"/>
          </a:p>
        </p:txBody>
      </p:sp>
      <p:sp>
        <p:nvSpPr>
          <p:cNvPr id="24579" name="Rectangle 3"/>
          <p:cNvSpPr>
            <a:spLocks noGrp="1" noChangeArrowheads="1"/>
          </p:cNvSpPr>
          <p:nvPr>
            <p:ph idx="1"/>
          </p:nvPr>
        </p:nvSpPr>
        <p:spPr>
          <a:xfrm>
            <a:off x="914400" y="1600200"/>
            <a:ext cx="6400800" cy="4525963"/>
          </a:xfrm>
        </p:spPr>
        <p:txBody>
          <a:bodyPr>
            <a:normAutofit/>
          </a:bodyPr>
          <a:lstStyle/>
          <a:p>
            <a:pPr marL="0" indent="0">
              <a:buNone/>
            </a:pPr>
            <a:r>
              <a:rPr lang="en-US" dirty="0" smtClean="0"/>
              <a:t>“As [Aphrodite] spoke she loosed from her bosom the curiously embroidered girdle into which all her charms had been wrought - love, desire, and that sweet flattery which steals the judgment even of the most prudent.” </a:t>
            </a:r>
            <a:r>
              <a:rPr lang="en-US" sz="2400" dirty="0" smtClean="0"/>
              <a:t>(Homer </a:t>
            </a:r>
            <a:r>
              <a:rPr lang="en-US" sz="2400" i="1" dirty="0" smtClean="0"/>
              <a:t>Iliad</a:t>
            </a:r>
            <a:r>
              <a:rPr lang="en-US" sz="2400" dirty="0" smtClean="0"/>
              <a:t> 14.214-217)</a:t>
            </a:r>
            <a:endParaRPr lang="en-US" dirty="0"/>
          </a:p>
        </p:txBody>
      </p:sp>
      <p:pic>
        <p:nvPicPr>
          <p:cNvPr id="24581" name="Picture 5" descr="C:\Documents and Settings\Andrew Scholtz\Application Data\Microsoft\Media Catalog\venus.gif"/>
          <p:cNvPicPr>
            <a:picLocks noGrp="1" noChangeAspect="1" noChangeArrowheads="1"/>
          </p:cNvPicPr>
          <p:nvPr>
            <p:ph type="clipArt" sz="half" idx="4294967295"/>
          </p:nvPr>
        </p:nvPicPr>
        <p:blipFill>
          <a:blip r:embed="rId3" cstate="print"/>
          <a:srcRect/>
          <a:stretch>
            <a:fillRect/>
          </a:stretch>
        </p:blipFill>
        <p:spPr>
          <a:xfrm>
            <a:off x="7477125" y="1828800"/>
            <a:ext cx="1209675" cy="3810000"/>
          </a:xfrm>
        </p:spPr>
      </p:pic>
      <p:sp>
        <p:nvSpPr>
          <p:cNvPr id="4" name="Date Placeholder 3"/>
          <p:cNvSpPr>
            <a:spLocks noGrp="1"/>
          </p:cNvSpPr>
          <p:nvPr>
            <p:ph type="dt" sz="half" idx="10"/>
          </p:nvPr>
        </p:nvSpPr>
        <p:spPr/>
        <p:txBody>
          <a:bodyPr/>
          <a:lstStyle/>
          <a:p>
            <a:r>
              <a:rPr lang="en-US" smtClean="0"/>
              <a:t>31-Jan-17</a:t>
            </a:r>
            <a:endParaRPr lang="en-US"/>
          </a:p>
        </p:txBody>
      </p:sp>
      <p:sp>
        <p:nvSpPr>
          <p:cNvPr id="5" name="Slide Number Placeholder 4"/>
          <p:cNvSpPr>
            <a:spLocks noGrp="1"/>
          </p:cNvSpPr>
          <p:nvPr>
            <p:ph type="sldNum" sz="quarter" idx="12"/>
          </p:nvPr>
        </p:nvSpPr>
        <p:spPr/>
        <p:txBody>
          <a:bodyPr/>
          <a:lstStyle/>
          <a:p>
            <a:fld id="{C84949BF-B90B-4E25-9A47-07E9FB3241D4}" type="slidenum">
              <a:rPr lang="en-US" smtClean="0"/>
              <a:pPr/>
              <a:t>16</a:t>
            </a:fld>
            <a:endParaRPr lang="en-US"/>
          </a:p>
        </p:txBody>
      </p:sp>
    </p:spTree>
    <p:extLst>
      <p:ext uri="{BB962C8B-B14F-4D97-AF65-F5344CB8AC3E}">
        <p14:creationId xmlns:p14="http://schemas.microsoft.com/office/powerpoint/2010/main" val="1670700099"/>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ingweb.binghamton.edu/~clas381a/_clas381a_images/makron_vase_bos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031" y="1965278"/>
            <a:ext cx="6433940" cy="397832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533400"/>
            <a:ext cx="8229600" cy="1143000"/>
          </a:xfrm>
        </p:spPr>
        <p:txBody>
          <a:bodyPr>
            <a:normAutofit fontScale="90000"/>
          </a:bodyPr>
          <a:lstStyle/>
          <a:p>
            <a:r>
              <a:rPr lang="en-US" dirty="0" smtClean="0"/>
              <a:t>“</a:t>
            </a:r>
            <a:r>
              <a:rPr lang="en-US" dirty="0" err="1" smtClean="0"/>
              <a:t>Makron</a:t>
            </a:r>
            <a:r>
              <a:rPr lang="en-US" dirty="0" smtClean="0"/>
              <a:t> Vase” – early 5</a:t>
            </a:r>
            <a:r>
              <a:rPr lang="en-US" baseline="30000" dirty="0" smtClean="0"/>
              <a:t>th</a:t>
            </a:r>
            <a:r>
              <a:rPr lang="en-US" dirty="0" smtClean="0"/>
              <a:t> BCE, Athenian</a:t>
            </a:r>
            <a:endParaRPr lang="en-US" dirty="0"/>
          </a:p>
        </p:txBody>
      </p:sp>
    </p:spTree>
    <p:extLst>
      <p:ext uri="{BB962C8B-B14F-4D97-AF65-F5344CB8AC3E}">
        <p14:creationId xmlns:p14="http://schemas.microsoft.com/office/powerpoint/2010/main" val="66298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images.perseus.tufts.edu/images/1993.01.1/1993.01.04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2" y="742855"/>
            <a:ext cx="8437876" cy="48517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402" y="5594635"/>
            <a:ext cx="1099981" cy="461665"/>
          </a:xfrm>
          <a:prstGeom prst="rect">
            <a:avLst/>
          </a:prstGeom>
          <a:noFill/>
        </p:spPr>
        <p:txBody>
          <a:bodyPr wrap="none" rtlCol="0">
            <a:spAutoFit/>
          </a:bodyPr>
          <a:lstStyle/>
          <a:p>
            <a:r>
              <a:rPr lang="en-US" dirty="0" smtClean="0">
                <a:latin typeface="+mn-lt"/>
              </a:rPr>
              <a:t>Aeneas</a:t>
            </a:r>
          </a:p>
        </p:txBody>
      </p:sp>
      <p:sp>
        <p:nvSpPr>
          <p:cNvPr id="5" name="TextBox 4"/>
          <p:cNvSpPr txBox="1"/>
          <p:nvPr/>
        </p:nvSpPr>
        <p:spPr>
          <a:xfrm>
            <a:off x="2052290" y="5257800"/>
            <a:ext cx="1565686" cy="830997"/>
          </a:xfrm>
          <a:prstGeom prst="rect">
            <a:avLst/>
          </a:prstGeom>
          <a:noFill/>
        </p:spPr>
        <p:txBody>
          <a:bodyPr wrap="none" rtlCol="0">
            <a:spAutoFit/>
          </a:bodyPr>
          <a:lstStyle/>
          <a:p>
            <a:r>
              <a:rPr lang="en-US" dirty="0" err="1" smtClean="0">
                <a:latin typeface="+mn-lt"/>
              </a:rPr>
              <a:t>Alexandros</a:t>
            </a:r>
            <a:r>
              <a:rPr lang="en-US" dirty="0" smtClean="0">
                <a:latin typeface="+mn-lt"/>
              </a:rPr>
              <a:t/>
            </a:r>
            <a:br>
              <a:rPr lang="en-US" dirty="0" smtClean="0">
                <a:latin typeface="+mn-lt"/>
              </a:rPr>
            </a:br>
            <a:r>
              <a:rPr lang="en-US" dirty="0" smtClean="0">
                <a:latin typeface="+mn-lt"/>
              </a:rPr>
              <a:t>(Paris)</a:t>
            </a:r>
          </a:p>
        </p:txBody>
      </p:sp>
      <p:sp>
        <p:nvSpPr>
          <p:cNvPr id="6" name="TextBox 5"/>
          <p:cNvSpPr txBox="1"/>
          <p:nvPr/>
        </p:nvSpPr>
        <p:spPr>
          <a:xfrm>
            <a:off x="3308333" y="438055"/>
            <a:ext cx="719942" cy="461665"/>
          </a:xfrm>
          <a:prstGeom prst="rect">
            <a:avLst/>
          </a:prstGeom>
          <a:noFill/>
        </p:spPr>
        <p:txBody>
          <a:bodyPr wrap="none" rtlCol="0">
            <a:spAutoFit/>
          </a:bodyPr>
          <a:lstStyle/>
          <a:p>
            <a:r>
              <a:rPr lang="en-US" dirty="0" smtClean="0">
                <a:latin typeface="+mn-lt"/>
              </a:rPr>
              <a:t>Eros</a:t>
            </a:r>
          </a:p>
        </p:txBody>
      </p:sp>
      <p:sp>
        <p:nvSpPr>
          <p:cNvPr id="7" name="TextBox 6"/>
          <p:cNvSpPr txBox="1"/>
          <p:nvPr/>
        </p:nvSpPr>
        <p:spPr>
          <a:xfrm>
            <a:off x="3520486" y="5143345"/>
            <a:ext cx="917239" cy="461665"/>
          </a:xfrm>
          <a:prstGeom prst="rect">
            <a:avLst/>
          </a:prstGeom>
          <a:noFill/>
        </p:spPr>
        <p:txBody>
          <a:bodyPr wrap="none" rtlCol="0">
            <a:spAutoFit/>
          </a:bodyPr>
          <a:lstStyle/>
          <a:p>
            <a:r>
              <a:rPr lang="en-US" dirty="0" smtClean="0">
                <a:latin typeface="+mn-lt"/>
              </a:rPr>
              <a:t>Helen</a:t>
            </a:r>
          </a:p>
        </p:txBody>
      </p:sp>
      <p:sp>
        <p:nvSpPr>
          <p:cNvPr id="8" name="TextBox 7"/>
          <p:cNvSpPr txBox="1"/>
          <p:nvPr/>
        </p:nvSpPr>
        <p:spPr>
          <a:xfrm>
            <a:off x="4620911" y="438055"/>
            <a:ext cx="1436355" cy="461665"/>
          </a:xfrm>
          <a:prstGeom prst="rect">
            <a:avLst/>
          </a:prstGeom>
          <a:noFill/>
        </p:spPr>
        <p:txBody>
          <a:bodyPr wrap="none" rtlCol="0">
            <a:spAutoFit/>
          </a:bodyPr>
          <a:lstStyle/>
          <a:p>
            <a:r>
              <a:rPr lang="en-US" dirty="0" smtClean="0">
                <a:latin typeface="+mn-lt"/>
              </a:rPr>
              <a:t>Aphrodite</a:t>
            </a:r>
          </a:p>
        </p:txBody>
      </p:sp>
      <p:sp>
        <p:nvSpPr>
          <p:cNvPr id="9" name="TextBox 8"/>
          <p:cNvSpPr txBox="1"/>
          <p:nvPr/>
        </p:nvSpPr>
        <p:spPr>
          <a:xfrm>
            <a:off x="6410989" y="514255"/>
            <a:ext cx="988027" cy="461665"/>
          </a:xfrm>
          <a:prstGeom prst="rect">
            <a:avLst/>
          </a:prstGeom>
          <a:noFill/>
        </p:spPr>
        <p:txBody>
          <a:bodyPr wrap="none" rtlCol="0">
            <a:spAutoFit/>
          </a:bodyPr>
          <a:lstStyle/>
          <a:p>
            <a:r>
              <a:rPr lang="en-US" dirty="0" smtClean="0">
                <a:latin typeface="+mn-lt"/>
              </a:rPr>
              <a:t>Peitho</a:t>
            </a:r>
          </a:p>
        </p:txBody>
      </p:sp>
    </p:spTree>
    <p:extLst>
      <p:ext uri="{BB962C8B-B14F-4D97-AF65-F5344CB8AC3E}">
        <p14:creationId xmlns:p14="http://schemas.microsoft.com/office/powerpoint/2010/main" val="40358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2-1946.jpg - RI.2-1946: Menelaus and Helen. Peitho (Persuasion) is to the left. Wilhelm Heinrich Roscher (Göttingen, 1845- Dresden, 1923), Ausfürliches Lexikon der griechisches und römisches Mythologie, 18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34" y="1856806"/>
            <a:ext cx="8909532" cy="34771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2015" y="5862935"/>
            <a:ext cx="3899977" cy="461665"/>
          </a:xfrm>
          <a:prstGeom prst="rect">
            <a:avLst/>
          </a:prstGeom>
          <a:noFill/>
        </p:spPr>
        <p:txBody>
          <a:bodyPr wrap="none" rtlCol="0">
            <a:spAutoFit/>
          </a:bodyPr>
          <a:lstStyle/>
          <a:p>
            <a:r>
              <a:rPr lang="en-US" dirty="0" smtClean="0">
                <a:latin typeface="+mn-lt"/>
              </a:rPr>
              <a:t>Athenian </a:t>
            </a:r>
            <a:r>
              <a:rPr lang="en-US" dirty="0" err="1" smtClean="0">
                <a:latin typeface="+mn-lt"/>
              </a:rPr>
              <a:t>RF</a:t>
            </a:r>
            <a:r>
              <a:rPr lang="en-US" dirty="0" smtClean="0">
                <a:latin typeface="+mn-lt"/>
              </a:rPr>
              <a:t> vase, ca. 425 BCE</a:t>
            </a:r>
          </a:p>
        </p:txBody>
      </p:sp>
      <p:sp>
        <p:nvSpPr>
          <p:cNvPr id="4" name="TextBox 3"/>
          <p:cNvSpPr txBox="1"/>
          <p:nvPr/>
        </p:nvSpPr>
        <p:spPr>
          <a:xfrm>
            <a:off x="533400" y="1089629"/>
            <a:ext cx="856004" cy="400110"/>
          </a:xfrm>
          <a:prstGeom prst="rect">
            <a:avLst/>
          </a:prstGeom>
          <a:noFill/>
        </p:spPr>
        <p:txBody>
          <a:bodyPr wrap="none" rtlCol="0">
            <a:spAutoFit/>
          </a:bodyPr>
          <a:lstStyle/>
          <a:p>
            <a:r>
              <a:rPr lang="en-US" sz="2000" dirty="0" smtClean="0">
                <a:latin typeface="+mn-lt"/>
              </a:rPr>
              <a:t>Peitho</a:t>
            </a:r>
            <a:endParaRPr lang="en-US" sz="3200" dirty="0" smtClean="0">
              <a:latin typeface="+mn-lt"/>
            </a:endParaRPr>
          </a:p>
        </p:txBody>
      </p:sp>
      <p:sp>
        <p:nvSpPr>
          <p:cNvPr id="6" name="TextBox 5"/>
          <p:cNvSpPr txBox="1"/>
          <p:nvPr/>
        </p:nvSpPr>
        <p:spPr>
          <a:xfrm>
            <a:off x="4876800" y="1089629"/>
            <a:ext cx="1229376" cy="400110"/>
          </a:xfrm>
          <a:prstGeom prst="rect">
            <a:avLst/>
          </a:prstGeom>
          <a:noFill/>
        </p:spPr>
        <p:txBody>
          <a:bodyPr wrap="none" rtlCol="0">
            <a:spAutoFit/>
          </a:bodyPr>
          <a:lstStyle/>
          <a:p>
            <a:r>
              <a:rPr lang="en-US" sz="2000" dirty="0" smtClean="0">
                <a:latin typeface="+mn-lt"/>
              </a:rPr>
              <a:t>Aphrodite</a:t>
            </a:r>
            <a:endParaRPr lang="en-US" sz="3200" dirty="0" smtClean="0">
              <a:latin typeface="+mn-lt"/>
            </a:endParaRPr>
          </a:p>
        </p:txBody>
      </p:sp>
      <p:sp>
        <p:nvSpPr>
          <p:cNvPr id="7" name="TextBox 6"/>
          <p:cNvSpPr txBox="1"/>
          <p:nvPr/>
        </p:nvSpPr>
        <p:spPr>
          <a:xfrm>
            <a:off x="2362200" y="1089629"/>
            <a:ext cx="1213794" cy="400110"/>
          </a:xfrm>
          <a:prstGeom prst="rect">
            <a:avLst/>
          </a:prstGeom>
          <a:noFill/>
        </p:spPr>
        <p:txBody>
          <a:bodyPr wrap="none" rtlCol="0">
            <a:spAutoFit/>
          </a:bodyPr>
          <a:lstStyle/>
          <a:p>
            <a:r>
              <a:rPr lang="en-US" sz="2000" dirty="0" smtClean="0">
                <a:latin typeface="+mn-lt"/>
              </a:rPr>
              <a:t>Menelaus</a:t>
            </a:r>
            <a:endParaRPr lang="en-US" sz="3200" dirty="0" smtClean="0">
              <a:latin typeface="+mn-lt"/>
            </a:endParaRPr>
          </a:p>
        </p:txBody>
      </p:sp>
      <p:sp>
        <p:nvSpPr>
          <p:cNvPr id="8" name="TextBox 7"/>
          <p:cNvSpPr txBox="1"/>
          <p:nvPr/>
        </p:nvSpPr>
        <p:spPr>
          <a:xfrm>
            <a:off x="6801908" y="1089629"/>
            <a:ext cx="795411" cy="400110"/>
          </a:xfrm>
          <a:prstGeom prst="rect">
            <a:avLst/>
          </a:prstGeom>
          <a:noFill/>
        </p:spPr>
        <p:txBody>
          <a:bodyPr wrap="none" rtlCol="0">
            <a:spAutoFit/>
          </a:bodyPr>
          <a:lstStyle/>
          <a:p>
            <a:r>
              <a:rPr lang="en-US" sz="2000" dirty="0" smtClean="0">
                <a:latin typeface="+mn-lt"/>
              </a:rPr>
              <a:t>Helen</a:t>
            </a:r>
            <a:endParaRPr lang="en-US" sz="3200" dirty="0" smtClean="0">
              <a:latin typeface="+mn-lt"/>
            </a:endParaRPr>
          </a:p>
        </p:txBody>
      </p:sp>
      <p:sp>
        <p:nvSpPr>
          <p:cNvPr id="9" name="TextBox 8"/>
          <p:cNvSpPr txBox="1"/>
          <p:nvPr/>
        </p:nvSpPr>
        <p:spPr>
          <a:xfrm>
            <a:off x="4038600" y="1089629"/>
            <a:ext cx="631007" cy="400110"/>
          </a:xfrm>
          <a:prstGeom prst="rect">
            <a:avLst/>
          </a:prstGeom>
          <a:noFill/>
        </p:spPr>
        <p:txBody>
          <a:bodyPr wrap="none" rtlCol="0">
            <a:spAutoFit/>
          </a:bodyPr>
          <a:lstStyle/>
          <a:p>
            <a:r>
              <a:rPr lang="en-US" sz="2000" dirty="0" smtClean="0">
                <a:latin typeface="+mn-lt"/>
              </a:rPr>
              <a:t>Eros</a:t>
            </a:r>
            <a:endParaRPr lang="en-US" sz="3200" dirty="0" smtClean="0">
              <a:latin typeface="+mn-lt"/>
            </a:endParaRPr>
          </a:p>
        </p:txBody>
      </p:sp>
    </p:spTree>
    <p:extLst>
      <p:ext uri="{BB962C8B-B14F-4D97-AF65-F5344CB8AC3E}">
        <p14:creationId xmlns:p14="http://schemas.microsoft.com/office/powerpoint/2010/main" val="415658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Things to Come</a:t>
            </a:r>
            <a:endParaRPr lang="en-US" dirty="0"/>
          </a:p>
        </p:txBody>
      </p:sp>
      <p:sp>
        <p:nvSpPr>
          <p:cNvPr id="3" name="Text Placeholder 2"/>
          <p:cNvSpPr>
            <a:spLocks noGrp="1"/>
          </p:cNvSpPr>
          <p:nvPr>
            <p:ph type="body" idx="1"/>
          </p:nvPr>
        </p:nvSpPr>
        <p:spPr/>
        <p:txBody>
          <a:bodyPr/>
          <a:lstStyle/>
          <a:p>
            <a:r>
              <a:rPr lang="en-US" dirty="0" smtClean="0"/>
              <a:t>Peitho, Myth to Reality</a:t>
            </a:r>
            <a:endParaRPr lang="en-US" dirty="0"/>
          </a:p>
        </p:txBody>
      </p:sp>
    </p:spTree>
    <p:extLst>
      <p:ext uri="{BB962C8B-B14F-4D97-AF65-F5344CB8AC3E}">
        <p14:creationId xmlns:p14="http://schemas.microsoft.com/office/powerpoint/2010/main" val="57571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dirty="0" smtClean="0"/>
              <a:t>Sexual-Political Peitho, Aphrodite</a:t>
            </a:r>
            <a:endParaRPr lang="en-US" dirty="0"/>
          </a:p>
        </p:txBody>
      </p:sp>
      <p:sp>
        <p:nvSpPr>
          <p:cNvPr id="3" name="Date Placeholder 2"/>
          <p:cNvSpPr>
            <a:spLocks noGrp="1"/>
          </p:cNvSpPr>
          <p:nvPr>
            <p:ph type="dt" sz="half" idx="10"/>
          </p:nvPr>
        </p:nvSpPr>
        <p:spPr/>
        <p:txBody>
          <a:bodyPr/>
          <a:lstStyle/>
          <a:p>
            <a:r>
              <a:rPr lang="en-US" smtClean="0"/>
              <a:t>31-Jan-17</a:t>
            </a:r>
            <a:endParaRPr lang="en-US"/>
          </a:p>
        </p:txBody>
      </p:sp>
      <p:sp>
        <p:nvSpPr>
          <p:cNvPr id="4" name="Slide Number Placeholder 3"/>
          <p:cNvSpPr>
            <a:spLocks noGrp="1"/>
          </p:cNvSpPr>
          <p:nvPr>
            <p:ph type="sldNum" sz="quarter" idx="12"/>
          </p:nvPr>
        </p:nvSpPr>
        <p:spPr/>
        <p:txBody>
          <a:bodyPr/>
          <a:lstStyle/>
          <a:p>
            <a:fld id="{7A164038-FAB3-4423-833D-F11BC734BE08}" type="slidenum">
              <a:rPr lang="en-US" smtClean="0"/>
              <a:pPr/>
              <a:t>20</a:t>
            </a:fld>
            <a:endParaRPr lang="en-US"/>
          </a:p>
        </p:txBody>
      </p:sp>
    </p:spTree>
    <p:extLst>
      <p:ext uri="{BB962C8B-B14F-4D97-AF65-F5344CB8AC3E}">
        <p14:creationId xmlns:p14="http://schemas.microsoft.com/office/powerpoint/2010/main" val="22074661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ltGray">
          <a:xfrm>
            <a:off x="515938" y="338227"/>
            <a:ext cx="8112125" cy="6186309"/>
          </a:xfrm>
          <a:prstGeom prst="rect">
            <a:avLst/>
          </a:prstGeom>
          <a:noFill/>
          <a:ln w="9525">
            <a:noFill/>
            <a:miter lim="800000"/>
            <a:headEnd/>
            <a:tailEnd/>
          </a:ln>
          <a:effectLst/>
        </p:spPr>
        <p:txBody>
          <a:bodyPr anchor="ctr">
            <a:spAutoFit/>
          </a:bodyPr>
          <a:lstStyle/>
          <a:p>
            <a:pPr algn="l"/>
            <a:r>
              <a:rPr lang="en-US" b="1" dirty="0">
                <a:latin typeface="+mn-lt"/>
              </a:rPr>
              <a:t>Pausanias </a:t>
            </a:r>
            <a:r>
              <a:rPr lang="en-US" b="1" i="1" dirty="0">
                <a:latin typeface="+mn-lt"/>
              </a:rPr>
              <a:t>Description of Greece</a:t>
            </a:r>
            <a:r>
              <a:rPr lang="en-US" b="1" dirty="0">
                <a:latin typeface="+mn-lt"/>
              </a:rPr>
              <a:t> 1.22.4</a:t>
            </a:r>
          </a:p>
          <a:p>
            <a:pPr lvl="1" algn="l">
              <a:spcAft>
                <a:spcPct val="50000"/>
              </a:spcAft>
            </a:pPr>
            <a:r>
              <a:rPr lang="en-US" dirty="0">
                <a:latin typeface="+mn-lt"/>
              </a:rPr>
              <a:t>When Theseus had united into one state the many Athenian demes, he established the cult of </a:t>
            </a:r>
            <a:r>
              <a:rPr lang="en-US" b="1" i="1" dirty="0">
                <a:latin typeface="+mn-lt"/>
              </a:rPr>
              <a:t>Aphrodite Pandemos</a:t>
            </a:r>
            <a:r>
              <a:rPr lang="en-US" dirty="0">
                <a:latin typeface="+mn-lt"/>
              </a:rPr>
              <a:t> [Aphrodite “Of the Whole People”?] and of </a:t>
            </a:r>
            <a:r>
              <a:rPr lang="en-US" b="1" i="1" dirty="0">
                <a:latin typeface="+mn-lt"/>
              </a:rPr>
              <a:t>Persuasion</a:t>
            </a:r>
            <a:r>
              <a:rPr lang="en-US" dirty="0">
                <a:latin typeface="+mn-lt"/>
              </a:rPr>
              <a:t>.</a:t>
            </a:r>
          </a:p>
          <a:p>
            <a:pPr algn="l"/>
            <a:r>
              <a:rPr lang="en-US" b="1" dirty="0">
                <a:latin typeface="+mn-lt"/>
              </a:rPr>
              <a:t>Nicander of Colophon, quoted by Athenaeus</a:t>
            </a:r>
          </a:p>
          <a:p>
            <a:pPr lvl="1" algn="l"/>
            <a:r>
              <a:rPr lang="en-US" dirty="0">
                <a:latin typeface="+mn-lt"/>
              </a:rPr>
              <a:t>[Solon established public prostitution at Athens “for … youths in their prime.” Founds cult of </a:t>
            </a:r>
            <a:r>
              <a:rPr lang="en-US" i="1" dirty="0">
                <a:latin typeface="+mn-lt"/>
              </a:rPr>
              <a:t>Aphrodite Pandemos</a:t>
            </a:r>
            <a:r>
              <a:rPr lang="en-US" dirty="0">
                <a:latin typeface="+mn-lt"/>
              </a:rPr>
              <a:t> with proceeds</a:t>
            </a:r>
            <a:r>
              <a:rPr lang="en-US" dirty="0" smtClean="0">
                <a:latin typeface="+mn-lt"/>
              </a:rPr>
              <a:t>.]</a:t>
            </a:r>
          </a:p>
          <a:p>
            <a:pPr marL="0" lvl="1" algn="l"/>
            <a:r>
              <a:rPr lang="en-US" b="1" dirty="0">
                <a:latin typeface="+mn-lt"/>
              </a:rPr>
              <a:t>Philemon (comic poet ca. 300 BCE) </a:t>
            </a:r>
            <a:r>
              <a:rPr lang="en-US" b="1" i="1" dirty="0">
                <a:latin typeface="+mn-lt"/>
              </a:rPr>
              <a:t>Brothers</a:t>
            </a:r>
          </a:p>
          <a:p>
            <a:pPr lvl="1" algn="l"/>
            <a:r>
              <a:rPr lang="en-US" dirty="0" smtClean="0">
                <a:latin typeface="+mn-lt"/>
              </a:rPr>
              <a:t>Solon: Your inventions have served all human kind! For they say that you first devised the custom, once that is democratic and has saved the city. For you saw the city full of young men, and that they were possessed of a nature that inclined to things they ought not do. So you purchased young women and set them up in public spots — they stand there naked.....</a:t>
            </a:r>
            <a:endParaRPr lang="en-US" dirty="0">
              <a:latin typeface="+mn-lt"/>
            </a:endParaRPr>
          </a:p>
        </p:txBody>
      </p:sp>
    </p:spTree>
    <p:extLst>
      <p:ext uri="{BB962C8B-B14F-4D97-AF65-F5344CB8AC3E}">
        <p14:creationId xmlns:p14="http://schemas.microsoft.com/office/powerpoint/2010/main" val="9145813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5954">
                                            <p:txEl>
                                              <p:pRg st="2" end="2"/>
                                            </p:txEl>
                                          </p:spTgt>
                                        </p:tgtEl>
                                        <p:attrNameLst>
                                          <p:attrName>style.visibility</p:attrName>
                                        </p:attrNameLst>
                                      </p:cBhvr>
                                      <p:to>
                                        <p:strVal val="visible"/>
                                      </p:to>
                                    </p:set>
                                    <p:animEffect transition="in" filter="dissolve">
                                      <p:cBhvr>
                                        <p:cTn id="7" dur="500"/>
                                        <p:tgtEl>
                                          <p:spTgt spid="125954">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5954">
                                            <p:txEl>
                                              <p:pRg st="3" end="3"/>
                                            </p:txEl>
                                          </p:spTgt>
                                        </p:tgtEl>
                                        <p:attrNameLst>
                                          <p:attrName>style.visibility</p:attrName>
                                        </p:attrNameLst>
                                      </p:cBhvr>
                                      <p:to>
                                        <p:strVal val="visible"/>
                                      </p:to>
                                    </p:set>
                                    <p:animEffect transition="in" filter="dissolve">
                                      <p:cBhvr>
                                        <p:cTn id="10" dur="500"/>
                                        <p:tgtEl>
                                          <p:spTgt spid="125954">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5954">
                                            <p:txEl>
                                              <p:pRg st="4" end="4"/>
                                            </p:txEl>
                                          </p:spTgt>
                                        </p:tgtEl>
                                        <p:attrNameLst>
                                          <p:attrName>style.visibility</p:attrName>
                                        </p:attrNameLst>
                                      </p:cBhvr>
                                      <p:to>
                                        <p:strVal val="visible"/>
                                      </p:to>
                                    </p:set>
                                    <p:animEffect transition="in" filter="dissolve">
                                      <p:cBhvr>
                                        <p:cTn id="13" dur="500"/>
                                        <p:tgtEl>
                                          <p:spTgt spid="125954">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5954">
                                            <p:txEl>
                                              <p:pRg st="5" end="5"/>
                                            </p:txEl>
                                          </p:spTgt>
                                        </p:tgtEl>
                                        <p:attrNameLst>
                                          <p:attrName>style.visibility</p:attrName>
                                        </p:attrNameLst>
                                      </p:cBhvr>
                                      <p:to>
                                        <p:strVal val="visible"/>
                                      </p:to>
                                    </p:set>
                                    <p:animEffect transition="in" filter="dissolve">
                                      <p:cBhvr>
                                        <p:cTn id="16" dur="500"/>
                                        <p:tgtEl>
                                          <p:spTgt spid="1259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a:t>
            </a:r>
            <a:endParaRPr lang="en-US" dirty="0"/>
          </a:p>
        </p:txBody>
      </p:sp>
      <p:sp>
        <p:nvSpPr>
          <p:cNvPr id="3" name="Content Placeholder 2"/>
          <p:cNvSpPr>
            <a:spLocks noGrp="1"/>
          </p:cNvSpPr>
          <p:nvPr>
            <p:ph idx="1"/>
          </p:nvPr>
        </p:nvSpPr>
        <p:spPr/>
        <p:txBody>
          <a:bodyPr/>
          <a:lstStyle/>
          <a:p>
            <a:r>
              <a:rPr lang="en-US" dirty="0" smtClean="0"/>
              <a:t>Today</a:t>
            </a:r>
          </a:p>
          <a:p>
            <a:pPr lvl="1"/>
            <a:r>
              <a:rPr lang="en-US" i="1" dirty="0" smtClean="0"/>
              <a:t>Peithō</a:t>
            </a:r>
            <a:r>
              <a:rPr lang="en-US" dirty="0" smtClean="0"/>
              <a:t>-Persuasion in Greek Culture</a:t>
            </a:r>
          </a:p>
          <a:p>
            <a:r>
              <a:rPr lang="en-US" dirty="0" smtClean="0"/>
              <a:t>Thu (2-Feb) – 9-Feb</a:t>
            </a:r>
          </a:p>
          <a:p>
            <a:pPr lvl="1"/>
            <a:r>
              <a:rPr lang="en-US" dirty="0" smtClean="0"/>
              <a:t>Aeschylus’ </a:t>
            </a:r>
            <a:r>
              <a:rPr lang="en-US" i="1" dirty="0" smtClean="0"/>
              <a:t>Oresteia:</a:t>
            </a:r>
            <a:r>
              <a:rPr lang="en-US" dirty="0" smtClean="0"/>
              <a:t> </a:t>
            </a:r>
            <a:r>
              <a:rPr lang="en-US" i="1" dirty="0" smtClean="0"/>
              <a:t>peithō</a:t>
            </a:r>
            <a:r>
              <a:rPr lang="en-US" dirty="0" smtClean="0"/>
              <a:t> legitimized</a:t>
            </a:r>
          </a:p>
          <a:p>
            <a:r>
              <a:rPr lang="en-US" dirty="0" smtClean="0"/>
              <a:t>16-Feb – 23-Feb: </a:t>
            </a:r>
            <a:r>
              <a:rPr lang="en-US" i="1" dirty="0" smtClean="0"/>
              <a:t>peithō</a:t>
            </a:r>
            <a:r>
              <a:rPr lang="en-US" dirty="0" smtClean="0"/>
              <a:t> in action</a:t>
            </a:r>
          </a:p>
          <a:p>
            <a:pPr lvl="1"/>
            <a:r>
              <a:rPr lang="en-US" dirty="0" smtClean="0"/>
              <a:t>Plutarch </a:t>
            </a:r>
            <a:r>
              <a:rPr lang="en-US" i="1" dirty="0" smtClean="0"/>
              <a:t>Themistocles</a:t>
            </a:r>
            <a:endParaRPr lang="en-US" dirty="0" smtClean="0"/>
          </a:p>
          <a:p>
            <a:pPr lvl="1"/>
            <a:r>
              <a:rPr lang="en-US" dirty="0" smtClean="0"/>
              <a:t>Thucydides pt. 1</a:t>
            </a:r>
          </a:p>
          <a:p>
            <a:pPr lvl="1"/>
            <a:r>
              <a:rPr lang="en-US" dirty="0" smtClean="0"/>
              <a:t>Plutarch </a:t>
            </a:r>
            <a:r>
              <a:rPr lang="en-US" i="1" dirty="0" smtClean="0"/>
              <a:t>Pericles</a:t>
            </a:r>
            <a:endParaRPr lang="en-US" dirty="0"/>
          </a:p>
        </p:txBody>
      </p:sp>
      <p:sp>
        <p:nvSpPr>
          <p:cNvPr id="4" name="Date Placeholder 3"/>
          <p:cNvSpPr>
            <a:spLocks noGrp="1"/>
          </p:cNvSpPr>
          <p:nvPr>
            <p:ph type="dt" sz="half" idx="10"/>
          </p:nvPr>
        </p:nvSpPr>
        <p:spPr/>
        <p:txBody>
          <a:bodyPr/>
          <a:lstStyle/>
          <a:p>
            <a:r>
              <a:rPr lang="en-US" smtClean="0"/>
              <a:t>31-Jan-17</a:t>
            </a:r>
            <a:endParaRPr lang="en-US"/>
          </a:p>
        </p:txBody>
      </p:sp>
      <p:sp>
        <p:nvSpPr>
          <p:cNvPr id="5" name="Footer Placeholder 4"/>
          <p:cNvSpPr>
            <a:spLocks noGrp="1"/>
          </p:cNvSpPr>
          <p:nvPr>
            <p:ph type="ftr" sz="quarter" idx="11"/>
          </p:nvPr>
        </p:nvSpPr>
        <p:spPr/>
        <p:txBody>
          <a:bodyPr/>
          <a:lstStyle/>
          <a:p>
            <a:r>
              <a:rPr lang="en-US" smtClean="0"/>
              <a:t>Peitho Readings</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3</a:t>
            </a:fld>
            <a:endParaRPr lang="en-US"/>
          </a:p>
        </p:txBody>
      </p:sp>
    </p:spTree>
    <p:extLst>
      <p:ext uri="{BB962C8B-B14F-4D97-AF65-F5344CB8AC3E}">
        <p14:creationId xmlns:p14="http://schemas.microsoft.com/office/powerpoint/2010/main" val="59498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Sketch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Archaic Period, ca. 800–500 BCE</a:t>
            </a:r>
          </a:p>
          <a:p>
            <a:pPr lvl="1"/>
            <a:r>
              <a:rPr lang="en-US" dirty="0" smtClean="0"/>
              <a:t>Emergence of </a:t>
            </a:r>
            <a:r>
              <a:rPr lang="en-US" i="1" dirty="0" smtClean="0"/>
              <a:t>polis</a:t>
            </a:r>
            <a:endParaRPr lang="en-US" dirty="0" smtClean="0"/>
          </a:p>
          <a:p>
            <a:pPr lvl="1"/>
            <a:r>
              <a:rPr lang="en-US" dirty="0" smtClean="0"/>
              <a:t>Homer, Hesiod, Sappho, Pindar, Alcman</a:t>
            </a:r>
          </a:p>
          <a:p>
            <a:r>
              <a:rPr lang="en-US" dirty="0" smtClean="0"/>
              <a:t>“Classical” Period, ca. 500-300 BCE</a:t>
            </a:r>
          </a:p>
          <a:p>
            <a:pPr lvl="1"/>
            <a:r>
              <a:rPr lang="en-US" dirty="0" smtClean="0"/>
              <a:t>Athenian democracy (508–323 BCE)</a:t>
            </a:r>
          </a:p>
          <a:p>
            <a:pPr lvl="1"/>
            <a:r>
              <a:rPr lang="en-US" dirty="0" smtClean="0"/>
              <a:t>Empedocles, Euripides, Archippus, Demosthenes</a:t>
            </a:r>
          </a:p>
          <a:p>
            <a:pPr lvl="1"/>
            <a:r>
              <a:rPr lang="en-US" dirty="0" smtClean="0"/>
              <a:t>Aphrodite Pandemos at Athens (?)</a:t>
            </a:r>
          </a:p>
          <a:p>
            <a:r>
              <a:rPr lang="en-US" dirty="0" smtClean="0"/>
              <a:t>Post-classical Period, ca. 300–</a:t>
            </a:r>
          </a:p>
          <a:p>
            <a:pPr lvl="1"/>
            <a:r>
              <a:rPr lang="en-US" dirty="0" smtClean="0"/>
              <a:t>Political dedications to Aphrodite</a:t>
            </a:r>
          </a:p>
          <a:p>
            <a:pPr lvl="1"/>
            <a:r>
              <a:rPr lang="en-US" dirty="0" smtClean="0"/>
              <a:t>Plutarch (CE 46–120)</a:t>
            </a:r>
            <a:endParaRPr lang="en-US" dirty="0"/>
          </a:p>
        </p:txBody>
      </p:sp>
      <p:sp>
        <p:nvSpPr>
          <p:cNvPr id="4" name="Date Placeholder 3"/>
          <p:cNvSpPr>
            <a:spLocks noGrp="1"/>
          </p:cNvSpPr>
          <p:nvPr>
            <p:ph type="dt" sz="half" idx="10"/>
          </p:nvPr>
        </p:nvSpPr>
        <p:spPr/>
        <p:txBody>
          <a:bodyPr/>
          <a:lstStyle/>
          <a:p>
            <a:r>
              <a:rPr lang="en-US" smtClean="0"/>
              <a:t>31-Jan-17</a:t>
            </a:r>
            <a:endParaRPr lang="en-US"/>
          </a:p>
        </p:txBody>
      </p:sp>
      <p:sp>
        <p:nvSpPr>
          <p:cNvPr id="5" name="Footer Placeholder 4"/>
          <p:cNvSpPr>
            <a:spLocks noGrp="1"/>
          </p:cNvSpPr>
          <p:nvPr>
            <p:ph type="ftr" sz="quarter" idx="11"/>
          </p:nvPr>
        </p:nvSpPr>
        <p:spPr/>
        <p:txBody>
          <a:bodyPr/>
          <a:lstStyle/>
          <a:p>
            <a:r>
              <a:rPr lang="en-US" smtClean="0"/>
              <a:t>Peitho Readings</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4</a:t>
            </a:fld>
            <a:endParaRPr lang="en-US"/>
          </a:p>
        </p:txBody>
      </p:sp>
    </p:spTree>
    <p:extLst>
      <p:ext uri="{BB962C8B-B14F-4D97-AF65-F5344CB8AC3E}">
        <p14:creationId xmlns:p14="http://schemas.microsoft.com/office/powerpoint/2010/main" val="160358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i="1" dirty="0" smtClean="0"/>
              <a:t>Peithō</a:t>
            </a:r>
            <a:r>
              <a:rPr lang="en-US" dirty="0" smtClean="0"/>
              <a:t> Problematics</a:t>
            </a:r>
            <a:endParaRPr lang="en-US" dirty="0"/>
          </a:p>
        </p:txBody>
      </p:sp>
      <p:graphicFrame>
        <p:nvGraphicFramePr>
          <p:cNvPr id="8" name="Content Placeholder 7"/>
          <p:cNvGraphicFramePr>
            <a:graphicFrameLocks noGrp="1"/>
          </p:cNvGraphicFramePr>
          <p:nvPr>
            <p:ph idx="4294967295"/>
            <p:extLst/>
          </p:nvPr>
        </p:nvGraphicFramePr>
        <p:xfrm>
          <a:off x="436728" y="2255520"/>
          <a:ext cx="8270544" cy="2072640"/>
        </p:xfrm>
        <a:graphic>
          <a:graphicData uri="http://schemas.openxmlformats.org/drawingml/2006/table">
            <a:tbl>
              <a:tblPr firstRow="1" bandRow="1">
                <a:tableStyleId>{3C2FFA5D-87B4-456A-9821-1D502468CF0F}</a:tableStyleId>
              </a:tblPr>
              <a:tblGrid>
                <a:gridCol w="4135272"/>
                <a:gridCol w="4135272"/>
              </a:tblGrid>
              <a:tr h="370840">
                <a:tc gridSpan="2">
                  <a:txBody>
                    <a:bodyPr/>
                    <a:lstStyle/>
                    <a:p>
                      <a:pPr algn="ctr"/>
                      <a:r>
                        <a:rPr lang="en-US" sz="2800" dirty="0" smtClean="0"/>
                        <a:t>Opposites? Analogues?</a:t>
                      </a:r>
                      <a:endParaRPr lang="en-US" sz="2800" dirty="0"/>
                    </a:p>
                  </a:txBody>
                  <a:tcPr/>
                </a:tc>
                <a:tc hMerge="1">
                  <a:txBody>
                    <a:bodyPr/>
                    <a:lstStyle/>
                    <a:p>
                      <a:endParaRPr lang="en-US" sz="3200" dirty="0"/>
                    </a:p>
                  </a:txBody>
                  <a:tcPr/>
                </a:tc>
              </a:tr>
              <a:tr h="370840">
                <a:tc>
                  <a:txBody>
                    <a:bodyPr/>
                    <a:lstStyle/>
                    <a:p>
                      <a:pPr algn="r"/>
                      <a:r>
                        <a:rPr lang="en-US" sz="2800" i="1" dirty="0" smtClean="0"/>
                        <a:t>peitho</a:t>
                      </a:r>
                      <a:r>
                        <a:rPr lang="en-US" sz="2800" dirty="0" smtClean="0"/>
                        <a:t> (persuasion)</a:t>
                      </a:r>
                      <a:endParaRPr lang="en-US" sz="2800" dirty="0"/>
                    </a:p>
                  </a:txBody>
                  <a:tcPr/>
                </a:tc>
                <a:tc>
                  <a:txBody>
                    <a:bodyPr/>
                    <a:lstStyle/>
                    <a:p>
                      <a:r>
                        <a:rPr lang="en-US" sz="2800" i="1" dirty="0" smtClean="0"/>
                        <a:t>bia</a:t>
                      </a:r>
                      <a:r>
                        <a:rPr lang="en-US" sz="2800" dirty="0" smtClean="0"/>
                        <a:t> (force, violence)</a:t>
                      </a:r>
                      <a:endParaRPr lang="en-US" sz="2800" dirty="0"/>
                    </a:p>
                  </a:txBody>
                  <a:tcPr/>
                </a:tc>
              </a:tr>
              <a:tr h="370840">
                <a:tc>
                  <a:txBody>
                    <a:bodyPr/>
                    <a:lstStyle/>
                    <a:p>
                      <a:pPr algn="r"/>
                      <a:r>
                        <a:rPr lang="en-US" sz="2800" dirty="0" smtClean="0"/>
                        <a:t>verbal persuasion</a:t>
                      </a:r>
                      <a:endParaRPr lang="en-US" sz="2800" dirty="0"/>
                    </a:p>
                  </a:txBody>
                  <a:tcPr/>
                </a:tc>
                <a:tc>
                  <a:txBody>
                    <a:bodyPr/>
                    <a:lstStyle/>
                    <a:p>
                      <a:r>
                        <a:rPr lang="en-US" sz="2800" dirty="0" smtClean="0"/>
                        <a:t>non-verbal persuasion</a:t>
                      </a:r>
                      <a:endParaRPr lang="en-US" sz="2800" dirty="0"/>
                    </a:p>
                  </a:txBody>
                  <a:tcPr/>
                </a:tc>
              </a:tr>
              <a:tr h="370840">
                <a:tc>
                  <a:txBody>
                    <a:bodyPr/>
                    <a:lstStyle/>
                    <a:p>
                      <a:pPr algn="r"/>
                      <a:r>
                        <a:rPr lang="en-US" sz="2800" dirty="0" smtClean="0"/>
                        <a:t>sexual persuasion</a:t>
                      </a:r>
                      <a:endParaRPr lang="en-US" sz="2800" dirty="0"/>
                    </a:p>
                  </a:txBody>
                  <a:tcPr/>
                </a:tc>
                <a:tc>
                  <a:txBody>
                    <a:bodyPr/>
                    <a:lstStyle/>
                    <a:p>
                      <a:r>
                        <a:rPr lang="en-US" sz="2800" dirty="0" smtClean="0"/>
                        <a:t>non-sexual persuasion</a:t>
                      </a:r>
                      <a:endParaRPr lang="en-US" sz="2800" dirty="0"/>
                    </a:p>
                  </a:txBody>
                  <a:tcPr/>
                </a:tc>
              </a:tr>
            </a:tbl>
          </a:graphicData>
        </a:graphic>
      </p:graphicFrame>
    </p:spTree>
    <p:extLst>
      <p:ext uri="{BB962C8B-B14F-4D97-AF65-F5344CB8AC3E}">
        <p14:creationId xmlns:p14="http://schemas.microsoft.com/office/powerpoint/2010/main" val="11933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idx="1"/>
          </p:nvPr>
        </p:nvSpPr>
        <p:spPr/>
        <p:txBody>
          <a:bodyPr/>
          <a:lstStyle/>
          <a:p>
            <a:r>
              <a:rPr lang="en-US" dirty="0" smtClean="0"/>
              <a:t>Theory Lenses</a:t>
            </a:r>
            <a:endParaRPr lang="en-US" dirty="0"/>
          </a:p>
        </p:txBody>
      </p:sp>
    </p:spTree>
    <p:extLst>
      <p:ext uri="{BB962C8B-B14F-4D97-AF65-F5344CB8AC3E}">
        <p14:creationId xmlns:p14="http://schemas.microsoft.com/office/powerpoint/2010/main" val="175548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Theory Lenses</a:t>
            </a:r>
            <a:endParaRPr lang="en-US" dirty="0"/>
          </a:p>
        </p:txBody>
      </p:sp>
      <p:sp>
        <p:nvSpPr>
          <p:cNvPr id="3" name="Content Placeholder 2"/>
          <p:cNvSpPr>
            <a:spLocks noGrp="1"/>
          </p:cNvSpPr>
          <p:nvPr>
            <p:ph idx="1"/>
          </p:nvPr>
        </p:nvSpPr>
        <p:spPr/>
        <p:txBody>
          <a:bodyPr/>
          <a:lstStyle/>
          <a:p>
            <a:r>
              <a:rPr lang="en-US" dirty="0" smtClean="0"/>
              <a:t>Dahl’s Criteria</a:t>
            </a:r>
          </a:p>
          <a:p>
            <a:r>
              <a:rPr lang="en-US" dirty="0" smtClean="0"/>
              <a:t>Ober’s Dialectical Model</a:t>
            </a:r>
          </a:p>
          <a:p>
            <a:r>
              <a:rPr lang="en-US" dirty="0" smtClean="0"/>
              <a:t>Scholtz</a:t>
            </a:r>
          </a:p>
          <a:p>
            <a:pPr lvl="1"/>
            <a:r>
              <a:rPr lang="en-US" dirty="0" smtClean="0"/>
              <a:t>Speech Acts</a:t>
            </a:r>
          </a:p>
          <a:p>
            <a:pPr lvl="1"/>
            <a:r>
              <a:rPr lang="en-US" dirty="0" smtClean="0"/>
              <a:t>Dialogue</a:t>
            </a:r>
            <a:endParaRPr lang="en-US" dirty="0"/>
          </a:p>
        </p:txBody>
      </p:sp>
      <p:sp>
        <p:nvSpPr>
          <p:cNvPr id="13" name="Date Placeholder 12"/>
          <p:cNvSpPr>
            <a:spLocks noGrp="1"/>
          </p:cNvSpPr>
          <p:nvPr>
            <p:ph type="dt" sz="half" idx="10"/>
          </p:nvPr>
        </p:nvSpPr>
        <p:spPr/>
        <p:txBody>
          <a:bodyPr/>
          <a:lstStyle/>
          <a:p>
            <a:r>
              <a:rPr lang="en-US" smtClean="0"/>
              <a:t>31-Jan-17</a:t>
            </a:r>
            <a:endParaRPr lang="en-US"/>
          </a:p>
        </p:txBody>
      </p:sp>
      <p:sp>
        <p:nvSpPr>
          <p:cNvPr id="14" name="Footer Placeholder 13"/>
          <p:cNvSpPr>
            <a:spLocks noGrp="1"/>
          </p:cNvSpPr>
          <p:nvPr>
            <p:ph type="ftr" sz="quarter" idx="11"/>
          </p:nvPr>
        </p:nvSpPr>
        <p:spPr/>
        <p:txBody>
          <a:bodyPr/>
          <a:lstStyle/>
          <a:p>
            <a:r>
              <a:rPr lang="en-US" smtClean="0"/>
              <a:t>Peitho Readings</a:t>
            </a:r>
            <a:endParaRPr lang="en-US"/>
          </a:p>
        </p:txBody>
      </p:sp>
      <p:sp>
        <p:nvSpPr>
          <p:cNvPr id="15" name="Slide Number Placeholder 14"/>
          <p:cNvSpPr>
            <a:spLocks noGrp="1"/>
          </p:cNvSpPr>
          <p:nvPr>
            <p:ph type="sldNum" sz="quarter" idx="12"/>
          </p:nvPr>
        </p:nvSpPr>
        <p:spPr/>
        <p:txBody>
          <a:bodyPr/>
          <a:lstStyle/>
          <a:p>
            <a:fld id="{C84949BF-B90B-4E25-9A47-07E9FB3241D4}" type="slidenum">
              <a:rPr lang="en-US" smtClean="0"/>
              <a:pPr/>
              <a:t>7</a:t>
            </a:fld>
            <a:endParaRPr lang="en-US"/>
          </a:p>
        </p:txBody>
      </p:sp>
    </p:spTree>
    <p:extLst>
      <p:ext uri="{BB962C8B-B14F-4D97-AF65-F5344CB8AC3E}">
        <p14:creationId xmlns:p14="http://schemas.microsoft.com/office/powerpoint/2010/main" val="76073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Scholtz (me!)…</a:t>
            </a:r>
            <a:endParaRPr lang="en-US" dirty="0"/>
          </a:p>
        </p:txBody>
      </p:sp>
      <p:sp>
        <p:nvSpPr>
          <p:cNvPr id="3" name="Text Placeholder 2"/>
          <p:cNvSpPr>
            <a:spLocks noGrp="1"/>
          </p:cNvSpPr>
          <p:nvPr>
            <p:ph type="body" idx="1"/>
          </p:nvPr>
        </p:nvSpPr>
        <p:spPr/>
        <p:txBody>
          <a:bodyPr>
            <a:normAutofit fontScale="92500"/>
          </a:bodyPr>
          <a:lstStyle/>
          <a:p>
            <a:r>
              <a:rPr lang="en-US" dirty="0" smtClean="0"/>
              <a:t>Speech acts (alter social reality)</a:t>
            </a:r>
            <a:endParaRPr lang="en-US" dirty="0"/>
          </a:p>
        </p:txBody>
      </p:sp>
      <p:sp>
        <p:nvSpPr>
          <p:cNvPr id="4" name="Content Placeholder 3"/>
          <p:cNvSpPr>
            <a:spLocks noGrp="1"/>
          </p:cNvSpPr>
          <p:nvPr>
            <p:ph sz="half" idx="2"/>
          </p:nvPr>
        </p:nvSpPr>
        <p:spPr/>
        <p:txBody>
          <a:bodyPr>
            <a:normAutofit/>
          </a:bodyPr>
          <a:lstStyle/>
          <a:p>
            <a:r>
              <a:rPr lang="en-US" sz="2400" dirty="0" smtClean="0"/>
              <a:t>Constatives v. performatives</a:t>
            </a:r>
          </a:p>
          <a:p>
            <a:r>
              <a:rPr lang="en-US" sz="2400" dirty="0" smtClean="0"/>
              <a:t>Social constraints</a:t>
            </a:r>
          </a:p>
        </p:txBody>
      </p:sp>
      <p:sp>
        <p:nvSpPr>
          <p:cNvPr id="5" name="Text Placeholder 4"/>
          <p:cNvSpPr>
            <a:spLocks noGrp="1"/>
          </p:cNvSpPr>
          <p:nvPr>
            <p:ph type="body" sz="quarter" idx="3"/>
          </p:nvPr>
        </p:nvSpPr>
        <p:spPr/>
        <p:txBody>
          <a:bodyPr/>
          <a:lstStyle/>
          <a:p>
            <a:r>
              <a:rPr lang="en-US" dirty="0" smtClean="0"/>
              <a:t>Dialogical democracy</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Response to response</a:t>
            </a:r>
          </a:p>
          <a:p>
            <a:r>
              <a:rPr lang="en-US" dirty="0" smtClean="0"/>
              <a:t>Social…</a:t>
            </a:r>
          </a:p>
          <a:p>
            <a:pPr lvl="1"/>
            <a:r>
              <a:rPr lang="en-US" dirty="0" smtClean="0"/>
              <a:t>evaluation</a:t>
            </a:r>
          </a:p>
          <a:p>
            <a:pPr lvl="1"/>
            <a:r>
              <a:rPr lang="en-US" dirty="0" smtClean="0"/>
              <a:t>performance</a:t>
            </a:r>
          </a:p>
          <a:p>
            <a:r>
              <a:rPr lang="en-US" dirty="0" smtClean="0"/>
              <a:t>Discursive…</a:t>
            </a:r>
          </a:p>
          <a:p>
            <a:pPr lvl="1"/>
            <a:r>
              <a:rPr lang="en-US" dirty="0" smtClean="0"/>
              <a:t>normativity</a:t>
            </a:r>
          </a:p>
          <a:p>
            <a:pPr lvl="1"/>
            <a:r>
              <a:rPr lang="en-US" dirty="0" smtClean="0"/>
              <a:t>pluralism</a:t>
            </a:r>
          </a:p>
        </p:txBody>
      </p:sp>
      <p:sp>
        <p:nvSpPr>
          <p:cNvPr id="8" name="Action Button: Forward or Next 7">
            <a:hlinkClick r:id="rId3" action="ppaction://hlinksldjump" highlightClick="1"/>
          </p:cNvPr>
          <p:cNvSpPr/>
          <p:nvPr/>
        </p:nvSpPr>
        <p:spPr>
          <a:xfrm>
            <a:off x="7924800" y="3912327"/>
            <a:ext cx="5334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r>
              <a:rPr lang="en-US" smtClean="0"/>
              <a:t>31-Jan-17</a:t>
            </a:r>
            <a:endParaRPr lang="en-US"/>
          </a:p>
        </p:txBody>
      </p:sp>
      <p:sp>
        <p:nvSpPr>
          <p:cNvPr id="10" name="Footer Placeholder 9"/>
          <p:cNvSpPr>
            <a:spLocks noGrp="1"/>
          </p:cNvSpPr>
          <p:nvPr>
            <p:ph type="ftr" sz="quarter" idx="11"/>
          </p:nvPr>
        </p:nvSpPr>
        <p:spPr/>
        <p:txBody>
          <a:bodyPr/>
          <a:lstStyle/>
          <a:p>
            <a:r>
              <a:rPr lang="en-US" smtClean="0"/>
              <a:t>Peitho Readings</a:t>
            </a:r>
            <a:endParaRPr lang="en-US"/>
          </a:p>
        </p:txBody>
      </p:sp>
      <p:sp>
        <p:nvSpPr>
          <p:cNvPr id="13" name="Slide Number Placeholder 12"/>
          <p:cNvSpPr>
            <a:spLocks noGrp="1"/>
          </p:cNvSpPr>
          <p:nvPr>
            <p:ph type="sldNum" sz="quarter" idx="12"/>
          </p:nvPr>
        </p:nvSpPr>
        <p:spPr/>
        <p:txBody>
          <a:bodyPr/>
          <a:lstStyle/>
          <a:p>
            <a:fld id="{B1A7D873-BDEC-4D0E-826C-A647DDEC7662}" type="slidenum">
              <a:rPr lang="en-US" smtClean="0"/>
              <a:pPr/>
              <a:t>8</a:t>
            </a:fld>
            <a:endParaRPr lang="en-US"/>
          </a:p>
        </p:txBody>
      </p:sp>
    </p:spTree>
    <p:extLst>
      <p:ext uri="{BB962C8B-B14F-4D97-AF65-F5344CB8AC3E}">
        <p14:creationId xmlns:p14="http://schemas.microsoft.com/office/powerpoint/2010/main" val="301886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500"/>
                                        <p:tgtEl>
                                          <p:spTgt spid="6">
                                            <p:txEl>
                                              <p:pRg st="5" end="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Dialogue, Athenian Democracy</a:t>
            </a:r>
            <a:endParaRPr lang="en-US" dirty="0"/>
          </a:p>
        </p:txBody>
      </p:sp>
      <p:grpSp>
        <p:nvGrpSpPr>
          <p:cNvPr id="9" name="Group 8"/>
          <p:cNvGrpSpPr/>
          <p:nvPr/>
        </p:nvGrpSpPr>
        <p:grpSpPr>
          <a:xfrm>
            <a:off x="490803" y="1371600"/>
            <a:ext cx="8195997" cy="4749014"/>
            <a:chOff x="490803" y="1508316"/>
            <a:chExt cx="8195997" cy="4749014"/>
          </a:xfrm>
        </p:grpSpPr>
        <p:pic>
          <p:nvPicPr>
            <p:cNvPr id="5" name="Picture 4"/>
            <p:cNvPicPr>
              <a:picLocks noChangeAspect="1"/>
            </p:cNvPicPr>
            <p:nvPr/>
          </p:nvPicPr>
          <p:blipFill>
            <a:blip r:embed="rId3"/>
            <a:stretch>
              <a:fillRect/>
            </a:stretch>
          </p:blipFill>
          <p:spPr>
            <a:xfrm>
              <a:off x="490803" y="1508316"/>
              <a:ext cx="8195997" cy="3825684"/>
            </a:xfrm>
            <a:prstGeom prst="rect">
              <a:avLst/>
            </a:prstGeom>
          </p:spPr>
        </p:pic>
        <p:sp>
          <p:nvSpPr>
            <p:cNvPr id="7" name="TextBox 6"/>
            <p:cNvSpPr txBox="1"/>
            <p:nvPr/>
          </p:nvSpPr>
          <p:spPr>
            <a:xfrm>
              <a:off x="1133995" y="5334000"/>
              <a:ext cx="2475549" cy="923330"/>
            </a:xfrm>
            <a:prstGeom prst="rect">
              <a:avLst/>
            </a:prstGeom>
            <a:noFill/>
          </p:spPr>
          <p:txBody>
            <a:bodyPr wrap="none" rtlCol="0">
              <a:spAutoFit/>
            </a:bodyPr>
            <a:lstStyle/>
            <a:p>
              <a:r>
                <a:rPr lang="en-US" sz="1800" dirty="0" smtClean="0">
                  <a:latin typeface="+mn-lt"/>
                </a:rPr>
                <a:t>Centripetal discourse</a:t>
              </a:r>
              <a:br>
                <a:rPr lang="en-US" sz="1800" dirty="0" smtClean="0">
                  <a:latin typeface="+mn-lt"/>
                </a:rPr>
              </a:br>
              <a:r>
                <a:rPr lang="en-US" sz="1800" dirty="0" smtClean="0">
                  <a:latin typeface="+mn-lt"/>
                </a:rPr>
                <a:t>normative</a:t>
              </a:r>
              <a:br>
                <a:rPr lang="en-US" sz="1800" dirty="0" smtClean="0">
                  <a:latin typeface="+mn-lt"/>
                </a:rPr>
              </a:br>
              <a:r>
                <a:rPr lang="en-US" sz="1800" i="1" dirty="0" smtClean="0">
                  <a:latin typeface="+mn-lt"/>
                </a:rPr>
                <a:t>homonoia</a:t>
              </a:r>
              <a:r>
                <a:rPr lang="en-US" sz="1800" dirty="0" smtClean="0">
                  <a:latin typeface="+mn-lt"/>
                </a:rPr>
                <a:t> (“consensus”)</a:t>
              </a:r>
              <a:endParaRPr lang="en-US" sz="1800" dirty="0">
                <a:latin typeface="+mn-lt"/>
              </a:endParaRPr>
            </a:p>
          </p:txBody>
        </p:sp>
        <p:sp>
          <p:nvSpPr>
            <p:cNvPr id="8" name="TextBox 7"/>
            <p:cNvSpPr txBox="1"/>
            <p:nvPr/>
          </p:nvSpPr>
          <p:spPr>
            <a:xfrm>
              <a:off x="5303848" y="5334000"/>
              <a:ext cx="3078279" cy="923330"/>
            </a:xfrm>
            <a:prstGeom prst="rect">
              <a:avLst/>
            </a:prstGeom>
            <a:noFill/>
          </p:spPr>
          <p:txBody>
            <a:bodyPr wrap="none" rtlCol="0">
              <a:spAutoFit/>
            </a:bodyPr>
            <a:lstStyle/>
            <a:p>
              <a:r>
                <a:rPr lang="en-US" sz="1800" dirty="0" smtClean="0">
                  <a:latin typeface="+mn-lt"/>
                </a:rPr>
                <a:t>Centrifugal discourse</a:t>
              </a:r>
              <a:br>
                <a:rPr lang="en-US" sz="1800" dirty="0" smtClean="0">
                  <a:latin typeface="+mn-lt"/>
                </a:rPr>
              </a:br>
              <a:r>
                <a:rPr lang="en-US" sz="1800" dirty="0" smtClean="0">
                  <a:latin typeface="+mn-lt"/>
                </a:rPr>
                <a:t>pluralistic</a:t>
              </a:r>
              <a:br>
                <a:rPr lang="en-US" sz="1800" dirty="0" smtClean="0">
                  <a:latin typeface="+mn-lt"/>
                </a:rPr>
              </a:br>
              <a:r>
                <a:rPr lang="en-US" sz="1800" i="1" dirty="0" smtClean="0">
                  <a:latin typeface="+mn-lt"/>
                </a:rPr>
                <a:t>isegoria</a:t>
              </a:r>
              <a:r>
                <a:rPr lang="en-US" sz="1800" dirty="0" smtClean="0">
                  <a:latin typeface="+mn-lt"/>
                </a:rPr>
                <a:t> (“freedom of speech”)</a:t>
              </a:r>
              <a:endParaRPr lang="en-US" sz="1800" dirty="0">
                <a:latin typeface="+mn-lt"/>
              </a:endParaRPr>
            </a:p>
          </p:txBody>
        </p:sp>
      </p:grpSp>
      <p:sp>
        <p:nvSpPr>
          <p:cNvPr id="10" name="Action Button: Return 9">
            <a:hlinkClick r:id="" action="ppaction://hlinkshowjump?jump=lastslideviewed" highlightClick="1"/>
          </p:cNvPr>
          <p:cNvSpPr/>
          <p:nvPr/>
        </p:nvSpPr>
        <p:spPr>
          <a:xfrm>
            <a:off x="8458200" y="304800"/>
            <a:ext cx="3810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06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eit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itho">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360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peitho</Template>
  <TotalTime>1040</TotalTime>
  <Words>2878</Words>
  <Application>Microsoft Office PowerPoint</Application>
  <PresentationFormat>On-screen Show (4:3)</PresentationFormat>
  <Paragraphs>257</Paragraphs>
  <Slides>21</Slides>
  <Notes>21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Levenim MT</vt:lpstr>
      <vt:lpstr>Times New Roman</vt:lpstr>
      <vt:lpstr>peitho</vt:lpstr>
      <vt:lpstr>Peitho Personified, Reified</vt:lpstr>
      <vt:lpstr>Shape of Things to Come</vt:lpstr>
      <vt:lpstr>Upcoming</vt:lpstr>
      <vt:lpstr>Historical Sketch</vt:lpstr>
      <vt:lpstr>Peithō Problematics</vt:lpstr>
      <vt:lpstr>Recap</vt:lpstr>
      <vt:lpstr>Theory Lenses</vt:lpstr>
      <vt:lpstr>Scholtz (me!)…</vt:lpstr>
      <vt:lpstr>Dialogue, Athenian Democracy</vt:lpstr>
      <vt:lpstr>PowerPoint Presentation</vt:lpstr>
      <vt:lpstr>PowerPoint Presentation</vt:lpstr>
      <vt:lpstr>Peitho / peithō</vt:lpstr>
      <vt:lpstr>Peithō: Word Notes</vt:lpstr>
      <vt:lpstr>Allegory-Personification</vt:lpstr>
      <vt:lpstr>Peitho, Pandora in Hesiod</vt:lpstr>
      <vt:lpstr>Homer: Aphrodite’s “Girdle”</vt:lpstr>
      <vt:lpstr>“Makron Vase” – early 5th BCE, Athenian</vt:lpstr>
      <vt:lpstr>PowerPoint Presentation</vt:lpstr>
      <vt:lpstr>PowerPoint Presentation</vt:lpstr>
      <vt:lpstr>Sexual-Political Peitho, Aphrodite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Peitho Personified, Reified</dc:title>
  <dc:creator>ascholtz</dc:creator>
  <cp:lastModifiedBy>Scholtz, Andrew</cp:lastModifiedBy>
  <cp:revision>112</cp:revision>
  <cp:lastPrinted>2017-01-31T21:08:40Z</cp:lastPrinted>
  <dcterms:created xsi:type="dcterms:W3CDTF">2012-09-13T01:11:23Z</dcterms:created>
  <dcterms:modified xsi:type="dcterms:W3CDTF">2017-01-31T22:53:17Z</dcterms:modified>
</cp:coreProperties>
</file>