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4"/>
  </p:notesMasterIdLst>
  <p:handoutMasterIdLst>
    <p:handoutMasterId r:id="rId15"/>
  </p:handoutMasterIdLst>
  <p:sldIdLst>
    <p:sldId id="256" r:id="rId2"/>
    <p:sldId id="258" r:id="rId3"/>
    <p:sldId id="280" r:id="rId4"/>
    <p:sldId id="281" r:id="rId5"/>
    <p:sldId id="282" r:id="rId6"/>
    <p:sldId id="279" r:id="rId7"/>
    <p:sldId id="259" r:id="rId8"/>
    <p:sldId id="260" r:id="rId9"/>
    <p:sldId id="261" r:id="rId10"/>
    <p:sldId id="269" r:id="rId11"/>
    <p:sldId id="272" r:id="rId12"/>
    <p:sldId id="283" r:id="rId13"/>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99"/>
    <a:srgbClr val="0000FF"/>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7" autoAdjust="0"/>
    <p:restoredTop sz="96203" autoAdjust="0"/>
  </p:normalViewPr>
  <p:slideViewPr>
    <p:cSldViewPr snapToGrid="0" showGuides="1">
      <p:cViewPr varScale="1">
        <p:scale>
          <a:sx n="64" d="100"/>
          <a:sy n="64" d="100"/>
        </p:scale>
        <p:origin x="1680" y="72"/>
      </p:cViewPr>
      <p:guideLst>
        <p:guide orient="horz" pos="2159"/>
        <p:guide pos="2881"/>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2" d="100"/>
        <a:sy n="82" d="100"/>
      </p:scale>
      <p:origin x="0" y="0"/>
    </p:cViewPr>
  </p:sorterViewPr>
  <p:notesViewPr>
    <p:cSldViewPr snapToGrid="0" showGuides="1">
      <p:cViewPr>
        <p:scale>
          <a:sx n="150" d="100"/>
          <a:sy n="150" d="100"/>
        </p:scale>
        <p:origin x="-72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r>
              <a:rPr lang="en-US" smtClean="0"/>
              <a:t>persuasion anc. greece</a:t>
            </a:r>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r>
              <a:rPr lang="en-US" smtClean="0"/>
              <a:t>notes</a:t>
            </a:r>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39064892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r>
              <a:rPr lang="en-US" smtClean="0"/>
              <a:t>persuasion anc. greece</a:t>
            </a:r>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117725" y="482600"/>
            <a:ext cx="2776538"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r>
              <a:rPr lang="en-US" smtClean="0"/>
              <a:t>notes</a:t>
            </a:r>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2109169465"/>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100" kern="1200">
        <a:solidFill>
          <a:schemeClr val="tx1"/>
        </a:solidFill>
        <a:latin typeface="+mn-lt"/>
        <a:ea typeface="+mn-ea"/>
        <a:cs typeface="+mn-cs"/>
      </a:defRPr>
    </a:lvl1pPr>
    <a:lvl2pPr marL="457200" algn="l" rtl="0" fontAlgn="base">
      <a:spcBef>
        <a:spcPct val="30000"/>
      </a:spcBef>
      <a:spcAft>
        <a:spcPct val="0"/>
      </a:spcAft>
      <a:defRPr sz="1100" kern="1200">
        <a:solidFill>
          <a:schemeClr val="tx1"/>
        </a:solidFill>
        <a:latin typeface="+mn-lt"/>
        <a:ea typeface="+mn-ea"/>
        <a:cs typeface="+mn-cs"/>
      </a:defRPr>
    </a:lvl2pPr>
    <a:lvl3pPr marL="914400" algn="l" rtl="0" fontAlgn="base">
      <a:spcBef>
        <a:spcPct val="30000"/>
      </a:spcBef>
      <a:spcAft>
        <a:spcPct val="0"/>
      </a:spcAft>
      <a:defRPr sz="1100" kern="1200">
        <a:solidFill>
          <a:schemeClr val="tx1"/>
        </a:solidFill>
        <a:latin typeface="+mn-lt"/>
        <a:ea typeface="+mn-ea"/>
        <a:cs typeface="+mn-cs"/>
      </a:defRPr>
    </a:lvl3pPr>
    <a:lvl4pPr marL="1371600" algn="l" rtl="0" fontAlgn="base">
      <a:spcBef>
        <a:spcPct val="30000"/>
      </a:spcBef>
      <a:spcAft>
        <a:spcPct val="0"/>
      </a:spcAft>
      <a:defRPr sz="1100" kern="1200">
        <a:solidFill>
          <a:schemeClr val="tx1"/>
        </a:solidFill>
        <a:latin typeface="+mn-lt"/>
        <a:ea typeface="+mn-ea"/>
        <a:cs typeface="+mn-cs"/>
      </a:defRPr>
    </a:lvl4pPr>
    <a:lvl5pPr marL="1828800" algn="l" rtl="0" fontAlgn="base">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2865895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Exemplary statesman?</a:t>
            </a:r>
          </a:p>
          <a:p>
            <a:pPr lvl="1"/>
            <a:r>
              <a:rPr lang="en-US" dirty="0" smtClean="0"/>
              <a:t>changes</a:t>
            </a:r>
            <a:r>
              <a:rPr lang="en-US" baseline="0" dirty="0" smtClean="0"/>
              <a:t> image, 460s.</a:t>
            </a:r>
            <a:endParaRPr lang="en-US" dirty="0" smtClean="0"/>
          </a:p>
          <a:p>
            <a:pPr lvl="1"/>
            <a:r>
              <a:rPr lang="en-US" dirty="0" smtClean="0"/>
              <a:t>tightens reins, p. 182.</a:t>
            </a:r>
          </a:p>
          <a:p>
            <a:pPr lvl="1"/>
            <a:r>
              <a:rPr lang="en-US" dirty="0" smtClean="0"/>
              <a:t>182. </a:t>
            </a:r>
            <a:r>
              <a:rPr lang="en-US" dirty="0" err="1" smtClean="0"/>
              <a:t>p’s</a:t>
            </a:r>
            <a:r>
              <a:rPr lang="en-US" dirty="0" smtClean="0"/>
              <a:t> rhetoric. his reputation.</a:t>
            </a:r>
          </a:p>
          <a:p>
            <a:pPr lvl="1"/>
            <a:r>
              <a:rPr lang="en-US" dirty="0" smtClean="0"/>
              <a:t>431. </a:t>
            </a:r>
            <a:r>
              <a:rPr lang="en-US" dirty="0" err="1" smtClean="0"/>
              <a:t>spartan</a:t>
            </a:r>
            <a:r>
              <a:rPr lang="en-US" baseline="0" dirty="0" smtClean="0"/>
              <a:t> invasion of </a:t>
            </a:r>
            <a:r>
              <a:rPr lang="en-US" baseline="0" dirty="0" err="1" smtClean="0"/>
              <a:t>attica</a:t>
            </a:r>
            <a:r>
              <a:rPr lang="en-US" baseline="0" dirty="0" smtClean="0"/>
              <a:t>. </a:t>
            </a:r>
            <a:r>
              <a:rPr lang="en-US" baseline="0" dirty="0" err="1" smtClean="0"/>
              <a:t>pericles</a:t>
            </a:r>
            <a:r>
              <a:rPr lang="en-US" baseline="0" dirty="0" smtClean="0"/>
              <a:t> announces (to remove suspicion of </a:t>
            </a:r>
            <a:r>
              <a:rPr lang="en-US" baseline="0" dirty="0" err="1" smtClean="0"/>
              <a:t>spartanizing</a:t>
            </a:r>
            <a:r>
              <a:rPr lang="en-US" baseline="0" dirty="0" smtClean="0"/>
              <a:t>) that if </a:t>
            </a:r>
            <a:r>
              <a:rPr lang="en-US" baseline="0" dirty="0" err="1" smtClean="0"/>
              <a:t>archidamus</a:t>
            </a:r>
            <a:r>
              <a:rPr lang="en-US" baseline="0" dirty="0" smtClean="0"/>
              <a:t> ravages all farms but his, will donate his farm to </a:t>
            </a:r>
            <a:r>
              <a:rPr lang="en-US" baseline="0" dirty="0" err="1" smtClean="0"/>
              <a:t>athenian</a:t>
            </a:r>
            <a:r>
              <a:rPr lang="en-US" baseline="0" dirty="0" smtClean="0"/>
              <a:t> demos.</a:t>
            </a:r>
            <a:endParaRPr lang="en-US" dirty="0" smtClean="0"/>
          </a:p>
          <a:p>
            <a:r>
              <a:rPr lang="en-US" dirty="0" smtClean="0"/>
              <a:t>Resourceful demagogue?</a:t>
            </a:r>
          </a:p>
          <a:p>
            <a:pPr lvl="1"/>
            <a:r>
              <a:rPr lang="en-US" dirty="0" smtClean="0"/>
              <a:t>p. 174</a:t>
            </a:r>
          </a:p>
          <a:p>
            <a:pPr lvl="1"/>
            <a:r>
              <a:rPr lang="en-US" dirty="0" smtClean="0"/>
              <a:t>pp. 176-7.</a:t>
            </a:r>
            <a:r>
              <a:rPr lang="en-US" baseline="0" dirty="0" smtClean="0"/>
              <a:t> further concessions-popular policy to demos during struggle with </a:t>
            </a:r>
            <a:r>
              <a:rPr lang="en-US" baseline="0" dirty="0" err="1" smtClean="0"/>
              <a:t>thuc</a:t>
            </a:r>
            <a:r>
              <a:rPr lang="en-US" baseline="0" dirty="0" smtClean="0"/>
              <a:t>. building projects.</a:t>
            </a:r>
            <a:endParaRPr lang="en-US" dirty="0" smtClean="0"/>
          </a:p>
          <a:p>
            <a:r>
              <a:rPr lang="en-US" dirty="0" smtClean="0"/>
              <a:t>Stealth tyrant?</a:t>
            </a:r>
          </a:p>
          <a:p>
            <a:pPr lvl="1"/>
            <a:r>
              <a:rPr lang="en-US" dirty="0" smtClean="0"/>
              <a:t>the empire as administered by </a:t>
            </a:r>
            <a:r>
              <a:rPr lang="en-US" dirty="0" err="1" smtClean="0"/>
              <a:t>pericles</a:t>
            </a:r>
            <a:r>
              <a:rPr lang="en-US" dirty="0" smtClean="0"/>
              <a:t> as tyranny. accusations of opposition</a:t>
            </a:r>
            <a:r>
              <a:rPr lang="en-US" baseline="0" dirty="0" smtClean="0"/>
              <a:t> vis-à-vis </a:t>
            </a:r>
            <a:r>
              <a:rPr lang="en-US" baseline="0" dirty="0" err="1" smtClean="0"/>
              <a:t>biolding</a:t>
            </a:r>
            <a:r>
              <a:rPr lang="en-US" baseline="0" dirty="0" smtClean="0"/>
              <a:t>, p. 177. p. 178. thee </a:t>
            </a:r>
            <a:r>
              <a:rPr lang="en-US" baseline="0" dirty="0" err="1" smtClean="0"/>
              <a:t>athenians</a:t>
            </a:r>
            <a:r>
              <a:rPr lang="en-US" baseline="0" dirty="0" smtClean="0"/>
              <a:t> were not obliged to give the allies any account of how their money was spent, provided that they carried on the war for them and kept the </a:t>
            </a:r>
            <a:r>
              <a:rPr lang="en-US" baseline="0" dirty="0" err="1" smtClean="0"/>
              <a:t>persians</a:t>
            </a:r>
            <a:r>
              <a:rPr lang="en-US" baseline="0" dirty="0" smtClean="0"/>
              <a:t> away.</a:t>
            </a:r>
          </a:p>
          <a:p>
            <a:pPr lvl="1"/>
            <a:r>
              <a:rPr lang="en-US" baseline="0" dirty="0" smtClean="0"/>
              <a:t>“he came to hold more power in his hands than many a king and many a tyrant” (183)</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383180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154820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13252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317663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41616-CB16-4011-936F-148B49B33695}" type="slidenum">
              <a:rPr lang="en-US"/>
              <a:pPr/>
              <a:t>3</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945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7CD11-D65C-42A5-B9F5-EE8D58CB6F2A}" type="slidenum">
              <a:rPr lang="en-US"/>
              <a:pPr/>
              <a:t>4</a:t>
            </a:fld>
            <a:endParaRPr lang="en-US"/>
          </a:p>
        </p:txBody>
      </p:sp>
      <p:sp>
        <p:nvSpPr>
          <p:cNvPr id="105474" name="Rectangle 2"/>
          <p:cNvSpPr>
            <a:spLocks noGrp="1" noRot="1" noChangeAspect="1" noChangeArrowheads="1" noTextEdit="1"/>
          </p:cNvSpPr>
          <p:nvPr>
            <p:ph type="sldImg"/>
          </p:nvPr>
        </p:nvSpPr>
        <p:spPr>
          <a:xfrm>
            <a:off x="2430463" y="474663"/>
            <a:ext cx="2116137" cy="1587500"/>
          </a:xfrm>
          <a:ln/>
        </p:spPr>
      </p:sp>
      <p:sp>
        <p:nvSpPr>
          <p:cNvPr id="105475" name="Rectangle 3"/>
          <p:cNvSpPr>
            <a:spLocks noGrp="1" noChangeArrowheads="1"/>
          </p:cNvSpPr>
          <p:nvPr>
            <p:ph type="body" idx="1"/>
          </p:nvPr>
        </p:nvSpPr>
        <p:spPr>
          <a:xfrm>
            <a:off x="542550" y="2135538"/>
            <a:ext cx="5890548" cy="6418795"/>
          </a:xfrm>
        </p:spPr>
        <p:txBody>
          <a:bodyPr/>
          <a:lstStyle/>
          <a:p>
            <a:r>
              <a:rPr lang="en-US" sz="1000" b="1" dirty="0"/>
              <a:t>Debate at </a:t>
            </a:r>
            <a:r>
              <a:rPr lang="en-US" sz="1000" b="1" dirty="0" err="1"/>
              <a:t>sparta</a:t>
            </a:r>
            <a:endParaRPr lang="en-US" sz="1000" b="1" dirty="0"/>
          </a:p>
          <a:p>
            <a:pPr lvl="1"/>
            <a:r>
              <a:rPr lang="en-US" sz="1000" b="1" dirty="0"/>
              <a:t>Corinthians to Spartans</a:t>
            </a:r>
            <a:r>
              <a:rPr lang="fr-FR" sz="1000" b="1" dirty="0"/>
              <a:t>:</a:t>
            </a:r>
            <a:endParaRPr lang="en-US" sz="1000" b="1" dirty="0"/>
          </a:p>
          <a:p>
            <a:pPr lvl="2"/>
            <a:r>
              <a:rPr lang="en-US" sz="1000" dirty="0"/>
              <a:t>“An Athenian is always an innovator, quick to form a resolution and quick at carrying it out. You, on the other hand, are good at keeping things as they are”</a:t>
            </a:r>
            <a:br>
              <a:rPr lang="en-US" sz="1000" dirty="0"/>
            </a:br>
            <a:r>
              <a:rPr lang="en-US" sz="1000" dirty="0"/>
              <a:t>(1.70, Peloponnesian Congress 432)</a:t>
            </a:r>
          </a:p>
          <a:p>
            <a:pPr lvl="1">
              <a:lnSpc>
                <a:spcPct val="80000"/>
              </a:lnSpc>
            </a:pPr>
            <a:r>
              <a:rPr lang="en-US" sz="1000" b="1" dirty="0"/>
              <a:t>Corinthians to Spartans</a:t>
            </a:r>
            <a:r>
              <a:rPr lang="fr-FR" sz="1000" b="1" dirty="0"/>
              <a:t>:</a:t>
            </a:r>
            <a:endParaRPr lang="en-US" sz="1000" b="1" dirty="0"/>
          </a:p>
          <a:p>
            <a:pPr lvl="2">
              <a:lnSpc>
                <a:spcPct val="80000"/>
              </a:lnSpc>
            </a:pPr>
            <a:r>
              <a:rPr lang="en-US" sz="1000" dirty="0"/>
              <a:t>“An Athenian is always an innovator, quick to form a resolution and quick at carrying it out. You, on the other hand, are good at keeping things as they are” (1.70, Peloponnesian Congress 432)</a:t>
            </a:r>
          </a:p>
          <a:p>
            <a:pPr lvl="1">
              <a:lnSpc>
                <a:spcPct val="80000"/>
              </a:lnSpc>
            </a:pPr>
            <a:r>
              <a:rPr lang="en-US" sz="1000" b="1" dirty="0"/>
              <a:t>Athenians to Peloponnesians:</a:t>
            </a:r>
          </a:p>
          <a:p>
            <a:pPr lvl="2">
              <a:lnSpc>
                <a:spcPct val="80000"/>
              </a:lnSpc>
            </a:pPr>
            <a:r>
              <a:rPr lang="en-US" sz="1000" dirty="0"/>
              <a:t>“We did not gain this empire by force” (1.74)</a:t>
            </a:r>
          </a:p>
          <a:p>
            <a:pPr lvl="2">
              <a:lnSpc>
                <a:spcPct val="80000"/>
              </a:lnSpc>
            </a:pPr>
            <a:r>
              <a:rPr lang="en-US" sz="1000" dirty="0"/>
              <a:t>“… clearly no longer safe to risk letting our empire go” (1.75)</a:t>
            </a:r>
          </a:p>
          <a:p>
            <a:pPr lvl="2">
              <a:lnSpc>
                <a:spcPct val="80000"/>
              </a:lnSpc>
            </a:pPr>
            <a:r>
              <a:rPr lang="en-US" sz="1000" dirty="0"/>
              <a:t>“It has always been a rule that the weak should be subject to the strong”</a:t>
            </a:r>
            <a:br>
              <a:rPr lang="en-US" sz="1000" dirty="0"/>
            </a:br>
            <a:r>
              <a:rPr lang="en-US" sz="1000" dirty="0"/>
              <a:t>“Those who deserve praise pay more attention to justice than they are compelled to do” (1.76)</a:t>
            </a:r>
          </a:p>
          <a:p>
            <a:pPr lvl="1">
              <a:lnSpc>
                <a:spcPct val="80000"/>
              </a:lnSpc>
            </a:pPr>
            <a:r>
              <a:rPr lang="en-US" sz="1000" b="1" dirty="0"/>
              <a:t>Spartans to Peloponnesians:</a:t>
            </a:r>
          </a:p>
          <a:p>
            <a:pPr lvl="2">
              <a:lnSpc>
                <a:spcPct val="80000"/>
              </a:lnSpc>
            </a:pPr>
            <a:r>
              <a:rPr lang="en-US" sz="1000" dirty="0"/>
              <a:t>ARCHIDAMUS (king): “As for being slow and cautious – which is the usual criticism made against us – … “slow” and “cautious” can equally well be “wise” and “sensible” (1.83)</a:t>
            </a:r>
          </a:p>
          <a:p>
            <a:pPr lvl="2">
              <a:lnSpc>
                <a:spcPct val="80000"/>
              </a:lnSpc>
            </a:pPr>
            <a:r>
              <a:rPr lang="en-US" sz="1000" dirty="0" err="1"/>
              <a:t>STHENELEIDAS</a:t>
            </a:r>
            <a:r>
              <a:rPr lang="en-US" sz="1000" dirty="0"/>
              <a:t> (ephor): “… this is not a matter to be settled by law-suits and by words…” (1.86)</a:t>
            </a:r>
          </a:p>
          <a:p>
            <a:r>
              <a:rPr lang="en-US" sz="1000" b="1" dirty="0"/>
              <a:t>Pericles to Athenians:</a:t>
            </a:r>
          </a:p>
          <a:p>
            <a:pPr lvl="1"/>
            <a:r>
              <a:rPr lang="en-US" sz="1000" dirty="0"/>
              <a:t>“They are farmers, not sailors” (1.142)</a:t>
            </a:r>
          </a:p>
          <a:p>
            <a:pPr lvl="1"/>
            <a:r>
              <a:rPr lang="en-US" sz="1000" dirty="0"/>
              <a:t>“We do not say that a man who takes no interest in politics is a man who minds his own business (</a:t>
            </a:r>
            <a:r>
              <a:rPr lang="en-US" sz="1000" i="1" dirty="0" err="1"/>
              <a:t>apragmōn</a:t>
            </a:r>
            <a:r>
              <a:rPr lang="en-US" sz="1000" dirty="0"/>
              <a:t>); we say that he has no business here at all” (2.40)</a:t>
            </a:r>
          </a:p>
          <a:p>
            <a:pPr lvl="1"/>
            <a:r>
              <a:rPr lang="en-US" sz="1000" dirty="0"/>
              <a:t>“No doubt all this (i.e., empire) will be disparaged by people who are politically apathetic (</a:t>
            </a:r>
            <a:r>
              <a:rPr lang="en-US" sz="1000" i="1" dirty="0" err="1"/>
              <a:t>apragmōn</a:t>
            </a:r>
            <a:r>
              <a:rPr lang="en-US" sz="1000" dirty="0"/>
              <a:t>); but those who, like us, prefer a life of action will try to imitate us” (2.64)</a:t>
            </a:r>
          </a:p>
          <a:p>
            <a:pPr lvl="0"/>
            <a:r>
              <a:rPr lang="en-US" sz="1000" b="1" dirty="0"/>
              <a:t>Periclean Funeral Oration:</a:t>
            </a:r>
            <a:endParaRPr lang="en-US" sz="1000" dirty="0"/>
          </a:p>
          <a:p>
            <a:pPr lvl="1">
              <a:spcAft>
                <a:spcPct val="25000"/>
              </a:spcAft>
            </a:pPr>
            <a:r>
              <a:rPr lang="en-US" sz="1000" dirty="0"/>
              <a:t>“When it is a question of … public responsibility, what counts is not membership of a particular class, but the actual ability which the man possesses” (2.37)</a:t>
            </a:r>
          </a:p>
          <a:p>
            <a:pPr lvl="1">
              <a:spcAft>
                <a:spcPct val="25000"/>
              </a:spcAft>
            </a:pPr>
            <a:r>
              <a:rPr lang="en-US" sz="1000" dirty="0"/>
              <a:t>“Our love of what is beautiful does not lead to extravagance; our love of things of the mind does not make us soft” (2.40)</a:t>
            </a:r>
          </a:p>
          <a:p>
            <a:pPr lvl="1">
              <a:spcAft>
                <a:spcPct val="25000"/>
              </a:spcAft>
            </a:pPr>
            <a:r>
              <a:rPr lang="en-US" sz="1000" dirty="0"/>
              <a:t>“We do not say that a man who takes no interest in politics is a man who minds his own business (</a:t>
            </a:r>
            <a:r>
              <a:rPr lang="en-US" sz="1000" i="1" dirty="0" err="1"/>
              <a:t>apragmōn</a:t>
            </a:r>
            <a:r>
              <a:rPr lang="en-US" sz="1000" dirty="0"/>
              <a:t>); we say that he has no business here at all” (2.40)</a:t>
            </a:r>
          </a:p>
          <a:p>
            <a:pPr lvl="1">
              <a:spcAft>
                <a:spcPct val="25000"/>
              </a:spcAft>
            </a:pPr>
            <a:r>
              <a:rPr lang="en-US" sz="1000" dirty="0"/>
              <a:t>“We do not think that there is an incompatibility between words and deeds” (2.40)</a:t>
            </a:r>
          </a:p>
          <a:p>
            <a:pPr lvl="1">
              <a:spcAft>
                <a:spcPct val="25000"/>
              </a:spcAft>
            </a:pPr>
            <a:r>
              <a:rPr lang="en-US" sz="1000" dirty="0"/>
              <a:t>“What I would prefer is that you should fix your eyes every day on the greatness of Athens as she really is, and should fall in love with her” (become </a:t>
            </a:r>
            <a:r>
              <a:rPr lang="en-US" sz="1000" i="1" dirty="0"/>
              <a:t>erastai</a:t>
            </a:r>
            <a:r>
              <a:rPr lang="en-US" sz="1000" dirty="0"/>
              <a:t> – “lovers,” of her, 2.43)</a:t>
            </a:r>
          </a:p>
        </p:txBody>
      </p:sp>
    </p:spTree>
    <p:extLst>
      <p:ext uri="{BB962C8B-B14F-4D97-AF65-F5344CB8AC3E}">
        <p14:creationId xmlns:p14="http://schemas.microsoft.com/office/powerpoint/2010/main" val="692284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782"/>
              </a:spcAft>
            </a:pPr>
            <a:r>
              <a:rPr lang="en-US" dirty="0"/>
              <a:t>WHY SPIN DEMOCRACY THUS HERE?</a:t>
            </a:r>
          </a:p>
          <a:p>
            <a:pPr>
              <a:spcAft>
                <a:spcPts val="1782"/>
              </a:spcAft>
            </a:pPr>
            <a:r>
              <a:rPr lang="en-US" dirty="0"/>
              <a:t>“In name, it [our government] is called a democracy, (</a:t>
            </a:r>
            <a:r>
              <a:rPr lang="en-US" i="1" dirty="0"/>
              <a:t>dēmokratia</a:t>
            </a:r>
            <a:r>
              <a:rPr lang="en-US" dirty="0"/>
              <a:t>) because it is managed not for a few people, but for the majority.”</a:t>
            </a:r>
          </a:p>
          <a:p>
            <a:pPr defTabSz="904915">
              <a:spcAft>
                <a:spcPts val="1782"/>
              </a:spcAft>
              <a:defRPr/>
            </a:pPr>
            <a:r>
              <a:rPr lang="el-GR" dirty="0"/>
              <a:t>καὶ ὄνομα μὲν διὰ τὸ μὴ ἐς ὀλίγους ἀλλ᾽</a:t>
            </a:r>
            <a:r>
              <a:rPr lang="en-US" dirty="0"/>
              <a:t> </a:t>
            </a:r>
            <a:r>
              <a:rPr lang="el-GR" dirty="0"/>
              <a:t>ἐς πλείονας οἰκεῖν δημοκρατία κέκληται</a:t>
            </a:r>
            <a:r>
              <a:rPr lang="en-US" dirty="0"/>
              <a:t>  (2.37.1).</a:t>
            </a:r>
          </a:p>
          <a:p>
            <a:pPr defTabSz="904915">
              <a:spcAft>
                <a:spcPts val="1782"/>
              </a:spcAft>
              <a:defRPr/>
            </a:pPr>
            <a:r>
              <a:rPr lang="en-US" dirty="0" err="1"/>
              <a:t>def</a:t>
            </a:r>
            <a:r>
              <a:rPr lang="en-US" dirty="0"/>
              <a:t> of democracy seems an odd spinning of democracy. isonomia. note all the qualifying formulae. "although." etc. seemingly an attempt to soften democracy's impact on the skeptical? rotating offices compensated by seeming stress on strategia. in effect, a meritocracy.</a:t>
            </a:r>
          </a:p>
          <a:p>
            <a:pPr defTabSz="904915">
              <a:spcAft>
                <a:spcPts val="1782"/>
              </a:spcAft>
              <a:defRPr/>
            </a:pPr>
            <a:endParaRPr lang="en-US" dirty="0"/>
          </a:p>
          <a:p>
            <a:pPr>
              <a:spcAft>
                <a:spcPts val="1782"/>
              </a:spcAft>
            </a:pPr>
            <a:r>
              <a:rPr lang="en-US" dirty="0"/>
              <a:t>WHY SPIN POLUPRAGMOSUNE THUS?</a:t>
            </a:r>
          </a:p>
          <a:p>
            <a:pPr>
              <a:spcAft>
                <a:spcPts val="1782"/>
              </a:spcAft>
            </a:pPr>
            <a:r>
              <a:rPr lang="en-US" dirty="0"/>
              <a:t>“For we alone think that a man who does not take part in public affairs is good for nothing while others only say he is ‘minding his own business’ (</a:t>
            </a:r>
            <a:r>
              <a:rPr lang="en-US" i="1" dirty="0" err="1"/>
              <a:t>apragmōn</a:t>
            </a:r>
            <a:r>
              <a:rPr lang="en-US" dirty="0"/>
              <a:t>).”</a:t>
            </a:r>
          </a:p>
          <a:p>
            <a:pPr>
              <a:spcAft>
                <a:spcPts val="1782"/>
              </a:spcAft>
            </a:pPr>
            <a:r>
              <a:rPr lang="el-GR" dirty="0"/>
              <a:t>μόνοι γὰρ τόν τε</a:t>
            </a:r>
            <a:r>
              <a:rPr lang="en-US" dirty="0"/>
              <a:t> </a:t>
            </a:r>
            <a:r>
              <a:rPr lang="el-GR" dirty="0"/>
              <a:t>μηδὲν τῶνδε μετέχοντα οὐκ ἀπράγμονα, ἀλλ᾽ ἀχρεῖον νομίζομεν</a:t>
            </a:r>
            <a:r>
              <a:rPr lang="en-US" dirty="0"/>
              <a:t> (2.40.2).</a:t>
            </a:r>
          </a:p>
          <a:p>
            <a:pPr>
              <a:spcAft>
                <a:spcPts val="1782"/>
              </a:spcAft>
            </a:pPr>
            <a:r>
              <a:rPr lang="en-US" dirty="0"/>
              <a:t>WHY THIS AFTERTHOUGHT FOR WOMEN?</a:t>
            </a:r>
          </a:p>
          <a:p>
            <a:pPr>
              <a:spcAft>
                <a:spcPts val="1782"/>
              </a:spcAft>
            </a:pPr>
            <a:r>
              <a:rPr lang="en-US" dirty="0"/>
              <a:t>To women: “Your glory (</a:t>
            </a:r>
            <a:r>
              <a:rPr lang="en-US" i="1" dirty="0"/>
              <a:t>doxa</a:t>
            </a:r>
            <a:r>
              <a:rPr lang="en-US" dirty="0"/>
              <a:t>) is great … if you have as little fame (</a:t>
            </a:r>
            <a:r>
              <a:rPr lang="en-US" i="1" dirty="0"/>
              <a:t>kleos</a:t>
            </a:r>
            <a:r>
              <a:rPr lang="en-US" dirty="0"/>
              <a:t>) among men as possible, whether for virtue or by way of reproach.”</a:t>
            </a:r>
          </a:p>
          <a:p>
            <a:pPr>
              <a:spcAft>
                <a:spcPts val="1782"/>
              </a:spcAft>
            </a:pPr>
            <a:r>
              <a:rPr lang="en-US" dirty="0" err="1"/>
              <a:t>εἰ</a:t>
            </a:r>
            <a:r>
              <a:rPr lang="en-US" dirty="0"/>
              <a:t> </a:t>
            </a:r>
            <a:r>
              <a:rPr lang="en-US" dirty="0" err="1"/>
              <a:t>δέ</a:t>
            </a:r>
            <a:r>
              <a:rPr lang="en-US" dirty="0"/>
              <a:t> </a:t>
            </a:r>
            <a:r>
              <a:rPr lang="en-US" dirty="0" err="1"/>
              <a:t>με</a:t>
            </a:r>
            <a:r>
              <a:rPr lang="en-US" dirty="0"/>
              <a:t> </a:t>
            </a:r>
            <a:r>
              <a:rPr lang="en-US" dirty="0" err="1"/>
              <a:t>δεῖ</a:t>
            </a:r>
            <a:r>
              <a:rPr lang="en-US" dirty="0"/>
              <a:t> καὶ </a:t>
            </a:r>
            <a:r>
              <a:rPr lang="en-US" dirty="0" err="1"/>
              <a:t>γυν</a:t>
            </a:r>
            <a:r>
              <a:rPr lang="en-US" dirty="0"/>
              <a:t>αικείας τι ἀρετῆς, ὅσαι νῦν ἐν χηρείᾳ ἔσονται, μνησθῆναι, βραχείᾳ παραινέσει ἅπαν σημανῶ. </a:t>
            </a:r>
            <a:r>
              <a:rPr lang="en-US" dirty="0" err="1"/>
              <a:t>τῆς</a:t>
            </a:r>
            <a:r>
              <a:rPr lang="en-US" dirty="0"/>
              <a:t> </a:t>
            </a:r>
            <a:r>
              <a:rPr lang="en-US" dirty="0" err="1"/>
              <a:t>τε</a:t>
            </a:r>
            <a:r>
              <a:rPr lang="en-US" dirty="0"/>
              <a:t> </a:t>
            </a:r>
            <a:r>
              <a:rPr lang="en-US" dirty="0" err="1"/>
              <a:t>γὰρ</a:t>
            </a:r>
            <a:r>
              <a:rPr lang="en-US" dirty="0"/>
              <a:t> ὑπα</a:t>
            </a:r>
            <a:r>
              <a:rPr lang="en-US" dirty="0" err="1"/>
              <a:t>ρχούσης</a:t>
            </a:r>
            <a:r>
              <a:rPr lang="en-US" dirty="0"/>
              <a:t> </a:t>
            </a:r>
            <a:r>
              <a:rPr lang="en-US" dirty="0" err="1"/>
              <a:t>φύσεως</a:t>
            </a:r>
            <a:r>
              <a:rPr lang="en-US" dirty="0"/>
              <a:t> </a:t>
            </a:r>
            <a:r>
              <a:rPr lang="en-US" dirty="0" err="1"/>
              <a:t>μὴ</a:t>
            </a:r>
            <a:r>
              <a:rPr lang="en-US" dirty="0"/>
              <a:t> </a:t>
            </a:r>
            <a:r>
              <a:rPr lang="en-US" dirty="0" err="1"/>
              <a:t>χείροσι</a:t>
            </a:r>
            <a:r>
              <a:rPr lang="en-US" dirty="0"/>
              <a:t> </a:t>
            </a:r>
            <a:r>
              <a:rPr lang="en-US" dirty="0" err="1"/>
              <a:t>γενέσθ</a:t>
            </a:r>
            <a:r>
              <a:rPr lang="en-US" dirty="0"/>
              <a:t>αι ὑμῖν μεγάλη ἡ δόξα καὶ ἧς ἂν ἐπ᾽ ἐλάχιστον ἀρετῆς πέρι ἢ ψόγου ἐν τοῖς ἄρσεσι κλέος ᾖ (2.45.2).</a:t>
            </a:r>
          </a:p>
          <a:p>
            <a:endParaRPr lang="el-GR"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258794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165882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247102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495. </a:t>
            </a:r>
            <a:r>
              <a:rPr lang="en-US" dirty="0" err="1"/>
              <a:t>pericles</a:t>
            </a:r>
            <a:r>
              <a:rPr lang="en-US" dirty="0"/>
              <a:t> born.</a:t>
            </a:r>
          </a:p>
          <a:p>
            <a:r>
              <a:rPr lang="en-US" dirty="0"/>
              <a:t>477. Delian League founded.</a:t>
            </a:r>
          </a:p>
          <a:p>
            <a:r>
              <a:rPr lang="en-US" dirty="0"/>
              <a:t>466. Enters politics a democrat. Changes public image.</a:t>
            </a:r>
          </a:p>
          <a:p>
            <a:r>
              <a:rPr lang="en-US" dirty="0"/>
              <a:t>454. transfer of Delian treasury.</a:t>
            </a:r>
          </a:p>
          <a:p>
            <a:r>
              <a:rPr lang="en-US" dirty="0"/>
              <a:t>463-1. Ephialtes ascendant. Areopagus partially disempowered.</a:t>
            </a:r>
          </a:p>
          <a:p>
            <a:r>
              <a:rPr lang="en-US" dirty="0"/>
              <a:t>461. Areopagus reorganized. Cimon, Athens lead general ostracized. Ephialtes murdered.</a:t>
            </a:r>
          </a:p>
          <a:p>
            <a:r>
              <a:rPr lang="en-US" dirty="0"/>
              <a:t>461-429. Pericles ascendant.</a:t>
            </a:r>
          </a:p>
          <a:p>
            <a:pPr marL="625381" lvl="1" indent="-170558">
              <a:buFont typeface="Arial" pitchFamily="34" charset="0"/>
              <a:buChar char="•"/>
            </a:pPr>
            <a:r>
              <a:rPr lang="en-US" dirty="0"/>
              <a:t>Archonship qualification broadened (458)</a:t>
            </a:r>
          </a:p>
          <a:p>
            <a:pPr marL="625381" lvl="1" indent="-170558">
              <a:buFont typeface="Arial" pitchFamily="34" charset="0"/>
              <a:buChar char="•"/>
            </a:pPr>
            <a:r>
              <a:rPr lang="en-US" dirty="0"/>
              <a:t>Archons, jurors paid</a:t>
            </a:r>
          </a:p>
          <a:p>
            <a:pPr marL="625381" lvl="1" indent="-170558">
              <a:buFont typeface="Arial" pitchFamily="34" charset="0"/>
              <a:buChar char="•"/>
            </a:pPr>
            <a:r>
              <a:rPr lang="en-US" dirty="0"/>
              <a:t>Archonship, council lottery absolute</a:t>
            </a:r>
          </a:p>
          <a:p>
            <a:pPr marL="625381" lvl="1" indent="-170558">
              <a:buFont typeface="Arial" pitchFamily="34" charset="0"/>
              <a:buChar char="•"/>
            </a:pPr>
            <a:r>
              <a:rPr lang="en-US" dirty="0"/>
              <a:t>Pericles’ citizenship legislation (451/50)</a:t>
            </a:r>
          </a:p>
          <a:p>
            <a:pPr marL="625381" lvl="1" indent="-170558">
              <a:buFont typeface="Arial" pitchFamily="34" charset="0"/>
              <a:buChar char="•"/>
            </a:pPr>
            <a:r>
              <a:rPr lang="en-US" dirty="0"/>
              <a:t>Free speech (</a:t>
            </a:r>
            <a:r>
              <a:rPr lang="en-US" i="1" dirty="0"/>
              <a:t>isegoria</a:t>
            </a:r>
            <a:r>
              <a:rPr lang="en-US" dirty="0"/>
              <a:t>) achieved</a:t>
            </a:r>
          </a:p>
          <a:p>
            <a:pPr marL="625381" lvl="1" indent="-170558">
              <a:buFont typeface="Arial" pitchFamily="34" charset="0"/>
              <a:buChar char="•"/>
            </a:pPr>
            <a:r>
              <a:rPr lang="en-US" dirty="0"/>
              <a:t>Liturgy system introduced/perfected</a:t>
            </a:r>
          </a:p>
          <a:p>
            <a:r>
              <a:rPr lang="en-US" dirty="0"/>
              <a:t>458. </a:t>
            </a:r>
            <a:r>
              <a:rPr lang="en-US" i="1" dirty="0"/>
              <a:t>Oresteia</a:t>
            </a:r>
            <a:r>
              <a:rPr lang="en-US" dirty="0"/>
              <a:t> produced.</a:t>
            </a:r>
          </a:p>
          <a:p>
            <a:r>
              <a:rPr lang="en-US" dirty="0"/>
              <a:t>447. Parthenon begun.</a:t>
            </a:r>
          </a:p>
          <a:p>
            <a:r>
              <a:rPr lang="en-US" dirty="0"/>
              <a:t>446/5. 30-years peace, Athens-Peloponnesians.</a:t>
            </a:r>
          </a:p>
          <a:p>
            <a:r>
              <a:rPr lang="en-US" dirty="0"/>
              <a:t>444. Thucydides son of Melesias leads the “few” v. the “many.”</a:t>
            </a:r>
          </a:p>
          <a:p>
            <a:r>
              <a:rPr lang="en-US" dirty="0"/>
              <a:t>442. Adopts sever style. Thucydides ostracized.</a:t>
            </a:r>
          </a:p>
          <a:p>
            <a:r>
              <a:rPr lang="en-US" dirty="0"/>
              <a:t>431-404. Peloponnesian war.</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1448745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2530744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1311"/>
            <a:ext cx="7772400" cy="1470025"/>
          </a:xfrm>
          <a:noFill/>
        </p:spPr>
        <p:txBody>
          <a:bodyPr>
            <a:noAutofit/>
          </a:bodyPr>
          <a:lstStyle>
            <a:lvl1pPr algn="ctr">
              <a:defRPr sz="4800" b="0">
                <a:solidFill>
                  <a:schemeClr val="bg1"/>
                </a:solidFill>
                <a:effectLst>
                  <a:outerShdw blurRad="38100" dist="381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47086"/>
            <a:ext cx="6400800" cy="1752600"/>
          </a:xfrm>
        </p:spPr>
        <p:txBody>
          <a:bodyPr>
            <a:normAutofit/>
          </a:bodyPr>
          <a:lstStyle>
            <a:lvl1pPr marL="0" indent="0" algn="ctr">
              <a:buNone/>
              <a:defRPr sz="3600" b="0">
                <a:solidFill>
                  <a:srgbClr val="000099"/>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23-Feb 2017</a:t>
            </a:r>
            <a:endParaRPr lang="en-US"/>
          </a:p>
        </p:txBody>
      </p:sp>
      <p:sp>
        <p:nvSpPr>
          <p:cNvPr id="6" name="Footer Placeholder 5"/>
          <p:cNvSpPr>
            <a:spLocks noGrp="1"/>
          </p:cNvSpPr>
          <p:nvPr>
            <p:ph type="ftr" sz="quarter" idx="11"/>
          </p:nvPr>
        </p:nvSpPr>
        <p:spPr/>
        <p:txBody>
          <a:bodyPr/>
          <a:lstStyle/>
          <a:p>
            <a:r>
              <a:rPr lang="en-US" smtClean="0"/>
              <a:t>Plutarch's Life of Pericles</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23-Feb 2017</a:t>
            </a:r>
            <a:endParaRPr lang="en-US"/>
          </a:p>
        </p:txBody>
      </p:sp>
      <p:sp>
        <p:nvSpPr>
          <p:cNvPr id="5" name="Footer Placeholder 4"/>
          <p:cNvSpPr>
            <a:spLocks noGrp="1"/>
          </p:cNvSpPr>
          <p:nvPr>
            <p:ph type="ftr" sz="quarter" idx="11"/>
          </p:nvPr>
        </p:nvSpPr>
        <p:spPr/>
        <p:txBody>
          <a:bodyPr/>
          <a:lstStyle/>
          <a:p>
            <a:r>
              <a:rPr lang="en-US" smtClean="0"/>
              <a:t>Plutarch's Life of Pericles</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23-Feb 2017</a:t>
            </a:r>
            <a:endParaRPr lang="en-US"/>
          </a:p>
        </p:txBody>
      </p:sp>
      <p:sp>
        <p:nvSpPr>
          <p:cNvPr id="5" name="Footer Placeholder 4"/>
          <p:cNvSpPr>
            <a:spLocks noGrp="1"/>
          </p:cNvSpPr>
          <p:nvPr>
            <p:ph type="ftr" sz="quarter" idx="11"/>
          </p:nvPr>
        </p:nvSpPr>
        <p:spPr/>
        <p:txBody>
          <a:bodyPr/>
          <a:lstStyle/>
          <a:p>
            <a:r>
              <a:rPr lang="en-US" smtClean="0"/>
              <a:t>Plutarch's Life of Pericles</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23-Feb 2017</a:t>
            </a:r>
            <a:endParaRPr lang="en-US"/>
          </a:p>
        </p:txBody>
      </p:sp>
      <p:sp>
        <p:nvSpPr>
          <p:cNvPr id="5" name="Footer Placeholder 4"/>
          <p:cNvSpPr>
            <a:spLocks noGrp="1"/>
          </p:cNvSpPr>
          <p:nvPr>
            <p:ph type="ftr" sz="quarter" idx="11"/>
          </p:nvPr>
        </p:nvSpPr>
        <p:spPr/>
        <p:txBody>
          <a:bodyPr/>
          <a:lstStyle/>
          <a:p>
            <a:r>
              <a:rPr lang="en-US" smtClean="0"/>
              <a:t>Plutarch's Life of Pericles</a:t>
            </a:r>
            <a:endParaRPr lang="en-US" dirty="0"/>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9449" y="2046650"/>
            <a:ext cx="7772400" cy="1362075"/>
          </a:xfrm>
        </p:spPr>
        <p:txBody>
          <a:bodyPr anchor="b" anchorCtr="0"/>
          <a:lstStyle>
            <a:lvl1pPr algn="l">
              <a:defRPr sz="4000" b="1" cap="none" baseline="0">
                <a:solidFill>
                  <a:srgbClr val="00009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9449" y="3681413"/>
            <a:ext cx="7772400" cy="1500187"/>
          </a:xfrm>
        </p:spPr>
        <p:txBody>
          <a:bodyPr anchor="t" anchorCtr="0">
            <a:normAutofit/>
          </a:bodyPr>
          <a:lstStyle>
            <a:lvl1pPr marL="0" indent="0">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23-Feb 2017</a:t>
            </a:r>
            <a:endParaRPr lang="en-US"/>
          </a:p>
        </p:txBody>
      </p:sp>
      <p:sp>
        <p:nvSpPr>
          <p:cNvPr id="6" name="Footer Placeholder 5"/>
          <p:cNvSpPr>
            <a:spLocks noGrp="1"/>
          </p:cNvSpPr>
          <p:nvPr>
            <p:ph type="ftr" sz="quarter" idx="11"/>
          </p:nvPr>
        </p:nvSpPr>
        <p:spPr/>
        <p:txBody>
          <a:bodyPr/>
          <a:lstStyle/>
          <a:p>
            <a:r>
              <a:rPr lang="en-US" smtClean="0"/>
              <a:t>Plutarch's Life of Pericles</a:t>
            </a:r>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10" name="Straight Connector 9"/>
          <p:cNvCxnSpPr/>
          <p:nvPr userDrawn="1"/>
        </p:nvCxnSpPr>
        <p:spPr>
          <a:xfrm rot="5400000">
            <a:off x="24384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12" name="Group 11"/>
          <p:cNvGrpSpPr/>
          <p:nvPr userDrawn="1"/>
        </p:nvGrpSpPr>
        <p:grpSpPr>
          <a:xfrm>
            <a:off x="571500" y="2030505"/>
            <a:ext cx="8001000" cy="3200400"/>
            <a:chOff x="571500" y="2030505"/>
            <a:chExt cx="8001000" cy="3200400"/>
          </a:xfrm>
        </p:grpSpPr>
        <p:cxnSp>
          <p:nvCxnSpPr>
            <p:cNvPr id="10" name="Straight Connector 9"/>
            <p:cNvCxnSpPr/>
            <p:nvPr userDrawn="1"/>
          </p:nvCxnSpPr>
          <p:spPr>
            <a:xfrm>
              <a:off x="571500" y="2182905"/>
              <a:ext cx="8001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95600" y="3630705"/>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23-Feb 2017</a:t>
            </a:r>
            <a:endParaRPr lang="en-US"/>
          </a:p>
        </p:txBody>
      </p:sp>
      <p:sp>
        <p:nvSpPr>
          <p:cNvPr id="8" name="Footer Placeholder 7"/>
          <p:cNvSpPr>
            <a:spLocks noGrp="1"/>
          </p:cNvSpPr>
          <p:nvPr>
            <p:ph type="ftr" sz="quarter" idx="11"/>
          </p:nvPr>
        </p:nvSpPr>
        <p:spPr/>
        <p:txBody>
          <a:bodyPr/>
          <a:lstStyle/>
          <a:p>
            <a:r>
              <a:rPr lang="en-US" smtClean="0"/>
              <a:t>Plutarch's Life of Pericles</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gn="ctr">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23-Feb 2017</a:t>
            </a:r>
            <a:endParaRPr lang="en-US"/>
          </a:p>
        </p:txBody>
      </p:sp>
      <p:sp>
        <p:nvSpPr>
          <p:cNvPr id="6" name="Footer Placeholder 5"/>
          <p:cNvSpPr>
            <a:spLocks noGrp="1"/>
          </p:cNvSpPr>
          <p:nvPr>
            <p:ph type="ftr" sz="quarter" idx="11"/>
          </p:nvPr>
        </p:nvSpPr>
        <p:spPr/>
        <p:txBody>
          <a:bodyPr/>
          <a:lstStyle/>
          <a:p>
            <a:r>
              <a:rPr lang="en-US" smtClean="0"/>
              <a:t>Plutarch's Life of Pericles</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36576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23-Feb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Plutarch's Life of Pericles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8" name="Rectangle 7"/>
          <p:cNvSpPr/>
          <p:nvPr/>
        </p:nvSpPr>
        <p:spPr>
          <a:xfrm>
            <a:off x="0" y="1492695"/>
            <a:ext cx="9144000"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4400" b="1" kern="1200" baseline="0">
          <a:solidFill>
            <a:srgbClr val="000099"/>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Exemplary Statesman or Stealthy Tyrant?</a:t>
            </a:r>
            <a:endParaRPr lang="en-US" dirty="0"/>
          </a:p>
        </p:txBody>
      </p:sp>
      <p:sp>
        <p:nvSpPr>
          <p:cNvPr id="3" name="Subtitle 2"/>
          <p:cNvSpPr>
            <a:spLocks noGrp="1"/>
          </p:cNvSpPr>
          <p:nvPr>
            <p:ph type="subTitle" idx="1"/>
          </p:nvPr>
        </p:nvSpPr>
        <p:spPr/>
        <p:txBody>
          <a:bodyPr/>
          <a:lstStyle/>
          <a:p>
            <a:r>
              <a:rPr lang="en-US" dirty="0" smtClean="0"/>
              <a:t>Plutarch’s </a:t>
            </a:r>
            <a:r>
              <a:rPr lang="en-US" i="1" dirty="0" smtClean="0"/>
              <a:t>Life of Pericles</a:t>
            </a:r>
            <a:endParaRPr lang="en-US" i="1" dirty="0"/>
          </a:p>
        </p:txBody>
      </p:sp>
    </p:spTree>
    <p:extLst>
      <p:ext uri="{BB962C8B-B14F-4D97-AF65-F5344CB8AC3E}">
        <p14:creationId xmlns:p14="http://schemas.microsoft.com/office/powerpoint/2010/main" val="216284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Pericles’ and His Several Masks</a:t>
            </a:r>
            <a:endParaRPr lang="en-US" dirty="0"/>
          </a:p>
        </p:txBody>
      </p:sp>
      <p:sp>
        <p:nvSpPr>
          <p:cNvPr id="6" name="Content Placeholder 5"/>
          <p:cNvSpPr>
            <a:spLocks noGrp="1"/>
          </p:cNvSpPr>
          <p:nvPr>
            <p:ph idx="1"/>
          </p:nvPr>
        </p:nvSpPr>
        <p:spPr/>
        <p:txBody>
          <a:bodyPr/>
          <a:lstStyle/>
          <a:p>
            <a:r>
              <a:rPr lang="en-US" dirty="0" smtClean="0"/>
              <a:t>Exemplary statesman?</a:t>
            </a:r>
          </a:p>
          <a:p>
            <a:r>
              <a:rPr lang="en-US" dirty="0" smtClean="0"/>
              <a:t>Resourceful demagogue?</a:t>
            </a:r>
          </a:p>
          <a:p>
            <a:r>
              <a:rPr lang="en-US" dirty="0" smtClean="0"/>
              <a:t>Stealth tyrant?</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5715000" y="2133600"/>
            <a:ext cx="2087562" cy="3394636"/>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r>
              <a:rPr lang="en-US" smtClean="0"/>
              <a:t>23-Feb 2017</a:t>
            </a:r>
            <a:endParaRPr lang="en-US"/>
          </a:p>
        </p:txBody>
      </p:sp>
      <p:sp>
        <p:nvSpPr>
          <p:cNvPr id="8" name="Footer Placeholder 7"/>
          <p:cNvSpPr>
            <a:spLocks noGrp="1"/>
          </p:cNvSpPr>
          <p:nvPr>
            <p:ph type="ftr" sz="quarter" idx="11"/>
          </p:nvPr>
        </p:nvSpPr>
        <p:spPr/>
        <p:txBody>
          <a:bodyPr/>
          <a:lstStyle/>
          <a:p>
            <a:r>
              <a:rPr lang="en-US" smtClean="0"/>
              <a:t>Plutarch's Life of Pericles</a:t>
            </a:r>
            <a:endParaRPr lang="en-US" dirty="0"/>
          </a:p>
        </p:txBody>
      </p:sp>
      <p:sp>
        <p:nvSpPr>
          <p:cNvPr id="9" name="Slide Number Placeholder 8"/>
          <p:cNvSpPr>
            <a:spLocks noGrp="1"/>
          </p:cNvSpPr>
          <p:nvPr>
            <p:ph type="sldNum" sz="quarter" idx="12"/>
          </p:nvPr>
        </p:nvSpPr>
        <p:spPr/>
        <p:txBody>
          <a:bodyPr/>
          <a:lstStyle/>
          <a:p>
            <a:fld id="{C84949BF-B90B-4E25-9A47-07E9FB3241D4}" type="slidenum">
              <a:rPr lang="en-US" smtClean="0"/>
              <a:pPr/>
              <a:t>10</a:t>
            </a:fld>
            <a:endParaRPr lang="en-US"/>
          </a:p>
        </p:txBody>
      </p:sp>
    </p:spTree>
    <p:extLst>
      <p:ext uri="{BB962C8B-B14F-4D97-AF65-F5344CB8AC3E}">
        <p14:creationId xmlns:p14="http://schemas.microsoft.com/office/powerpoint/2010/main" val="88876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Class Debate</a:t>
            </a:r>
            <a:endParaRPr lang="en-US" dirty="0"/>
          </a:p>
        </p:txBody>
      </p:sp>
      <p:sp>
        <p:nvSpPr>
          <p:cNvPr id="11" name="Subtitle 10"/>
          <p:cNvSpPr>
            <a:spLocks noGrp="1"/>
          </p:cNvSpPr>
          <p:nvPr>
            <p:ph type="body" idx="1"/>
          </p:nvPr>
        </p:nvSpPr>
        <p:spPr/>
        <p:txBody>
          <a:bodyPr/>
          <a:lstStyle/>
          <a:p>
            <a:r>
              <a:rPr lang="en-US" dirty="0" smtClean="0"/>
              <a:t>Periclean Democracy? Periclean Autocracy?</a:t>
            </a:r>
            <a:endParaRPr lang="en-US" dirty="0"/>
          </a:p>
        </p:txBody>
      </p:sp>
    </p:spTree>
    <p:extLst>
      <p:ext uri="{BB962C8B-B14F-4D97-AF65-F5344CB8AC3E}">
        <p14:creationId xmlns:p14="http://schemas.microsoft.com/office/powerpoint/2010/main" val="377107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Journal &amp; Class Debate</a:t>
            </a:r>
            <a:endParaRPr lang="en-US" dirty="0"/>
          </a:p>
        </p:txBody>
      </p:sp>
      <p:sp>
        <p:nvSpPr>
          <p:cNvPr id="3" name="Rounded Rectangle 2"/>
          <p:cNvSpPr/>
          <p:nvPr/>
        </p:nvSpPr>
        <p:spPr>
          <a:xfrm>
            <a:off x="1219200" y="2458523"/>
            <a:ext cx="6705600"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anchor="ctr" anchorCtr="0">
            <a:spAutoFit/>
          </a:bodyPr>
          <a:lstStyle/>
          <a:p>
            <a:r>
              <a:rPr lang="en-US" sz="3600" dirty="0">
                <a:latin typeface="+mn-lt"/>
              </a:rPr>
              <a:t>RESOLVED: Periclean democracy was democratic in fact as well as in name.</a:t>
            </a:r>
          </a:p>
        </p:txBody>
      </p:sp>
    </p:spTree>
    <p:extLst>
      <p:ext uri="{BB962C8B-B14F-4D97-AF65-F5344CB8AC3E}">
        <p14:creationId xmlns:p14="http://schemas.microsoft.com/office/powerpoint/2010/main" val="141465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normAutofit/>
          </a:bodyPr>
          <a:lstStyle/>
          <a:p>
            <a:pPr lvl="0"/>
            <a:r>
              <a:rPr lang="en-US" dirty="0" smtClean="0"/>
              <a:t>The Art of Spin</a:t>
            </a:r>
          </a:p>
          <a:p>
            <a:pPr lvl="1"/>
            <a:r>
              <a:rPr lang="en-US" dirty="0" smtClean="0"/>
              <a:t>Corinthians, Athenians, Pericles</a:t>
            </a:r>
          </a:p>
          <a:p>
            <a:pPr lvl="0"/>
            <a:r>
              <a:rPr lang="en-US" dirty="0" smtClean="0"/>
              <a:t>Oral Report</a:t>
            </a:r>
          </a:p>
          <a:p>
            <a:pPr lvl="1"/>
            <a:r>
              <a:rPr lang="en-US" dirty="0" smtClean="0"/>
              <a:t>Plutarch’s </a:t>
            </a:r>
            <a:r>
              <a:rPr lang="en-US" i="1" dirty="0" smtClean="0"/>
              <a:t>Pericles</a:t>
            </a:r>
          </a:p>
          <a:p>
            <a:pPr lvl="0"/>
            <a:r>
              <a:rPr lang="en-US" dirty="0" smtClean="0"/>
              <a:t>Plutarch’s </a:t>
            </a:r>
            <a:r>
              <a:rPr lang="en-US" i="1" dirty="0" smtClean="0"/>
              <a:t>Life of Pericles</a:t>
            </a:r>
          </a:p>
          <a:p>
            <a:pPr lvl="1"/>
            <a:r>
              <a:rPr lang="en-US" dirty="0" smtClean="0"/>
              <a:t>Notes on Today’s Reading</a:t>
            </a:r>
          </a:p>
          <a:p>
            <a:pPr lvl="0"/>
            <a:r>
              <a:rPr lang="en-US" dirty="0" smtClean="0"/>
              <a:t>Class Debate</a:t>
            </a:r>
          </a:p>
          <a:p>
            <a:pPr lvl="1"/>
            <a:r>
              <a:rPr lang="en-US" dirty="0" smtClean="0"/>
              <a:t>Periclean Democracy? Periclean Autocracy?</a:t>
            </a:r>
            <a:endParaRPr lang="en-US" dirty="0"/>
          </a:p>
        </p:txBody>
      </p:sp>
      <p:sp>
        <p:nvSpPr>
          <p:cNvPr id="7" name="Date Placeholder 6"/>
          <p:cNvSpPr>
            <a:spLocks noGrp="1"/>
          </p:cNvSpPr>
          <p:nvPr>
            <p:ph type="dt" sz="half" idx="10"/>
          </p:nvPr>
        </p:nvSpPr>
        <p:spPr/>
        <p:txBody>
          <a:bodyPr/>
          <a:lstStyle/>
          <a:p>
            <a:r>
              <a:rPr lang="en-US" smtClean="0"/>
              <a:t>23-Feb 2017</a:t>
            </a:r>
            <a:endParaRPr lang="en-US"/>
          </a:p>
        </p:txBody>
      </p:sp>
      <p:sp>
        <p:nvSpPr>
          <p:cNvPr id="8" name="Footer Placeholder 7"/>
          <p:cNvSpPr>
            <a:spLocks noGrp="1"/>
          </p:cNvSpPr>
          <p:nvPr>
            <p:ph type="ftr" sz="quarter" idx="11"/>
          </p:nvPr>
        </p:nvSpPr>
        <p:spPr/>
        <p:txBody>
          <a:bodyPr/>
          <a:lstStyle/>
          <a:p>
            <a:r>
              <a:rPr lang="en-US" smtClean="0"/>
              <a:t>Plutarch's Life of Pericles</a:t>
            </a:r>
            <a:endParaRPr lang="en-US" dirty="0"/>
          </a:p>
        </p:txBody>
      </p:sp>
      <p:sp>
        <p:nvSpPr>
          <p:cNvPr id="9" name="Slide Number Placeholder 8"/>
          <p:cNvSpPr>
            <a:spLocks noGrp="1"/>
          </p:cNvSpPr>
          <p:nvPr>
            <p:ph type="sldNum" sz="quarter" idx="12"/>
          </p:nvPr>
        </p:nvSpPr>
        <p:spPr/>
        <p:txBody>
          <a:bodyPr/>
          <a:lstStyle/>
          <a:p>
            <a:fld id="{C84949BF-B90B-4E25-9A47-07E9FB3241D4}" type="slidenum">
              <a:rPr lang="en-US" smtClean="0"/>
              <a:pPr/>
              <a:t>2</a:t>
            </a:fld>
            <a:endParaRPr lang="en-US"/>
          </a:p>
        </p:txBody>
      </p:sp>
    </p:spTree>
    <p:extLst>
      <p:ext uri="{BB962C8B-B14F-4D97-AF65-F5344CB8AC3E}">
        <p14:creationId xmlns:p14="http://schemas.microsoft.com/office/powerpoint/2010/main" val="10493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The Art of Spin</a:t>
            </a:r>
          </a:p>
        </p:txBody>
      </p:sp>
      <p:sp>
        <p:nvSpPr>
          <p:cNvPr id="6148" name="Rectangle 4"/>
          <p:cNvSpPr>
            <a:spLocks noGrp="1" noChangeArrowheads="1"/>
          </p:cNvSpPr>
          <p:nvPr>
            <p:ph type="body" idx="1"/>
          </p:nvPr>
        </p:nvSpPr>
        <p:spPr/>
        <p:txBody>
          <a:bodyPr/>
          <a:lstStyle/>
          <a:p>
            <a:r>
              <a:rPr lang="en-US" dirty="0"/>
              <a:t>Corinthians, Athenians, Pericles</a:t>
            </a:r>
          </a:p>
        </p:txBody>
      </p:sp>
    </p:spTree>
    <p:extLst>
      <p:ext uri="{BB962C8B-B14F-4D97-AF65-F5344CB8AC3E}">
        <p14:creationId xmlns:p14="http://schemas.microsoft.com/office/powerpoint/2010/main" val="315318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2984500" y="1752600"/>
            <a:ext cx="4621213" cy="4419600"/>
          </a:xfrm>
        </p:spPr>
        <p:txBody>
          <a:bodyPr/>
          <a:lstStyle/>
          <a:p>
            <a:pPr>
              <a:lnSpc>
                <a:spcPct val="90000"/>
              </a:lnSpc>
            </a:pPr>
            <a:r>
              <a:rPr lang="en-US" dirty="0"/>
              <a:t>Debate at Sparta</a:t>
            </a:r>
          </a:p>
          <a:p>
            <a:pPr lvl="1">
              <a:lnSpc>
                <a:spcPct val="90000"/>
              </a:lnSpc>
            </a:pPr>
            <a:r>
              <a:rPr lang="en-US" dirty="0"/>
              <a:t>Corinthian</a:t>
            </a:r>
          </a:p>
          <a:p>
            <a:pPr lvl="1">
              <a:lnSpc>
                <a:spcPct val="90000"/>
              </a:lnSpc>
            </a:pPr>
            <a:r>
              <a:rPr lang="en-US" dirty="0"/>
              <a:t>Athenian</a:t>
            </a:r>
          </a:p>
          <a:p>
            <a:pPr lvl="1">
              <a:lnSpc>
                <a:spcPct val="90000"/>
              </a:lnSpc>
            </a:pPr>
            <a:r>
              <a:rPr lang="en-US" dirty="0"/>
              <a:t>Spartan</a:t>
            </a:r>
          </a:p>
          <a:p>
            <a:pPr lvl="2">
              <a:lnSpc>
                <a:spcPct val="90000"/>
              </a:lnSpc>
            </a:pPr>
            <a:r>
              <a:rPr lang="en-US" dirty="0"/>
              <a:t>Archidamus</a:t>
            </a:r>
          </a:p>
          <a:p>
            <a:pPr lvl="2">
              <a:lnSpc>
                <a:spcPct val="90000"/>
              </a:lnSpc>
            </a:pPr>
            <a:r>
              <a:rPr lang="en-US" dirty="0" err="1"/>
              <a:t>Stheneleidas</a:t>
            </a:r>
            <a:endParaRPr lang="en-US" dirty="0"/>
          </a:p>
          <a:p>
            <a:pPr>
              <a:lnSpc>
                <a:spcPct val="90000"/>
              </a:lnSpc>
            </a:pPr>
            <a:r>
              <a:rPr lang="en-US" dirty="0"/>
              <a:t>Pericles’ first speech</a:t>
            </a:r>
          </a:p>
          <a:p>
            <a:pPr>
              <a:lnSpc>
                <a:spcPct val="90000"/>
              </a:lnSpc>
            </a:pPr>
            <a:r>
              <a:rPr lang="en-US" dirty="0">
                <a:hlinkClick r:id="rId3" action="ppaction://hlinksldjump"/>
              </a:rPr>
              <a:t>Funeral Oration</a:t>
            </a:r>
            <a:endParaRPr lang="en-US" dirty="0"/>
          </a:p>
          <a:p>
            <a:pPr>
              <a:lnSpc>
                <a:spcPct val="90000"/>
              </a:lnSpc>
            </a:pPr>
            <a:r>
              <a:rPr lang="en-US" dirty="0"/>
              <a:t>Pericles Last Speech</a:t>
            </a:r>
          </a:p>
          <a:p>
            <a:pPr lvl="2">
              <a:lnSpc>
                <a:spcPct val="90000"/>
              </a:lnSpc>
            </a:pPr>
            <a:endParaRPr lang="en-US" dirty="0"/>
          </a:p>
        </p:txBody>
      </p:sp>
      <p:sp>
        <p:nvSpPr>
          <p:cNvPr id="104451" name="Rectangle 3"/>
          <p:cNvSpPr>
            <a:spLocks noGrp="1" noChangeArrowheads="1"/>
          </p:cNvSpPr>
          <p:nvPr>
            <p:ph type="title"/>
          </p:nvPr>
        </p:nvSpPr>
        <p:spPr/>
        <p:txBody>
          <a:bodyPr/>
          <a:lstStyle/>
          <a:p>
            <a:r>
              <a:rPr lang="en-US" dirty="0"/>
              <a:t>Speeches in Thucydides …</a:t>
            </a:r>
          </a:p>
        </p:txBody>
      </p:sp>
      <p:grpSp>
        <p:nvGrpSpPr>
          <p:cNvPr id="2" name="Group 4"/>
          <p:cNvGrpSpPr>
            <a:grpSpLocks/>
          </p:cNvGrpSpPr>
          <p:nvPr/>
        </p:nvGrpSpPr>
        <p:grpSpPr bwMode="auto">
          <a:xfrm>
            <a:off x="153988" y="2005013"/>
            <a:ext cx="2813050" cy="3833812"/>
            <a:chOff x="97" y="1263"/>
            <a:chExt cx="1772" cy="2415"/>
          </a:xfrm>
        </p:grpSpPr>
        <p:sp>
          <p:nvSpPr>
            <p:cNvPr id="104453" name="AutoShape 5"/>
            <p:cNvSpPr>
              <a:spLocks/>
            </p:cNvSpPr>
            <p:nvPr/>
          </p:nvSpPr>
          <p:spPr bwMode="ltGray">
            <a:xfrm flipH="1">
              <a:off x="1562" y="1263"/>
              <a:ext cx="307" cy="2415"/>
            </a:xfrm>
            <a:prstGeom prst="rightBrace">
              <a:avLst>
                <a:gd name="adj1" fmla="val 65554"/>
                <a:gd name="adj2" fmla="val 50000"/>
              </a:avLst>
            </a:prstGeom>
            <a:noFill/>
            <a:ln w="19050">
              <a:solidFill>
                <a:srgbClr val="000099"/>
              </a:solidFill>
              <a:round/>
              <a:headEnd/>
              <a:tailEnd/>
            </a:ln>
            <a:effectLst/>
          </p:spPr>
          <p:txBody>
            <a:bodyPr wrap="none" anchor="ctr"/>
            <a:lstStyle/>
            <a:p>
              <a:pPr algn="r"/>
              <a:endParaRPr lang="en-US" sz="2000" b="1" i="1">
                <a:solidFill>
                  <a:srgbClr val="000099"/>
                </a:solidFill>
                <a:latin typeface="+mn-lt"/>
              </a:endParaRPr>
            </a:p>
          </p:txBody>
        </p:sp>
        <p:sp>
          <p:nvSpPr>
            <p:cNvPr id="104454" name="Text Box 6"/>
            <p:cNvSpPr txBox="1">
              <a:spLocks noChangeArrowheads="1"/>
            </p:cNvSpPr>
            <p:nvPr/>
          </p:nvSpPr>
          <p:spPr bwMode="ltGray">
            <a:xfrm>
              <a:off x="97" y="2114"/>
              <a:ext cx="1477" cy="717"/>
            </a:xfrm>
            <a:prstGeom prst="rect">
              <a:avLst/>
            </a:prstGeom>
            <a:solidFill>
              <a:schemeClr val="bg1">
                <a:alpha val="50000"/>
              </a:schemeClr>
            </a:solidFill>
            <a:ln w="9525">
              <a:noFill/>
              <a:miter lim="800000"/>
              <a:headEnd/>
              <a:tailEnd/>
            </a:ln>
            <a:effectLst/>
          </p:spPr>
          <p:txBody>
            <a:bodyPr wrap="none" anchor="ctr" anchorCtr="0">
              <a:spAutoFit/>
            </a:bodyPr>
            <a:lstStyle/>
            <a:p>
              <a:pPr algn="r"/>
              <a:r>
                <a:rPr lang="en-US" i="1" dirty="0">
                  <a:solidFill>
                    <a:srgbClr val="000099"/>
                  </a:solidFill>
                  <a:latin typeface="+mn-lt"/>
                </a:rPr>
                <a:t>polupragmosunē</a:t>
              </a:r>
              <a:br>
                <a:rPr lang="en-US" i="1" dirty="0">
                  <a:solidFill>
                    <a:srgbClr val="000099"/>
                  </a:solidFill>
                  <a:latin typeface="+mn-lt"/>
                </a:rPr>
              </a:br>
              <a:r>
                <a:rPr lang="en-US" sz="2000" dirty="0">
                  <a:solidFill>
                    <a:srgbClr val="000099"/>
                  </a:solidFill>
                  <a:latin typeface="+mn-lt"/>
                </a:rPr>
                <a:t>versus</a:t>
              </a:r>
              <a:br>
                <a:rPr lang="en-US" sz="2000" dirty="0">
                  <a:solidFill>
                    <a:srgbClr val="000099"/>
                  </a:solidFill>
                  <a:latin typeface="+mn-lt"/>
                </a:rPr>
              </a:br>
              <a:r>
                <a:rPr lang="en-US" i="1" dirty="0" err="1">
                  <a:solidFill>
                    <a:srgbClr val="000099"/>
                  </a:solidFill>
                  <a:latin typeface="+mn-lt"/>
                </a:rPr>
                <a:t>apragmosunē</a:t>
              </a:r>
              <a:endParaRPr lang="en-US" i="1" dirty="0">
                <a:solidFill>
                  <a:srgbClr val="000099"/>
                </a:solidFill>
                <a:latin typeface="+mn-lt"/>
              </a:endParaRPr>
            </a:p>
          </p:txBody>
        </p:sp>
      </p:grpSp>
      <p:grpSp>
        <p:nvGrpSpPr>
          <p:cNvPr id="3" name="Group 7"/>
          <p:cNvGrpSpPr>
            <a:grpSpLocks/>
          </p:cNvGrpSpPr>
          <p:nvPr/>
        </p:nvGrpSpPr>
        <p:grpSpPr bwMode="auto">
          <a:xfrm>
            <a:off x="7013959" y="1804988"/>
            <a:ext cx="2009777" cy="3094037"/>
            <a:chOff x="4530" y="1137"/>
            <a:chExt cx="1266" cy="1949"/>
          </a:xfrm>
        </p:grpSpPr>
        <p:sp>
          <p:nvSpPr>
            <p:cNvPr id="104456" name="AutoShape 8"/>
            <p:cNvSpPr>
              <a:spLocks/>
            </p:cNvSpPr>
            <p:nvPr/>
          </p:nvSpPr>
          <p:spPr bwMode="ltGray">
            <a:xfrm>
              <a:off x="4530" y="1137"/>
              <a:ext cx="307" cy="1949"/>
            </a:xfrm>
            <a:prstGeom prst="rightBrace">
              <a:avLst>
                <a:gd name="adj1" fmla="val 52904"/>
                <a:gd name="adj2" fmla="val 50000"/>
              </a:avLst>
            </a:prstGeom>
            <a:noFill/>
            <a:ln w="19050">
              <a:solidFill>
                <a:srgbClr val="000099"/>
              </a:solidFill>
              <a:round/>
              <a:headEnd/>
              <a:tailEnd/>
            </a:ln>
            <a:effectLst/>
          </p:spPr>
          <p:txBody>
            <a:bodyPr wrap="none" anchor="ctr"/>
            <a:lstStyle/>
            <a:p>
              <a:pPr algn="r"/>
              <a:endParaRPr lang="en-US" b="1">
                <a:solidFill>
                  <a:srgbClr val="000099"/>
                </a:solidFill>
                <a:latin typeface="+mn-lt"/>
              </a:endParaRPr>
            </a:p>
          </p:txBody>
        </p:sp>
        <p:sp>
          <p:nvSpPr>
            <p:cNvPr id="104457" name="Text Box 9"/>
            <p:cNvSpPr txBox="1">
              <a:spLocks noChangeArrowheads="1"/>
            </p:cNvSpPr>
            <p:nvPr/>
          </p:nvSpPr>
          <p:spPr bwMode="ltGray">
            <a:xfrm>
              <a:off x="4828" y="1795"/>
              <a:ext cx="968" cy="634"/>
            </a:xfrm>
            <a:prstGeom prst="rect">
              <a:avLst/>
            </a:prstGeom>
            <a:noFill/>
            <a:ln w="9525">
              <a:noFill/>
              <a:miter lim="800000"/>
              <a:headEnd/>
              <a:tailEnd/>
            </a:ln>
            <a:effectLst/>
          </p:spPr>
          <p:txBody>
            <a:bodyPr anchor="ctr" anchorCtr="0">
              <a:spAutoFit/>
            </a:bodyPr>
            <a:lstStyle/>
            <a:p>
              <a:pPr algn="l"/>
              <a:r>
                <a:rPr lang="en-US" sz="2000" dirty="0">
                  <a:solidFill>
                    <a:srgbClr val="000099"/>
                  </a:solidFill>
                  <a:latin typeface="+mn-lt"/>
                </a:rPr>
                <a:t>argument</a:t>
              </a:r>
              <a:br>
                <a:rPr lang="en-US" sz="2000" dirty="0">
                  <a:solidFill>
                    <a:srgbClr val="000099"/>
                  </a:solidFill>
                  <a:latin typeface="+mn-lt"/>
                </a:rPr>
              </a:br>
              <a:r>
                <a:rPr lang="en-US" sz="2000" dirty="0">
                  <a:solidFill>
                    <a:srgbClr val="000099"/>
                  </a:solidFill>
                  <a:latin typeface="+mn-lt"/>
                </a:rPr>
                <a:t>from</a:t>
              </a:r>
              <a:br>
                <a:rPr lang="en-US" sz="2000" dirty="0">
                  <a:solidFill>
                    <a:srgbClr val="000099"/>
                  </a:solidFill>
                  <a:latin typeface="+mn-lt"/>
                </a:rPr>
              </a:br>
              <a:r>
                <a:rPr lang="en-US" sz="2000" dirty="0">
                  <a:solidFill>
                    <a:srgbClr val="000099"/>
                  </a:solidFill>
                  <a:latin typeface="+mn-lt"/>
                </a:rPr>
                <a:t>probability</a:t>
              </a:r>
            </a:p>
          </p:txBody>
        </p:sp>
      </p:grpSp>
      <p:sp>
        <p:nvSpPr>
          <p:cNvPr id="4" name="Date Placeholder 3"/>
          <p:cNvSpPr>
            <a:spLocks noGrp="1"/>
          </p:cNvSpPr>
          <p:nvPr>
            <p:ph type="dt" sz="half" idx="10"/>
          </p:nvPr>
        </p:nvSpPr>
        <p:spPr/>
        <p:txBody>
          <a:bodyPr/>
          <a:lstStyle/>
          <a:p>
            <a:r>
              <a:rPr lang="en-US" smtClean="0"/>
              <a:t>23-Feb 2017</a:t>
            </a:r>
            <a:endParaRPr lang="en-US"/>
          </a:p>
        </p:txBody>
      </p:sp>
      <p:sp>
        <p:nvSpPr>
          <p:cNvPr id="5" name="Footer Placeholder 4"/>
          <p:cNvSpPr>
            <a:spLocks noGrp="1"/>
          </p:cNvSpPr>
          <p:nvPr>
            <p:ph type="ftr" sz="quarter" idx="11"/>
          </p:nvPr>
        </p:nvSpPr>
        <p:spPr/>
        <p:txBody>
          <a:bodyPr/>
          <a:lstStyle/>
          <a:p>
            <a:r>
              <a:rPr lang="en-US" smtClean="0"/>
              <a:t>Plutarch's Life of Pericles</a:t>
            </a:r>
            <a:endParaRPr lang="en-US" dirty="0"/>
          </a:p>
        </p:txBody>
      </p:sp>
      <p:sp>
        <p:nvSpPr>
          <p:cNvPr id="6" name="Slide Number Placeholder 5"/>
          <p:cNvSpPr>
            <a:spLocks noGrp="1"/>
          </p:cNvSpPr>
          <p:nvPr>
            <p:ph type="sldNum" sz="quarter" idx="12"/>
          </p:nvPr>
        </p:nvSpPr>
        <p:spPr/>
        <p:txBody>
          <a:bodyPr/>
          <a:lstStyle/>
          <a:p>
            <a:fld id="{C84949BF-B90B-4E25-9A47-07E9FB3241D4}" type="slidenum">
              <a:rPr lang="en-US" smtClean="0"/>
              <a:pPr/>
              <a:t>4</a:t>
            </a:fld>
            <a:endParaRPr lang="en-US"/>
          </a:p>
        </p:txBody>
      </p:sp>
    </p:spTree>
    <p:extLst>
      <p:ext uri="{BB962C8B-B14F-4D97-AF65-F5344CB8AC3E}">
        <p14:creationId xmlns:p14="http://schemas.microsoft.com/office/powerpoint/2010/main" val="42781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Funeral Oration: Quotations…</a:t>
            </a:r>
            <a:endParaRPr lang="en-US" dirty="0"/>
          </a:p>
        </p:txBody>
      </p:sp>
      <p:sp>
        <p:nvSpPr>
          <p:cNvPr id="3" name="TextBox 2"/>
          <p:cNvSpPr txBox="1"/>
          <p:nvPr/>
        </p:nvSpPr>
        <p:spPr>
          <a:xfrm>
            <a:off x="304801" y="1532793"/>
            <a:ext cx="8534402" cy="4431983"/>
          </a:xfrm>
          <a:prstGeom prst="rect">
            <a:avLst/>
          </a:prstGeom>
          <a:noFill/>
        </p:spPr>
        <p:txBody>
          <a:bodyPr wrap="square" rtlCol="0" anchor="ctr" anchorCtr="0">
            <a:spAutoFit/>
          </a:bodyPr>
          <a:lstStyle/>
          <a:p>
            <a:pPr>
              <a:spcAft>
                <a:spcPts val="1800"/>
              </a:spcAft>
            </a:pPr>
            <a:r>
              <a:rPr lang="en-US" sz="2800" dirty="0" smtClean="0">
                <a:latin typeface="+mn-lt"/>
              </a:rPr>
              <a:t>“In name, it [our government] is called a democracy, (</a:t>
            </a:r>
            <a:r>
              <a:rPr lang="en-US" sz="2800" i="1" dirty="0" smtClean="0">
                <a:latin typeface="+mn-lt"/>
              </a:rPr>
              <a:t>dēmokratia</a:t>
            </a:r>
            <a:r>
              <a:rPr lang="en-US" sz="2800" dirty="0" smtClean="0">
                <a:latin typeface="+mn-lt"/>
              </a:rPr>
              <a:t>) because it is managed not for a few people, but for the majority.”</a:t>
            </a:r>
          </a:p>
          <a:p>
            <a:pPr>
              <a:spcAft>
                <a:spcPts val="1800"/>
              </a:spcAft>
            </a:pPr>
            <a:r>
              <a:rPr lang="en-US" sz="2800" dirty="0" smtClean="0">
                <a:latin typeface="+mn-lt"/>
              </a:rPr>
              <a:t>“For we alone think that a man who does not take part in public affairs is good for nothing while others only say he is ‘minding his own business’ (</a:t>
            </a:r>
            <a:r>
              <a:rPr lang="en-US" sz="2800" i="1" dirty="0" err="1" smtClean="0">
                <a:latin typeface="+mn-lt"/>
              </a:rPr>
              <a:t>apragmōn</a:t>
            </a:r>
            <a:r>
              <a:rPr lang="en-US" sz="2800" dirty="0" smtClean="0">
                <a:latin typeface="+mn-lt"/>
              </a:rPr>
              <a:t>).”</a:t>
            </a:r>
          </a:p>
          <a:p>
            <a:pPr>
              <a:spcAft>
                <a:spcPts val="1800"/>
              </a:spcAft>
            </a:pPr>
            <a:r>
              <a:rPr lang="en-US" sz="2800" dirty="0" smtClean="0">
                <a:latin typeface="+mn-lt"/>
              </a:rPr>
              <a:t>To women: “Your glory (</a:t>
            </a:r>
            <a:r>
              <a:rPr lang="en-US" sz="2800" i="1" dirty="0" smtClean="0">
                <a:latin typeface="+mn-lt"/>
              </a:rPr>
              <a:t>doxa</a:t>
            </a:r>
            <a:r>
              <a:rPr lang="en-US" sz="2800" dirty="0" smtClean="0">
                <a:latin typeface="+mn-lt"/>
              </a:rPr>
              <a:t>) is great … if you have as little fame (</a:t>
            </a:r>
            <a:r>
              <a:rPr lang="en-US" sz="2800" i="1" dirty="0" smtClean="0">
                <a:latin typeface="+mn-lt"/>
              </a:rPr>
              <a:t>kleos</a:t>
            </a:r>
            <a:r>
              <a:rPr lang="en-US" sz="2800" dirty="0" smtClean="0">
                <a:latin typeface="+mn-lt"/>
              </a:rPr>
              <a:t>) among men as possible, whether for virtue or by way of reproach.”</a:t>
            </a:r>
          </a:p>
        </p:txBody>
      </p:sp>
      <p:sp>
        <p:nvSpPr>
          <p:cNvPr id="4" name="Action Button: Return 3">
            <a:hlinkClick r:id="" action="ppaction://hlinkshowjump?jump=lastslideviewed" highlightClick="1"/>
          </p:cNvPr>
          <p:cNvSpPr/>
          <p:nvPr/>
        </p:nvSpPr>
        <p:spPr>
          <a:xfrm>
            <a:off x="8338782" y="232012"/>
            <a:ext cx="500421" cy="51861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21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Report</a:t>
            </a:r>
            <a:endParaRPr lang="en-US" dirty="0"/>
          </a:p>
        </p:txBody>
      </p:sp>
      <p:sp>
        <p:nvSpPr>
          <p:cNvPr id="3" name="Text Placeholder 2"/>
          <p:cNvSpPr>
            <a:spLocks noGrp="1"/>
          </p:cNvSpPr>
          <p:nvPr>
            <p:ph type="body" idx="1"/>
          </p:nvPr>
        </p:nvSpPr>
        <p:spPr/>
        <p:txBody>
          <a:bodyPr/>
          <a:lstStyle/>
          <a:p>
            <a:r>
              <a:rPr lang="en-US" dirty="0" smtClean="0"/>
              <a:t>Plutarch’s </a:t>
            </a:r>
            <a:r>
              <a:rPr lang="en-US" i="1" dirty="0" smtClean="0"/>
              <a:t>Pericles</a:t>
            </a:r>
            <a:endParaRPr lang="en-US" dirty="0"/>
          </a:p>
        </p:txBody>
      </p:sp>
    </p:spTree>
    <p:extLst>
      <p:ext uri="{BB962C8B-B14F-4D97-AF65-F5344CB8AC3E}">
        <p14:creationId xmlns:p14="http://schemas.microsoft.com/office/powerpoint/2010/main" val="184559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Plutarch’s </a:t>
            </a:r>
            <a:r>
              <a:rPr lang="en-US" i="1" dirty="0"/>
              <a:t>Life of </a:t>
            </a:r>
            <a:r>
              <a:rPr lang="en-US" i="1" dirty="0" smtClean="0"/>
              <a:t>Pericles</a:t>
            </a:r>
            <a:endParaRPr lang="en-US" dirty="0"/>
          </a:p>
        </p:txBody>
      </p:sp>
      <p:sp>
        <p:nvSpPr>
          <p:cNvPr id="10" name="Subtitle 9"/>
          <p:cNvSpPr>
            <a:spLocks noGrp="1"/>
          </p:cNvSpPr>
          <p:nvPr>
            <p:ph type="body" idx="1"/>
          </p:nvPr>
        </p:nvSpPr>
        <p:spPr/>
        <p:txBody>
          <a:bodyPr/>
          <a:lstStyle/>
          <a:p>
            <a:r>
              <a:rPr lang="en-US" dirty="0"/>
              <a:t>Notes on Today’s Reading</a:t>
            </a:r>
          </a:p>
        </p:txBody>
      </p:sp>
    </p:spTree>
    <p:extLst>
      <p:ext uri="{BB962C8B-B14F-4D97-AF65-F5344CB8AC3E}">
        <p14:creationId xmlns:p14="http://schemas.microsoft.com/office/powerpoint/2010/main" val="25556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3391650"/>
              </p:ext>
            </p:extLst>
          </p:nvPr>
        </p:nvGraphicFramePr>
        <p:xfrm>
          <a:off x="419100" y="464820"/>
          <a:ext cx="8305800" cy="5557520"/>
        </p:xfrm>
        <a:graphic>
          <a:graphicData uri="http://schemas.openxmlformats.org/drawingml/2006/table">
            <a:tbl>
              <a:tblPr firstRow="1" bandRow="1">
                <a:tableStyleId>{5C22544A-7EE6-4342-B048-85BDC9FD1C3A}</a:tableStyleId>
              </a:tblPr>
              <a:tblGrid>
                <a:gridCol w="1187640"/>
                <a:gridCol w="7118160"/>
              </a:tblGrid>
              <a:tr h="370840">
                <a:tc gridSpan="2">
                  <a:txBody>
                    <a:bodyPr/>
                    <a:lstStyle/>
                    <a:p>
                      <a:pPr algn="ctr"/>
                      <a:r>
                        <a:rPr lang="en-US" sz="3200" dirty="0" smtClean="0"/>
                        <a:t>Timeline</a:t>
                      </a:r>
                      <a:endParaRPr lang="en-US" sz="3200" dirty="0"/>
                    </a:p>
                  </a:txBody>
                  <a:tcPr/>
                </a:tc>
                <a:tc hMerge="1">
                  <a:txBody>
                    <a:bodyPr/>
                    <a:lstStyle/>
                    <a:p>
                      <a:endParaRPr lang="en-US" dirty="0"/>
                    </a:p>
                  </a:txBody>
                  <a:tcPr/>
                </a:tc>
              </a:tr>
              <a:tr h="370840">
                <a:tc>
                  <a:txBody>
                    <a:bodyPr/>
                    <a:lstStyle/>
                    <a:p>
                      <a:pPr algn="r"/>
                      <a:r>
                        <a:rPr lang="en-US" dirty="0" smtClean="0"/>
                        <a:t>495</a:t>
                      </a:r>
                      <a:endParaRPr lang="en-US" dirty="0"/>
                    </a:p>
                  </a:txBody>
                  <a:tcPr/>
                </a:tc>
                <a:tc>
                  <a:txBody>
                    <a:bodyPr/>
                    <a:lstStyle/>
                    <a:p>
                      <a:r>
                        <a:rPr lang="en-US" dirty="0" smtClean="0"/>
                        <a:t>Pericles born to Xanthippus</a:t>
                      </a:r>
                      <a:r>
                        <a:rPr lang="en-US" baseline="0" dirty="0" smtClean="0"/>
                        <a:t> and </a:t>
                      </a:r>
                      <a:r>
                        <a:rPr lang="en-US" baseline="0" dirty="0" err="1" smtClean="0"/>
                        <a:t>Agariste</a:t>
                      </a:r>
                      <a:endParaRPr lang="en-US" dirty="0"/>
                    </a:p>
                  </a:txBody>
                  <a:tcPr/>
                </a:tc>
              </a:tr>
              <a:tr h="370840">
                <a:tc>
                  <a:txBody>
                    <a:bodyPr/>
                    <a:lstStyle/>
                    <a:p>
                      <a:pPr algn="r"/>
                      <a:r>
                        <a:rPr lang="en-US" dirty="0" smtClean="0"/>
                        <a:t>477</a:t>
                      </a:r>
                      <a:endParaRPr lang="en-US" dirty="0"/>
                    </a:p>
                  </a:txBody>
                  <a:tcPr/>
                </a:tc>
                <a:tc>
                  <a:txBody>
                    <a:bodyPr/>
                    <a:lstStyle/>
                    <a:p>
                      <a:r>
                        <a:rPr lang="en-US" dirty="0" smtClean="0"/>
                        <a:t>Delian League founded. (454 treasury transferred to Athens.)</a:t>
                      </a:r>
                      <a:endParaRPr lang="en-US" dirty="0"/>
                    </a:p>
                  </a:txBody>
                  <a:tcPr/>
                </a:tc>
              </a:tr>
              <a:tr h="370840">
                <a:tc>
                  <a:txBody>
                    <a:bodyPr/>
                    <a:lstStyle/>
                    <a:p>
                      <a:pPr algn="r"/>
                      <a:r>
                        <a:rPr lang="en-US" dirty="0" smtClean="0"/>
                        <a:t>463-1</a:t>
                      </a:r>
                      <a:endParaRPr lang="en-US" dirty="0"/>
                    </a:p>
                  </a:txBody>
                  <a:tcPr/>
                </a:tc>
                <a:tc>
                  <a:txBody>
                    <a:bodyPr/>
                    <a:lstStyle/>
                    <a:p>
                      <a:r>
                        <a:rPr lang="en-US" dirty="0" smtClean="0"/>
                        <a:t>Ephialtes </a:t>
                      </a:r>
                      <a:r>
                        <a:rPr lang="en-US" dirty="0" smtClean="0">
                          <a:hlinkClick r:id="rId3" action="ppaction://hlinksldjump"/>
                        </a:rPr>
                        <a:t>ascendant</a:t>
                      </a:r>
                      <a:r>
                        <a:rPr lang="en-US" dirty="0" smtClean="0"/>
                        <a:t>. Areopagus partially disempowered.</a:t>
                      </a:r>
                      <a:endParaRPr lang="en-US" dirty="0"/>
                    </a:p>
                  </a:txBody>
                  <a:tcPr/>
                </a:tc>
              </a:tr>
              <a:tr h="370840">
                <a:tc>
                  <a:txBody>
                    <a:bodyPr/>
                    <a:lstStyle/>
                    <a:p>
                      <a:pPr algn="r"/>
                      <a:r>
                        <a:rPr lang="en-US" dirty="0" smtClean="0"/>
                        <a:t>461</a:t>
                      </a:r>
                      <a:endParaRPr lang="en-US" dirty="0"/>
                    </a:p>
                  </a:txBody>
                  <a:tcPr/>
                </a:tc>
                <a:tc>
                  <a:txBody>
                    <a:bodyPr/>
                    <a:lstStyle/>
                    <a:p>
                      <a:r>
                        <a:rPr lang="en-US" dirty="0" smtClean="0"/>
                        <a:t>Ephialtes</a:t>
                      </a:r>
                      <a:r>
                        <a:rPr lang="en-US" baseline="0" dirty="0" smtClean="0"/>
                        <a:t> murdered.</a:t>
                      </a:r>
                      <a:endParaRPr lang="en-US" dirty="0"/>
                    </a:p>
                  </a:txBody>
                  <a:tcPr/>
                </a:tc>
              </a:tr>
              <a:tr h="370840">
                <a:tc>
                  <a:txBody>
                    <a:bodyPr/>
                    <a:lstStyle/>
                    <a:p>
                      <a:pPr algn="r"/>
                      <a:r>
                        <a:rPr lang="en-US" dirty="0" smtClean="0"/>
                        <a:t>461-429</a:t>
                      </a:r>
                      <a:endParaRPr lang="en-US" dirty="0"/>
                    </a:p>
                  </a:txBody>
                  <a:tcPr/>
                </a:tc>
                <a:tc>
                  <a:txBody>
                    <a:bodyPr/>
                    <a:lstStyle/>
                    <a:p>
                      <a:r>
                        <a:rPr lang="en-US" dirty="0" smtClean="0"/>
                        <a:t>Pericles </a:t>
                      </a:r>
                      <a:r>
                        <a:rPr lang="en-US" dirty="0" smtClean="0">
                          <a:hlinkClick r:id="rId3" action="ppaction://hlinksldjump"/>
                        </a:rPr>
                        <a:t>ascendant</a:t>
                      </a:r>
                      <a:r>
                        <a:rPr lang="en-US" dirty="0" smtClean="0"/>
                        <a:t>.</a:t>
                      </a:r>
                    </a:p>
                    <a:p>
                      <a:pPr marL="688975" lvl="1" indent="-231775">
                        <a:buFont typeface="Arial" pitchFamily="34" charset="0"/>
                        <a:buChar char="•"/>
                      </a:pPr>
                      <a:r>
                        <a:rPr lang="en-US" dirty="0" smtClean="0"/>
                        <a:t>Archonship qualification broadened (458)</a:t>
                      </a:r>
                    </a:p>
                    <a:p>
                      <a:pPr marL="688975" lvl="1" indent="-231775">
                        <a:buFont typeface="Arial" pitchFamily="34" charset="0"/>
                        <a:buChar char="•"/>
                      </a:pPr>
                      <a:r>
                        <a:rPr lang="en-US" dirty="0" smtClean="0"/>
                        <a:t>Archons, jurors paid</a:t>
                      </a:r>
                    </a:p>
                    <a:p>
                      <a:pPr marL="688975" lvl="1" indent="-231775">
                        <a:buFont typeface="Arial" pitchFamily="34" charset="0"/>
                        <a:buChar char="•"/>
                      </a:pPr>
                      <a:r>
                        <a:rPr lang="en-US" dirty="0" smtClean="0"/>
                        <a:t>Archonship, council</a:t>
                      </a:r>
                      <a:r>
                        <a:rPr lang="en-US" baseline="0" dirty="0" smtClean="0"/>
                        <a:t> lottery absolute</a:t>
                      </a:r>
                    </a:p>
                    <a:p>
                      <a:pPr marL="688975" lvl="1" indent="-231775">
                        <a:buFont typeface="Arial" pitchFamily="34" charset="0"/>
                        <a:buChar char="•"/>
                      </a:pPr>
                      <a:r>
                        <a:rPr lang="en-US" dirty="0" smtClean="0"/>
                        <a:t>Pericles’ citizenship legislation</a:t>
                      </a:r>
                      <a:r>
                        <a:rPr lang="en-US" baseline="0" dirty="0" smtClean="0"/>
                        <a:t> (451/50)</a:t>
                      </a:r>
                    </a:p>
                    <a:p>
                      <a:pPr marL="688975" lvl="1" indent="-231775">
                        <a:buFont typeface="Arial" pitchFamily="34" charset="0"/>
                        <a:buChar char="•"/>
                      </a:pPr>
                      <a:r>
                        <a:rPr lang="en-US" baseline="0" dirty="0" smtClean="0"/>
                        <a:t>Free speech (</a:t>
                      </a:r>
                      <a:r>
                        <a:rPr lang="en-US" i="1" baseline="0" dirty="0" smtClean="0"/>
                        <a:t>isegoria</a:t>
                      </a:r>
                      <a:r>
                        <a:rPr lang="en-US" baseline="0" dirty="0" smtClean="0"/>
                        <a:t>) achieved</a:t>
                      </a:r>
                    </a:p>
                    <a:p>
                      <a:pPr marL="688975" lvl="1" indent="-231775">
                        <a:buFont typeface="Arial" pitchFamily="34" charset="0"/>
                        <a:buChar char="•"/>
                      </a:pPr>
                      <a:r>
                        <a:rPr lang="en-US" baseline="0" dirty="0" smtClean="0"/>
                        <a:t>Liturgy system introduced/perfected</a:t>
                      </a:r>
                      <a:endParaRPr lang="en-US" dirty="0"/>
                    </a:p>
                  </a:txBody>
                  <a:tcPr/>
                </a:tc>
              </a:tr>
              <a:tr h="370840">
                <a:tc>
                  <a:txBody>
                    <a:bodyPr/>
                    <a:lstStyle/>
                    <a:p>
                      <a:pPr algn="r"/>
                      <a:r>
                        <a:rPr lang="en-US" dirty="0" smtClean="0"/>
                        <a:t>447</a:t>
                      </a:r>
                      <a:endParaRPr lang="en-US" dirty="0"/>
                    </a:p>
                  </a:txBody>
                  <a:tcPr/>
                </a:tc>
                <a:tc>
                  <a:txBody>
                    <a:bodyPr/>
                    <a:lstStyle/>
                    <a:p>
                      <a:r>
                        <a:rPr lang="en-US" dirty="0" smtClean="0"/>
                        <a:t>Parthenon begun.</a:t>
                      </a:r>
                      <a:endParaRPr lang="en-US" dirty="0"/>
                    </a:p>
                  </a:txBody>
                  <a:tcPr/>
                </a:tc>
              </a:tr>
              <a:tr h="370840">
                <a:tc>
                  <a:txBody>
                    <a:bodyPr/>
                    <a:lstStyle/>
                    <a:p>
                      <a:pPr algn="r"/>
                      <a:r>
                        <a:rPr lang="en-US" dirty="0" smtClean="0"/>
                        <a:t>446/5</a:t>
                      </a:r>
                      <a:endParaRPr lang="en-US" dirty="0"/>
                    </a:p>
                  </a:txBody>
                  <a:tcPr/>
                </a:tc>
                <a:tc>
                  <a:txBody>
                    <a:bodyPr/>
                    <a:lstStyle/>
                    <a:p>
                      <a:r>
                        <a:rPr lang="en-US" dirty="0" smtClean="0"/>
                        <a:t>30-years peace, Athens-Peloponnesians.</a:t>
                      </a:r>
                      <a:endParaRPr lang="en-US" dirty="0"/>
                    </a:p>
                  </a:txBody>
                  <a:tcPr/>
                </a:tc>
              </a:tr>
              <a:tr h="370840">
                <a:tc>
                  <a:txBody>
                    <a:bodyPr/>
                    <a:lstStyle/>
                    <a:p>
                      <a:pPr algn="r"/>
                      <a:r>
                        <a:rPr lang="en-US" dirty="0" smtClean="0"/>
                        <a:t>442</a:t>
                      </a:r>
                      <a:endParaRPr lang="en-US" dirty="0"/>
                    </a:p>
                  </a:txBody>
                  <a:tcPr/>
                </a:tc>
                <a:tc>
                  <a:txBody>
                    <a:bodyPr/>
                    <a:lstStyle/>
                    <a:p>
                      <a:r>
                        <a:rPr lang="en-US" dirty="0" smtClean="0"/>
                        <a:t>Adopts sever style.</a:t>
                      </a:r>
                      <a:endParaRPr lang="en-US" dirty="0"/>
                    </a:p>
                  </a:txBody>
                  <a:tcPr/>
                </a:tc>
              </a:tr>
              <a:tr h="370840">
                <a:tc>
                  <a:txBody>
                    <a:bodyPr/>
                    <a:lstStyle/>
                    <a:p>
                      <a:pPr algn="r"/>
                      <a:r>
                        <a:rPr lang="en-US" dirty="0" smtClean="0"/>
                        <a:t>431-404</a:t>
                      </a:r>
                      <a:endParaRPr lang="en-US" dirty="0"/>
                    </a:p>
                  </a:txBody>
                  <a:tcPr/>
                </a:tc>
                <a:tc>
                  <a:txBody>
                    <a:bodyPr/>
                    <a:lstStyle/>
                    <a:p>
                      <a:r>
                        <a:rPr lang="en-US" dirty="0" smtClean="0"/>
                        <a:t>Peloponnesian war.</a:t>
                      </a:r>
                      <a:endParaRPr lang="en-US" dirty="0"/>
                    </a:p>
                  </a:txBody>
                  <a:tcPr/>
                </a:tc>
              </a:tr>
            </a:tbl>
          </a:graphicData>
        </a:graphic>
      </p:graphicFrame>
    </p:spTree>
    <p:extLst>
      <p:ext uri="{BB962C8B-B14F-4D97-AF65-F5344CB8AC3E}">
        <p14:creationId xmlns:p14="http://schemas.microsoft.com/office/powerpoint/2010/main" val="208207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796090" y="2637010"/>
            <a:ext cx="7536166" cy="1569660"/>
          </a:xfrm>
          <a:prstGeom prst="rect">
            <a:avLst/>
          </a:prstGeom>
          <a:noFill/>
        </p:spPr>
        <p:txBody>
          <a:bodyPr wrap="none" rtlCol="0" anchor="ctr" anchorCtr="0">
            <a:spAutoFit/>
          </a:bodyPr>
          <a:lstStyle/>
          <a:p>
            <a:r>
              <a:rPr lang="en-US" sz="3200" b="1" i="1" dirty="0">
                <a:latin typeface="+mn-lt"/>
              </a:rPr>
              <a:t>Prostatēs tou </a:t>
            </a:r>
            <a:r>
              <a:rPr lang="en-US" sz="3200" b="1" i="1" dirty="0" smtClean="0">
                <a:latin typeface="+mn-lt"/>
              </a:rPr>
              <a:t>dēmou</a:t>
            </a:r>
            <a:endParaRPr lang="en-US" sz="3200" b="1" dirty="0" smtClean="0">
              <a:latin typeface="+mn-lt"/>
            </a:endParaRPr>
          </a:p>
          <a:p>
            <a:r>
              <a:rPr lang="en-US" sz="3200" dirty="0" smtClean="0">
                <a:latin typeface="+mn-lt"/>
              </a:rPr>
              <a:t>“He standing before the </a:t>
            </a:r>
            <a:r>
              <a:rPr lang="en-US" sz="3200" i="1" dirty="0" smtClean="0">
                <a:latin typeface="+mn-lt"/>
              </a:rPr>
              <a:t>dēmos</a:t>
            </a:r>
            <a:r>
              <a:rPr lang="en-US" sz="3200" dirty="0" smtClean="0">
                <a:latin typeface="+mn-lt"/>
              </a:rPr>
              <a:t>”</a:t>
            </a:r>
            <a:r>
              <a:rPr lang="en-US" sz="3200" dirty="0">
                <a:latin typeface="+mn-lt"/>
              </a:rPr>
              <a:t/>
            </a:r>
            <a:br>
              <a:rPr lang="en-US" sz="3200" dirty="0">
                <a:latin typeface="+mn-lt"/>
              </a:rPr>
            </a:br>
            <a:r>
              <a:rPr lang="en-US" sz="3200" dirty="0" smtClean="0">
                <a:latin typeface="+mn-lt"/>
              </a:rPr>
              <a:t>“(Unofficial) leader/protector of the </a:t>
            </a:r>
            <a:r>
              <a:rPr lang="en-US" sz="3200" i="1" dirty="0" smtClean="0">
                <a:latin typeface="+mn-lt"/>
              </a:rPr>
              <a:t>dēmos</a:t>
            </a:r>
            <a:r>
              <a:rPr lang="en-US" sz="3200" dirty="0" smtClean="0">
                <a:latin typeface="+mn-lt"/>
              </a:rPr>
              <a:t>”</a:t>
            </a:r>
            <a:endParaRPr lang="en-US" sz="3200" dirty="0">
              <a:latin typeface="+mn-lt"/>
            </a:endParaRPr>
          </a:p>
        </p:txBody>
      </p:sp>
      <p:sp>
        <p:nvSpPr>
          <p:cNvPr id="6" name="Action Button: Return 5">
            <a:hlinkClick r:id="" action="ppaction://hlinkshowjump?jump=lastslideviewed" highlightClick="1"/>
          </p:cNvPr>
          <p:cNvSpPr/>
          <p:nvPr/>
        </p:nvSpPr>
        <p:spPr>
          <a:xfrm>
            <a:off x="8458200" y="304800"/>
            <a:ext cx="3810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05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eit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896</TotalTime>
  <Words>996</Words>
  <Application>Microsoft Office PowerPoint</Application>
  <PresentationFormat>On-screen Show (4:3)</PresentationFormat>
  <Paragraphs>168</Paragraphs>
  <Slides>12</Slides>
  <Notes>12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Levenim MT</vt:lpstr>
      <vt:lpstr>Times New Roman</vt:lpstr>
      <vt:lpstr>peitho</vt:lpstr>
      <vt:lpstr>Exemplary Statesman or Stealthy Tyrant?</vt:lpstr>
      <vt:lpstr>Agenda</vt:lpstr>
      <vt:lpstr>The Art of Spin</vt:lpstr>
      <vt:lpstr>Speeches in Thucydides …</vt:lpstr>
      <vt:lpstr>Funeral Oration: Quotations…</vt:lpstr>
      <vt:lpstr>Oral Report</vt:lpstr>
      <vt:lpstr>Plutarch’s Life of Pericles</vt:lpstr>
      <vt:lpstr>PowerPoint Presentation</vt:lpstr>
      <vt:lpstr>PowerPoint Presentation</vt:lpstr>
      <vt:lpstr>Pericles’ and His Several Masks</vt:lpstr>
      <vt:lpstr>Class Debate</vt:lpstr>
      <vt:lpstr>Journal &amp; Class Debate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Peithō on Trial: Aeschylus’ Oresteia</dc:title>
  <dc:creator>ascholtz</dc:creator>
  <cp:lastModifiedBy>Scholtz, Andrew</cp:lastModifiedBy>
  <cp:revision>99</cp:revision>
  <cp:lastPrinted>2017-02-23T21:02:38Z</cp:lastPrinted>
  <dcterms:created xsi:type="dcterms:W3CDTF">2012-09-19T20:43:20Z</dcterms:created>
  <dcterms:modified xsi:type="dcterms:W3CDTF">2017-02-23T22:47:36Z</dcterms:modified>
</cp:coreProperties>
</file>