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7"/>
  </p:notesMasterIdLst>
  <p:handoutMasterIdLst>
    <p:handoutMasterId r:id="rId18"/>
  </p:handoutMasterIdLst>
  <p:sldIdLst>
    <p:sldId id="256" r:id="rId2"/>
    <p:sldId id="279" r:id="rId3"/>
    <p:sldId id="257" r:id="rId4"/>
    <p:sldId id="258" r:id="rId5"/>
    <p:sldId id="274" r:id="rId6"/>
    <p:sldId id="278" r:id="rId7"/>
    <p:sldId id="263" r:id="rId8"/>
    <p:sldId id="265" r:id="rId9"/>
    <p:sldId id="266" r:id="rId10"/>
    <p:sldId id="282" r:id="rId11"/>
    <p:sldId id="268" r:id="rId12"/>
    <p:sldId id="283" r:id="rId13"/>
    <p:sldId id="269" r:id="rId14"/>
    <p:sldId id="280" r:id="rId15"/>
    <p:sldId id="281" r:id="rId16"/>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00" autoAdjust="0"/>
    <p:restoredTop sz="96433" autoAdjust="0"/>
  </p:normalViewPr>
  <p:slideViewPr>
    <p:cSldViewPr snapToGrid="0" showGuides="1">
      <p:cViewPr varScale="1">
        <p:scale>
          <a:sx n="113" d="100"/>
          <a:sy n="113" d="100"/>
        </p:scale>
        <p:origin x="2016" y="96"/>
      </p:cViewPr>
      <p:guideLst>
        <p:guide orient="horz" pos="2159"/>
        <p:guide pos="2881"/>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2316" y="-441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slide" Target="slides/slide6.xml"/><Relationship Id="rId1" Type="http://schemas.openxmlformats.org/officeDocument/2006/relationships/slide" Target="slides/slide1.xml"/><Relationship Id="rId6" Type="http://schemas.openxmlformats.org/officeDocument/2006/relationships/slide" Target="slides/slide13.xml"/><Relationship Id="rId5" Type="http://schemas.openxmlformats.org/officeDocument/2006/relationships/slide" Target="slides/slide11.xml"/><Relationship Id="rId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21B6D3-A6DE-4E51-B050-303AE818176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BF7CDD17-B780-4DC1-84F3-BD7A9E40A36A}">
      <dgm:prSet phldrT="[Text]"/>
      <dgm:spPr/>
      <dgm:t>
        <a:bodyPr/>
        <a:lstStyle/>
        <a:p>
          <a:r>
            <a:rPr lang="en-US" i="1" dirty="0" smtClean="0"/>
            <a:t>dēmos</a:t>
          </a:r>
          <a:endParaRPr lang="en-US" i="1" dirty="0"/>
        </a:p>
      </dgm:t>
    </dgm:pt>
    <dgm:pt modelId="{94CAD388-808C-4E26-B8E5-512503ADB5F0}" type="parTrans" cxnId="{AD63BFD2-6693-4538-BA2A-E9B1C41AB68E}">
      <dgm:prSet/>
      <dgm:spPr/>
      <dgm:t>
        <a:bodyPr/>
        <a:lstStyle/>
        <a:p>
          <a:endParaRPr lang="en-US"/>
        </a:p>
      </dgm:t>
    </dgm:pt>
    <dgm:pt modelId="{71EB3E20-4A07-4FAD-9946-3853FD6409B8}" type="sibTrans" cxnId="{AD63BFD2-6693-4538-BA2A-E9B1C41AB68E}">
      <dgm:prSet/>
      <dgm:spPr/>
      <dgm:t>
        <a:bodyPr/>
        <a:lstStyle/>
        <a:p>
          <a:endParaRPr lang="en-US"/>
        </a:p>
      </dgm:t>
    </dgm:pt>
    <dgm:pt modelId="{38924D35-397D-486F-B4B6-84E989DB69F6}">
      <dgm:prSet phldrT="[Text]" custT="1"/>
      <dgm:spPr/>
      <dgm:t>
        <a:bodyPr/>
        <a:lstStyle/>
        <a:p>
          <a:r>
            <a:rPr lang="en-US" sz="1800" dirty="0" smtClean="0"/>
            <a:t>9 archons</a:t>
          </a:r>
          <a:endParaRPr lang="en-US" sz="1800" i="1" dirty="0"/>
        </a:p>
      </dgm:t>
    </dgm:pt>
    <dgm:pt modelId="{64674065-4DB5-4852-9D9F-28BA8BADA1C5}" type="parTrans" cxnId="{1EC2A98F-EBD4-4C02-9881-62CD7C82DD72}">
      <dgm:prSet/>
      <dgm:spPr/>
      <dgm:t>
        <a:bodyPr/>
        <a:lstStyle/>
        <a:p>
          <a:endParaRPr lang="en-US"/>
        </a:p>
      </dgm:t>
    </dgm:pt>
    <dgm:pt modelId="{709CEA11-ED56-49DE-BAF4-E771D48DA49D}" type="sibTrans" cxnId="{1EC2A98F-EBD4-4C02-9881-62CD7C82DD72}">
      <dgm:prSet/>
      <dgm:spPr/>
      <dgm:t>
        <a:bodyPr/>
        <a:lstStyle/>
        <a:p>
          <a:endParaRPr lang="en-US"/>
        </a:p>
      </dgm:t>
    </dgm:pt>
    <dgm:pt modelId="{1EA59A4E-4278-4802-A2EA-79FB658E5F5F}">
      <dgm:prSet phldrT="[Text]" custT="1"/>
      <dgm:spPr/>
      <dgm:t>
        <a:bodyPr/>
        <a:lstStyle/>
        <a:p>
          <a:r>
            <a:rPr lang="en-US" sz="1800" i="1" dirty="0" err="1" smtClean="0"/>
            <a:t>boulē</a:t>
          </a:r>
          <a:r>
            <a:rPr lang="en-US" sz="1800" dirty="0" smtClean="0"/>
            <a:t> 500</a:t>
          </a:r>
          <a:endParaRPr lang="en-US" sz="1800" dirty="0"/>
        </a:p>
      </dgm:t>
    </dgm:pt>
    <dgm:pt modelId="{F1CC50CD-F1C1-4248-8ED4-406E1A8751E7}" type="parTrans" cxnId="{5427692D-1E03-4131-9E5B-342D504E25D6}">
      <dgm:prSet/>
      <dgm:spPr/>
      <dgm:t>
        <a:bodyPr/>
        <a:lstStyle/>
        <a:p>
          <a:endParaRPr lang="en-US"/>
        </a:p>
      </dgm:t>
    </dgm:pt>
    <dgm:pt modelId="{21607BFD-1832-45F7-A4D2-E333C5CA2171}" type="sibTrans" cxnId="{5427692D-1E03-4131-9E5B-342D504E25D6}">
      <dgm:prSet/>
      <dgm:spPr/>
      <dgm:t>
        <a:bodyPr/>
        <a:lstStyle/>
        <a:p>
          <a:endParaRPr lang="en-US"/>
        </a:p>
      </dgm:t>
    </dgm:pt>
    <dgm:pt modelId="{408E7A24-3B68-4900-983E-5BFD807071C7}">
      <dgm:prSet phldrT="[Text]" custT="1"/>
      <dgm:spPr/>
      <dgm:t>
        <a:bodyPr/>
        <a:lstStyle/>
        <a:p>
          <a:r>
            <a:rPr lang="en-US" sz="1800" i="1" dirty="0" err="1" smtClean="0"/>
            <a:t>diskastēria</a:t>
          </a:r>
          <a:endParaRPr lang="en-US" sz="1800" i="1" dirty="0"/>
        </a:p>
      </dgm:t>
    </dgm:pt>
    <dgm:pt modelId="{36080395-D1BC-46AC-ACB3-319AF5B3E142}" type="parTrans" cxnId="{DC7CECBD-A398-4DCD-948F-0268B4E48405}">
      <dgm:prSet/>
      <dgm:spPr/>
      <dgm:t>
        <a:bodyPr/>
        <a:lstStyle/>
        <a:p>
          <a:endParaRPr lang="en-US"/>
        </a:p>
      </dgm:t>
    </dgm:pt>
    <dgm:pt modelId="{C3050B4D-8632-4F1B-A64B-878DF4C1C2D9}" type="sibTrans" cxnId="{DC7CECBD-A398-4DCD-948F-0268B4E48405}">
      <dgm:prSet/>
      <dgm:spPr/>
      <dgm:t>
        <a:bodyPr/>
        <a:lstStyle/>
        <a:p>
          <a:endParaRPr lang="en-US"/>
        </a:p>
      </dgm:t>
    </dgm:pt>
    <dgm:pt modelId="{9B3BC3B2-6BDE-4119-948A-A7A00A15DFAA}">
      <dgm:prSet phldrT="[Text]" custT="1"/>
      <dgm:spPr/>
      <dgm:t>
        <a:bodyPr/>
        <a:lstStyle/>
        <a:p>
          <a:r>
            <a:rPr lang="en-US" sz="1800" i="0" dirty="0" smtClean="0"/>
            <a:t>10 </a:t>
          </a:r>
          <a:r>
            <a:rPr lang="en-US" sz="1800" i="1" dirty="0" err="1" smtClean="0"/>
            <a:t>stratēgoi</a:t>
          </a:r>
          <a:endParaRPr lang="en-US" sz="1800" dirty="0"/>
        </a:p>
      </dgm:t>
    </dgm:pt>
    <dgm:pt modelId="{6F0CD7F8-0B97-44AB-B1E0-17392247B508}" type="parTrans" cxnId="{6D2D1701-1F2E-47B7-9869-9351C5905F9B}">
      <dgm:prSet/>
      <dgm:spPr/>
      <dgm:t>
        <a:bodyPr/>
        <a:lstStyle/>
        <a:p>
          <a:endParaRPr lang="en-US"/>
        </a:p>
      </dgm:t>
    </dgm:pt>
    <dgm:pt modelId="{B414E017-EF48-4AEA-9789-82A98F42394E}" type="sibTrans" cxnId="{6D2D1701-1F2E-47B7-9869-9351C5905F9B}">
      <dgm:prSet/>
      <dgm:spPr/>
      <dgm:t>
        <a:bodyPr/>
        <a:lstStyle/>
        <a:p>
          <a:endParaRPr lang="en-US"/>
        </a:p>
      </dgm:t>
    </dgm:pt>
    <dgm:pt modelId="{CB3BC24D-D3F7-4CE1-B342-5AC2CB524300}" type="pres">
      <dgm:prSet presAssocID="{5821B6D3-A6DE-4E51-B050-303AE8181767}" presName="Name0" presStyleCnt="0">
        <dgm:presLayoutVars>
          <dgm:chMax val="1"/>
          <dgm:dir/>
          <dgm:animLvl val="ctr"/>
          <dgm:resizeHandles val="exact"/>
        </dgm:presLayoutVars>
      </dgm:prSet>
      <dgm:spPr/>
      <dgm:t>
        <a:bodyPr/>
        <a:lstStyle/>
        <a:p>
          <a:endParaRPr lang="en-US"/>
        </a:p>
      </dgm:t>
    </dgm:pt>
    <dgm:pt modelId="{E904D1D3-AFCA-4F15-B239-3490E0839F01}" type="pres">
      <dgm:prSet presAssocID="{BF7CDD17-B780-4DC1-84F3-BD7A9E40A36A}" presName="centerShape" presStyleLbl="node0" presStyleIdx="0" presStyleCnt="1"/>
      <dgm:spPr/>
      <dgm:t>
        <a:bodyPr/>
        <a:lstStyle/>
        <a:p>
          <a:endParaRPr lang="en-US"/>
        </a:p>
      </dgm:t>
    </dgm:pt>
    <dgm:pt modelId="{1AE51ACB-7838-445F-9B1B-108325FDCFA9}" type="pres">
      <dgm:prSet presAssocID="{38924D35-397D-486F-B4B6-84E989DB69F6}" presName="node" presStyleLbl="node1" presStyleIdx="0" presStyleCnt="4" custScaleX="133458" custScaleY="133458">
        <dgm:presLayoutVars>
          <dgm:bulletEnabled val="1"/>
        </dgm:presLayoutVars>
      </dgm:prSet>
      <dgm:spPr/>
      <dgm:t>
        <a:bodyPr/>
        <a:lstStyle/>
        <a:p>
          <a:endParaRPr lang="en-US"/>
        </a:p>
      </dgm:t>
    </dgm:pt>
    <dgm:pt modelId="{F3CED7D6-64CB-4E29-BDE5-874A84B969CC}" type="pres">
      <dgm:prSet presAssocID="{38924D35-397D-486F-B4B6-84E989DB69F6}" presName="dummy" presStyleCnt="0"/>
      <dgm:spPr/>
    </dgm:pt>
    <dgm:pt modelId="{5A4DC7D9-5D23-4BB8-A5F7-6B0F1196EC96}" type="pres">
      <dgm:prSet presAssocID="{709CEA11-ED56-49DE-BAF4-E771D48DA49D}" presName="sibTrans" presStyleLbl="sibTrans2D1" presStyleIdx="0" presStyleCnt="4"/>
      <dgm:spPr/>
      <dgm:t>
        <a:bodyPr/>
        <a:lstStyle/>
        <a:p>
          <a:endParaRPr lang="en-US"/>
        </a:p>
      </dgm:t>
    </dgm:pt>
    <dgm:pt modelId="{148B85F6-634C-4E11-AC60-3F691374410E}" type="pres">
      <dgm:prSet presAssocID="{1EA59A4E-4278-4802-A2EA-79FB658E5F5F}" presName="node" presStyleLbl="node1" presStyleIdx="1" presStyleCnt="4" custScaleX="133458" custScaleY="133458">
        <dgm:presLayoutVars>
          <dgm:bulletEnabled val="1"/>
        </dgm:presLayoutVars>
      </dgm:prSet>
      <dgm:spPr/>
      <dgm:t>
        <a:bodyPr/>
        <a:lstStyle/>
        <a:p>
          <a:endParaRPr lang="en-US"/>
        </a:p>
      </dgm:t>
    </dgm:pt>
    <dgm:pt modelId="{07D3ACCA-62EC-4C8C-AE3D-CE91EFA9A05E}" type="pres">
      <dgm:prSet presAssocID="{1EA59A4E-4278-4802-A2EA-79FB658E5F5F}" presName="dummy" presStyleCnt="0"/>
      <dgm:spPr/>
    </dgm:pt>
    <dgm:pt modelId="{F291D319-13EC-4B88-A989-BAB452E16653}" type="pres">
      <dgm:prSet presAssocID="{21607BFD-1832-45F7-A4D2-E333C5CA2171}" presName="sibTrans" presStyleLbl="sibTrans2D1" presStyleIdx="1" presStyleCnt="4"/>
      <dgm:spPr/>
      <dgm:t>
        <a:bodyPr/>
        <a:lstStyle/>
        <a:p>
          <a:endParaRPr lang="en-US"/>
        </a:p>
      </dgm:t>
    </dgm:pt>
    <dgm:pt modelId="{F0D75A3A-0C3C-4F9A-9E28-37919A805E21}" type="pres">
      <dgm:prSet presAssocID="{408E7A24-3B68-4900-983E-5BFD807071C7}" presName="node" presStyleLbl="node1" presStyleIdx="2" presStyleCnt="4" custScaleX="133458" custScaleY="133458">
        <dgm:presLayoutVars>
          <dgm:bulletEnabled val="1"/>
        </dgm:presLayoutVars>
      </dgm:prSet>
      <dgm:spPr/>
      <dgm:t>
        <a:bodyPr/>
        <a:lstStyle/>
        <a:p>
          <a:endParaRPr lang="en-US"/>
        </a:p>
      </dgm:t>
    </dgm:pt>
    <dgm:pt modelId="{D3BE3B7B-294E-4A4C-A71C-5689FFF8C37E}" type="pres">
      <dgm:prSet presAssocID="{408E7A24-3B68-4900-983E-5BFD807071C7}" presName="dummy" presStyleCnt="0"/>
      <dgm:spPr/>
    </dgm:pt>
    <dgm:pt modelId="{3BC90D23-429C-4D44-AE47-845043923387}" type="pres">
      <dgm:prSet presAssocID="{C3050B4D-8632-4F1B-A64B-878DF4C1C2D9}" presName="sibTrans" presStyleLbl="sibTrans2D1" presStyleIdx="2" presStyleCnt="4"/>
      <dgm:spPr/>
      <dgm:t>
        <a:bodyPr/>
        <a:lstStyle/>
        <a:p>
          <a:endParaRPr lang="en-US"/>
        </a:p>
      </dgm:t>
    </dgm:pt>
    <dgm:pt modelId="{22A3EF07-A095-4792-B26C-CA6C151045C1}" type="pres">
      <dgm:prSet presAssocID="{9B3BC3B2-6BDE-4119-948A-A7A00A15DFAA}" presName="node" presStyleLbl="node1" presStyleIdx="3" presStyleCnt="4" custScaleX="133458" custScaleY="133458">
        <dgm:presLayoutVars>
          <dgm:bulletEnabled val="1"/>
        </dgm:presLayoutVars>
      </dgm:prSet>
      <dgm:spPr/>
      <dgm:t>
        <a:bodyPr/>
        <a:lstStyle/>
        <a:p>
          <a:endParaRPr lang="en-US"/>
        </a:p>
      </dgm:t>
    </dgm:pt>
    <dgm:pt modelId="{D41E41EC-58AA-4EB5-91A3-C7FF9475D74C}" type="pres">
      <dgm:prSet presAssocID="{9B3BC3B2-6BDE-4119-948A-A7A00A15DFAA}" presName="dummy" presStyleCnt="0"/>
      <dgm:spPr/>
    </dgm:pt>
    <dgm:pt modelId="{C5AF55D8-D781-4092-B607-4EC614E8F6DE}" type="pres">
      <dgm:prSet presAssocID="{B414E017-EF48-4AEA-9789-82A98F42394E}" presName="sibTrans" presStyleLbl="sibTrans2D1" presStyleIdx="3" presStyleCnt="4"/>
      <dgm:spPr/>
      <dgm:t>
        <a:bodyPr/>
        <a:lstStyle/>
        <a:p>
          <a:endParaRPr lang="en-US"/>
        </a:p>
      </dgm:t>
    </dgm:pt>
  </dgm:ptLst>
  <dgm:cxnLst>
    <dgm:cxn modelId="{DC7CECBD-A398-4DCD-948F-0268B4E48405}" srcId="{BF7CDD17-B780-4DC1-84F3-BD7A9E40A36A}" destId="{408E7A24-3B68-4900-983E-5BFD807071C7}" srcOrd="2" destOrd="0" parTransId="{36080395-D1BC-46AC-ACB3-319AF5B3E142}" sibTransId="{C3050B4D-8632-4F1B-A64B-878DF4C1C2D9}"/>
    <dgm:cxn modelId="{AD63BFD2-6693-4538-BA2A-E9B1C41AB68E}" srcId="{5821B6D3-A6DE-4E51-B050-303AE8181767}" destId="{BF7CDD17-B780-4DC1-84F3-BD7A9E40A36A}" srcOrd="0" destOrd="0" parTransId="{94CAD388-808C-4E26-B8E5-512503ADB5F0}" sibTransId="{71EB3E20-4A07-4FAD-9946-3853FD6409B8}"/>
    <dgm:cxn modelId="{266CCFCB-8708-42B4-809A-26CBEC40D39B}" type="presOf" srcId="{408E7A24-3B68-4900-983E-5BFD807071C7}" destId="{F0D75A3A-0C3C-4F9A-9E28-37919A805E21}" srcOrd="0" destOrd="0" presId="urn:microsoft.com/office/officeart/2005/8/layout/radial6"/>
    <dgm:cxn modelId="{5427692D-1E03-4131-9E5B-342D504E25D6}" srcId="{BF7CDD17-B780-4DC1-84F3-BD7A9E40A36A}" destId="{1EA59A4E-4278-4802-A2EA-79FB658E5F5F}" srcOrd="1" destOrd="0" parTransId="{F1CC50CD-F1C1-4248-8ED4-406E1A8751E7}" sibTransId="{21607BFD-1832-45F7-A4D2-E333C5CA2171}"/>
    <dgm:cxn modelId="{B2FE83FB-B838-465F-BEE9-81CC0C9B7AB2}" type="presOf" srcId="{5821B6D3-A6DE-4E51-B050-303AE8181767}" destId="{CB3BC24D-D3F7-4CE1-B342-5AC2CB524300}" srcOrd="0" destOrd="0" presId="urn:microsoft.com/office/officeart/2005/8/layout/radial6"/>
    <dgm:cxn modelId="{139628A0-051C-44F2-9CD0-0EEAC4FB436D}" type="presOf" srcId="{38924D35-397D-486F-B4B6-84E989DB69F6}" destId="{1AE51ACB-7838-445F-9B1B-108325FDCFA9}" srcOrd="0" destOrd="0" presId="urn:microsoft.com/office/officeart/2005/8/layout/radial6"/>
    <dgm:cxn modelId="{A3FC50A8-04D6-4BFC-9F5B-B04E6A53ABDA}" type="presOf" srcId="{21607BFD-1832-45F7-A4D2-E333C5CA2171}" destId="{F291D319-13EC-4B88-A989-BAB452E16653}" srcOrd="0" destOrd="0" presId="urn:microsoft.com/office/officeart/2005/8/layout/radial6"/>
    <dgm:cxn modelId="{0C82B72D-212D-420A-AC1F-743B6BF0AD5A}" type="presOf" srcId="{9B3BC3B2-6BDE-4119-948A-A7A00A15DFAA}" destId="{22A3EF07-A095-4792-B26C-CA6C151045C1}" srcOrd="0" destOrd="0" presId="urn:microsoft.com/office/officeart/2005/8/layout/radial6"/>
    <dgm:cxn modelId="{243A99FE-C9FF-42FC-B78B-C86E34CD3311}" type="presOf" srcId="{1EA59A4E-4278-4802-A2EA-79FB658E5F5F}" destId="{148B85F6-634C-4E11-AC60-3F691374410E}" srcOrd="0" destOrd="0" presId="urn:microsoft.com/office/officeart/2005/8/layout/radial6"/>
    <dgm:cxn modelId="{D0F72FE9-93D9-40E2-8FF6-683F37D0CB3E}" type="presOf" srcId="{BF7CDD17-B780-4DC1-84F3-BD7A9E40A36A}" destId="{E904D1D3-AFCA-4F15-B239-3490E0839F01}" srcOrd="0" destOrd="0" presId="urn:microsoft.com/office/officeart/2005/8/layout/radial6"/>
    <dgm:cxn modelId="{9460AF38-1BEE-4E68-8A69-F50888A32EB2}" type="presOf" srcId="{709CEA11-ED56-49DE-BAF4-E771D48DA49D}" destId="{5A4DC7D9-5D23-4BB8-A5F7-6B0F1196EC96}" srcOrd="0" destOrd="0" presId="urn:microsoft.com/office/officeart/2005/8/layout/radial6"/>
    <dgm:cxn modelId="{4E354D81-BCFA-42F8-9B6B-9A115684F672}" type="presOf" srcId="{C3050B4D-8632-4F1B-A64B-878DF4C1C2D9}" destId="{3BC90D23-429C-4D44-AE47-845043923387}" srcOrd="0" destOrd="0" presId="urn:microsoft.com/office/officeart/2005/8/layout/radial6"/>
    <dgm:cxn modelId="{6D2D1701-1F2E-47B7-9869-9351C5905F9B}" srcId="{BF7CDD17-B780-4DC1-84F3-BD7A9E40A36A}" destId="{9B3BC3B2-6BDE-4119-948A-A7A00A15DFAA}" srcOrd="3" destOrd="0" parTransId="{6F0CD7F8-0B97-44AB-B1E0-17392247B508}" sibTransId="{B414E017-EF48-4AEA-9789-82A98F42394E}"/>
    <dgm:cxn modelId="{BF3D676F-6156-4D6B-98B8-9C1D68E9A429}" type="presOf" srcId="{B414E017-EF48-4AEA-9789-82A98F42394E}" destId="{C5AF55D8-D781-4092-B607-4EC614E8F6DE}" srcOrd="0" destOrd="0" presId="urn:microsoft.com/office/officeart/2005/8/layout/radial6"/>
    <dgm:cxn modelId="{1EC2A98F-EBD4-4C02-9881-62CD7C82DD72}" srcId="{BF7CDD17-B780-4DC1-84F3-BD7A9E40A36A}" destId="{38924D35-397D-486F-B4B6-84E989DB69F6}" srcOrd="0" destOrd="0" parTransId="{64674065-4DB5-4852-9D9F-28BA8BADA1C5}" sibTransId="{709CEA11-ED56-49DE-BAF4-E771D48DA49D}"/>
    <dgm:cxn modelId="{DD020BF4-9919-4B12-B7D8-1281623314CB}" type="presParOf" srcId="{CB3BC24D-D3F7-4CE1-B342-5AC2CB524300}" destId="{E904D1D3-AFCA-4F15-B239-3490E0839F01}" srcOrd="0" destOrd="0" presId="urn:microsoft.com/office/officeart/2005/8/layout/radial6"/>
    <dgm:cxn modelId="{877DE20A-1ADA-4563-B003-EE7F17CEBD36}" type="presParOf" srcId="{CB3BC24D-D3F7-4CE1-B342-5AC2CB524300}" destId="{1AE51ACB-7838-445F-9B1B-108325FDCFA9}" srcOrd="1" destOrd="0" presId="urn:microsoft.com/office/officeart/2005/8/layout/radial6"/>
    <dgm:cxn modelId="{C1C43AB4-DF12-40AE-98E3-3647D7B642D4}" type="presParOf" srcId="{CB3BC24D-D3F7-4CE1-B342-5AC2CB524300}" destId="{F3CED7D6-64CB-4E29-BDE5-874A84B969CC}" srcOrd="2" destOrd="0" presId="urn:microsoft.com/office/officeart/2005/8/layout/radial6"/>
    <dgm:cxn modelId="{08FA0FF9-1474-4C20-8EF3-2ECCB4369429}" type="presParOf" srcId="{CB3BC24D-D3F7-4CE1-B342-5AC2CB524300}" destId="{5A4DC7D9-5D23-4BB8-A5F7-6B0F1196EC96}" srcOrd="3" destOrd="0" presId="urn:microsoft.com/office/officeart/2005/8/layout/radial6"/>
    <dgm:cxn modelId="{5FD64493-CFF0-459D-8519-F5472B0E9F36}" type="presParOf" srcId="{CB3BC24D-D3F7-4CE1-B342-5AC2CB524300}" destId="{148B85F6-634C-4E11-AC60-3F691374410E}" srcOrd="4" destOrd="0" presId="urn:microsoft.com/office/officeart/2005/8/layout/radial6"/>
    <dgm:cxn modelId="{80578FCF-08B8-4FA9-B740-8D575295B226}" type="presParOf" srcId="{CB3BC24D-D3F7-4CE1-B342-5AC2CB524300}" destId="{07D3ACCA-62EC-4C8C-AE3D-CE91EFA9A05E}" srcOrd="5" destOrd="0" presId="urn:microsoft.com/office/officeart/2005/8/layout/radial6"/>
    <dgm:cxn modelId="{850288ED-6A95-4ED0-8EFF-ED0DE2A94700}" type="presParOf" srcId="{CB3BC24D-D3F7-4CE1-B342-5AC2CB524300}" destId="{F291D319-13EC-4B88-A989-BAB452E16653}" srcOrd="6" destOrd="0" presId="urn:microsoft.com/office/officeart/2005/8/layout/radial6"/>
    <dgm:cxn modelId="{E614991E-56CC-4F7E-A1F4-B4DA530A797C}" type="presParOf" srcId="{CB3BC24D-D3F7-4CE1-B342-5AC2CB524300}" destId="{F0D75A3A-0C3C-4F9A-9E28-37919A805E21}" srcOrd="7" destOrd="0" presId="urn:microsoft.com/office/officeart/2005/8/layout/radial6"/>
    <dgm:cxn modelId="{9C0DDC1D-2DA1-42C2-8064-9227726C6907}" type="presParOf" srcId="{CB3BC24D-D3F7-4CE1-B342-5AC2CB524300}" destId="{D3BE3B7B-294E-4A4C-A71C-5689FFF8C37E}" srcOrd="8" destOrd="0" presId="urn:microsoft.com/office/officeart/2005/8/layout/radial6"/>
    <dgm:cxn modelId="{EF27EA4F-3F0F-4C5B-AC2F-C3769A5B37AD}" type="presParOf" srcId="{CB3BC24D-D3F7-4CE1-B342-5AC2CB524300}" destId="{3BC90D23-429C-4D44-AE47-845043923387}" srcOrd="9" destOrd="0" presId="urn:microsoft.com/office/officeart/2005/8/layout/radial6"/>
    <dgm:cxn modelId="{B6DD9DA7-E3D3-404E-8698-3B7C194CC63D}" type="presParOf" srcId="{CB3BC24D-D3F7-4CE1-B342-5AC2CB524300}" destId="{22A3EF07-A095-4792-B26C-CA6C151045C1}" srcOrd="10" destOrd="0" presId="urn:microsoft.com/office/officeart/2005/8/layout/radial6"/>
    <dgm:cxn modelId="{C47B27E6-6683-4F2D-AFA0-20E74F29F9B9}" type="presParOf" srcId="{CB3BC24D-D3F7-4CE1-B342-5AC2CB524300}" destId="{D41E41EC-58AA-4EB5-91A3-C7FF9475D74C}" srcOrd="11" destOrd="0" presId="urn:microsoft.com/office/officeart/2005/8/layout/radial6"/>
    <dgm:cxn modelId="{B3D41765-B782-424D-9593-D944BAFCC0E4}" type="presParOf" srcId="{CB3BC24D-D3F7-4CE1-B342-5AC2CB524300}" destId="{C5AF55D8-D781-4092-B607-4EC614E8F6DE}"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AF55D8-D781-4092-B607-4EC614E8F6DE}">
      <dsp:nvSpPr>
        <dsp:cNvPr id="0" name=""/>
        <dsp:cNvSpPr/>
      </dsp:nvSpPr>
      <dsp:spPr>
        <a:xfrm>
          <a:off x="1333760" y="522318"/>
          <a:ext cx="3481325" cy="3481325"/>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C90D23-429C-4D44-AE47-845043923387}">
      <dsp:nvSpPr>
        <dsp:cNvPr id="0" name=""/>
        <dsp:cNvSpPr/>
      </dsp:nvSpPr>
      <dsp:spPr>
        <a:xfrm>
          <a:off x="1333760" y="522318"/>
          <a:ext cx="3481325" cy="3481325"/>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91D319-13EC-4B88-A989-BAB452E16653}">
      <dsp:nvSpPr>
        <dsp:cNvPr id="0" name=""/>
        <dsp:cNvSpPr/>
      </dsp:nvSpPr>
      <dsp:spPr>
        <a:xfrm>
          <a:off x="1333760" y="522318"/>
          <a:ext cx="3481325" cy="3481325"/>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4DC7D9-5D23-4BB8-A5F7-6B0F1196EC96}">
      <dsp:nvSpPr>
        <dsp:cNvPr id="0" name=""/>
        <dsp:cNvSpPr/>
      </dsp:nvSpPr>
      <dsp:spPr>
        <a:xfrm>
          <a:off x="1333760" y="522318"/>
          <a:ext cx="3481325" cy="3481325"/>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04D1D3-AFCA-4F15-B239-3490E0839F01}">
      <dsp:nvSpPr>
        <dsp:cNvPr id="0" name=""/>
        <dsp:cNvSpPr/>
      </dsp:nvSpPr>
      <dsp:spPr>
        <a:xfrm>
          <a:off x="2272791" y="1461349"/>
          <a:ext cx="1603263" cy="16032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i="1" kern="1200" dirty="0" smtClean="0"/>
            <a:t>dēmos</a:t>
          </a:r>
          <a:endParaRPr lang="en-US" sz="3000" i="1" kern="1200" dirty="0"/>
        </a:p>
      </dsp:txBody>
      <dsp:txXfrm>
        <a:off x="2507583" y="1696141"/>
        <a:ext cx="1133679" cy="1133679"/>
      </dsp:txXfrm>
    </dsp:sp>
    <dsp:sp modelId="{1AE51ACB-7838-445F-9B1B-108325FDCFA9}">
      <dsp:nvSpPr>
        <dsp:cNvPr id="0" name=""/>
        <dsp:cNvSpPr/>
      </dsp:nvSpPr>
      <dsp:spPr>
        <a:xfrm>
          <a:off x="2325533" y="-186168"/>
          <a:ext cx="1497778" cy="14977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9 archons</a:t>
          </a:r>
          <a:endParaRPr lang="en-US" sz="1800" i="1" kern="1200" dirty="0"/>
        </a:p>
      </dsp:txBody>
      <dsp:txXfrm>
        <a:off x="2544878" y="33177"/>
        <a:ext cx="1059088" cy="1059088"/>
      </dsp:txXfrm>
    </dsp:sp>
    <dsp:sp modelId="{148B85F6-634C-4E11-AC60-3F691374410E}">
      <dsp:nvSpPr>
        <dsp:cNvPr id="0" name=""/>
        <dsp:cNvSpPr/>
      </dsp:nvSpPr>
      <dsp:spPr>
        <a:xfrm>
          <a:off x="4025794" y="1514092"/>
          <a:ext cx="1497778" cy="14977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i="1" kern="1200" dirty="0" err="1" smtClean="0"/>
            <a:t>boulē</a:t>
          </a:r>
          <a:r>
            <a:rPr lang="en-US" sz="1800" kern="1200" dirty="0" smtClean="0"/>
            <a:t> 500</a:t>
          </a:r>
          <a:endParaRPr lang="en-US" sz="1800" kern="1200" dirty="0"/>
        </a:p>
      </dsp:txBody>
      <dsp:txXfrm>
        <a:off x="4245139" y="1733437"/>
        <a:ext cx="1059088" cy="1059088"/>
      </dsp:txXfrm>
    </dsp:sp>
    <dsp:sp modelId="{F0D75A3A-0C3C-4F9A-9E28-37919A805E21}">
      <dsp:nvSpPr>
        <dsp:cNvPr id="0" name=""/>
        <dsp:cNvSpPr/>
      </dsp:nvSpPr>
      <dsp:spPr>
        <a:xfrm>
          <a:off x="2325533" y="3214353"/>
          <a:ext cx="1497778" cy="14977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i="1" kern="1200" dirty="0" err="1" smtClean="0"/>
            <a:t>diskastēria</a:t>
          </a:r>
          <a:endParaRPr lang="en-US" sz="1800" i="1" kern="1200" dirty="0"/>
        </a:p>
      </dsp:txBody>
      <dsp:txXfrm>
        <a:off x="2544878" y="3433698"/>
        <a:ext cx="1059088" cy="1059088"/>
      </dsp:txXfrm>
    </dsp:sp>
    <dsp:sp modelId="{22A3EF07-A095-4792-B26C-CA6C151045C1}">
      <dsp:nvSpPr>
        <dsp:cNvPr id="0" name=""/>
        <dsp:cNvSpPr/>
      </dsp:nvSpPr>
      <dsp:spPr>
        <a:xfrm>
          <a:off x="625273" y="1514092"/>
          <a:ext cx="1497778" cy="149777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i="0" kern="1200" dirty="0" smtClean="0"/>
            <a:t>10 </a:t>
          </a:r>
          <a:r>
            <a:rPr lang="en-US" sz="1800" i="1" kern="1200" dirty="0" err="1" smtClean="0"/>
            <a:t>stratēgoi</a:t>
          </a:r>
          <a:endParaRPr lang="en-US" sz="1800" kern="1200" dirty="0"/>
        </a:p>
      </dsp:txBody>
      <dsp:txXfrm>
        <a:off x="844618" y="1733437"/>
        <a:ext cx="1059088" cy="105908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AEC7F8-DC3E-426E-89EE-056AD337FA51}" type="slidenum">
              <a:rPr lang="en-US"/>
              <a:pPr/>
              <a:t>1</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xfrm>
            <a:off x="778934" y="2788759"/>
            <a:ext cx="5296746" cy="6120358"/>
          </a:xfrm>
        </p:spPr>
        <p:txBody>
          <a:bodyPr/>
          <a:lstStyle/>
          <a:p>
            <a:endParaRPr lang="en-US"/>
          </a:p>
        </p:txBody>
      </p:sp>
    </p:spTree>
    <p:extLst>
      <p:ext uri="{BB962C8B-B14F-4D97-AF65-F5344CB8AC3E}">
        <p14:creationId xmlns:p14="http://schemas.microsoft.com/office/powerpoint/2010/main" val="1921094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then again:</a:t>
            </a:r>
          </a:p>
          <a:p>
            <a:endParaRPr lang="en-US" dirty="0" smtClean="0"/>
          </a:p>
          <a:p>
            <a:r>
              <a:rPr lang="en-US" dirty="0" smtClean="0"/>
              <a:t>Again, when he went to Olympia, he annoyed the Greeks by trying to rival Cimon in the dinners he gave and in the magnificence of his furniture and the tents in which he entertained his visitors. People were prepared to excuse this kind of extravagance in Cimon because he was young and belonged to a great family. But coming from a man who had neither made himself a reputation nor possessed the means to support these expenses, such an attempt to raise himself above his station was regarded as sheer imposture.</a:t>
            </a:r>
          </a:p>
          <a:p>
            <a:endParaRPr lang="en-US" dirty="0" smtClean="0"/>
          </a:p>
          <a:p>
            <a:r>
              <a:rPr lang="en-US" dirty="0" smtClean="0"/>
              <a:t>Plutarch. The Rise and Fall of Athens: Nine Greek Lives (Classics) (p. 82). Penguin Books Ltd. Kindle Edition. </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2612585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2043B-A77A-4F60-87AA-F1CB66CEF69D}" type="slidenum">
              <a:rPr lang="en-US"/>
              <a:pPr/>
              <a:t>11</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dirty="0" smtClean="0"/>
              <a:t>10-year banishment</a:t>
            </a:r>
          </a:p>
          <a:p>
            <a:r>
              <a:rPr lang="en-US" dirty="0" smtClean="0"/>
              <a:t>without loss of</a:t>
            </a:r>
          </a:p>
          <a:p>
            <a:pPr lvl="2"/>
            <a:r>
              <a:rPr lang="en-US" dirty="0" smtClean="0"/>
              <a:t>citizenship</a:t>
            </a:r>
          </a:p>
          <a:p>
            <a:pPr lvl="2"/>
            <a:r>
              <a:rPr lang="en-US" dirty="0" smtClean="0"/>
              <a:t>property</a:t>
            </a:r>
          </a:p>
          <a:p>
            <a:pPr lvl="2"/>
            <a:r>
              <a:rPr lang="en-US" dirty="0" smtClean="0"/>
              <a:t>dignity</a:t>
            </a:r>
          </a:p>
          <a:p>
            <a:endParaRPr lang="en-US" dirty="0" smtClean="0"/>
          </a:p>
          <a:p>
            <a:endParaRPr lang="en-US" dirty="0" smtClean="0"/>
          </a:p>
          <a:p>
            <a:r>
              <a:rPr lang="en-US" dirty="0" smtClean="0"/>
              <a:t>invented</a:t>
            </a:r>
            <a:r>
              <a:rPr lang="en-US" dirty="0"/>
              <a:t>?</a:t>
            </a:r>
          </a:p>
          <a:p>
            <a:r>
              <a:rPr lang="en-US" dirty="0"/>
              <a:t>every year, once a year, assembly votes: should we hold an ostracism?</a:t>
            </a:r>
          </a:p>
          <a:p>
            <a:r>
              <a:rPr lang="en-US" dirty="0"/>
              <a:t>if yes, then an ostracism held shortly afterwards. in agora. you could vote for anyone you wished. the winner (with a minimum of 6000 votes total - </a:t>
            </a:r>
            <a:r>
              <a:rPr lang="en-US" i="1" dirty="0"/>
              <a:t>possibly</a:t>
            </a:r>
            <a:r>
              <a:rPr lang="en-US" dirty="0"/>
              <a:t> a minimum of 6000 for one individual [</a:t>
            </a:r>
            <a:r>
              <a:rPr lang="en-US" dirty="0" err="1"/>
              <a:t>philochorus</a:t>
            </a:r>
            <a:r>
              <a:rPr lang="en-US" dirty="0"/>
              <a:t>]) sent away for 10 years.</a:t>
            </a:r>
          </a:p>
          <a:p>
            <a:r>
              <a:rPr lang="en-US" dirty="0"/>
              <a:t>comes into own 487</a:t>
            </a:r>
          </a:p>
          <a:p>
            <a:r>
              <a:rPr lang="en-US" dirty="0"/>
              <a:t>last ostracism: </a:t>
            </a:r>
            <a:r>
              <a:rPr lang="en-US" dirty="0" err="1"/>
              <a:t>hyperbolus</a:t>
            </a:r>
            <a:r>
              <a:rPr lang="en-US" dirty="0"/>
              <a:t> in 417.</a:t>
            </a:r>
          </a:p>
          <a:p>
            <a:r>
              <a:rPr lang="en-US" dirty="0"/>
              <a:t>used by </a:t>
            </a:r>
            <a:r>
              <a:rPr lang="en-US" dirty="0" err="1"/>
              <a:t>themistocles</a:t>
            </a:r>
            <a:r>
              <a:rPr lang="en-US" dirty="0"/>
              <a:t> against his rival </a:t>
            </a:r>
            <a:r>
              <a:rPr lang="en-US" dirty="0" err="1"/>
              <a:t>aristides</a:t>
            </a:r>
            <a:r>
              <a:rPr lang="en-US" dirty="0"/>
              <a:t>, among others (484).</a:t>
            </a:r>
          </a:p>
          <a:p>
            <a:r>
              <a:rPr lang="en-US" dirty="0"/>
              <a:t>found was a hoard of pottery sherds - 190 - all inscribed with the name </a:t>
            </a:r>
            <a:r>
              <a:rPr lang="en-US" dirty="0" err="1"/>
              <a:t>themistocles</a:t>
            </a:r>
            <a:r>
              <a:rPr lang="en-US" dirty="0"/>
              <a:t>, written by only a few individual inscribers: clearly a campaign against them.</a:t>
            </a:r>
          </a:p>
          <a:p>
            <a:r>
              <a:rPr lang="en-US" dirty="0"/>
              <a:t>them finally ostracized in </a:t>
            </a:r>
            <a:r>
              <a:rPr lang="en-US" i="1" dirty="0"/>
              <a:t>ca.</a:t>
            </a:r>
            <a:r>
              <a:rPr lang="en-US" dirty="0"/>
              <a:t> 470.</a:t>
            </a:r>
          </a:p>
          <a:p>
            <a:r>
              <a:rPr lang="en-US" dirty="0" err="1"/>
              <a:t>ober</a:t>
            </a:r>
            <a:r>
              <a:rPr lang="en-US" dirty="0"/>
              <a:t> p. 74: “Ostracism was a way to expel from the community any individual who threatened the national consensus, especially by advocating ideas or acting in ways that threatened the values of political society. Ostracism also served as a public demonstration of the binding nature of democratic decisions on an individual.” seemingly, a kind of social control sending the message that “Active dissent is unacceptable.”</a:t>
            </a:r>
          </a:p>
          <a:p>
            <a:r>
              <a:rPr lang="en-US" dirty="0"/>
              <a:t>anti-</a:t>
            </a:r>
            <a:r>
              <a:rPr lang="en-US" i="1" dirty="0"/>
              <a:t>stasis</a:t>
            </a:r>
            <a:r>
              <a:rPr lang="en-US" dirty="0"/>
              <a:t>, anti-tyranny?</a:t>
            </a:r>
          </a:p>
          <a:p>
            <a:pPr lvl="1"/>
            <a:r>
              <a:rPr lang="en-US" dirty="0"/>
              <a:t>elite “time out”?</a:t>
            </a:r>
          </a:p>
          <a:p>
            <a:r>
              <a:rPr lang="en-US" dirty="0"/>
              <a:t>political weapon</a:t>
            </a:r>
          </a:p>
        </p:txBody>
      </p:sp>
    </p:spTree>
    <p:extLst>
      <p:ext uri="{BB962C8B-B14F-4D97-AF65-F5344CB8AC3E}">
        <p14:creationId xmlns:p14="http://schemas.microsoft.com/office/powerpoint/2010/main" val="1873436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3025369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730B0F-0878-417A-B6C2-C7EA7C768A11}" type="slidenum">
              <a:rPr lang="en-US"/>
              <a:pPr/>
              <a:t>13</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7084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1605087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Dahl’s</a:t>
            </a:r>
          </a:p>
          <a:p>
            <a:pPr lvl="1"/>
            <a:r>
              <a:rPr lang="en-US" dirty="0" smtClean="0"/>
              <a:t>“Strong equality”</a:t>
            </a:r>
          </a:p>
          <a:p>
            <a:pPr lvl="2"/>
            <a:r>
              <a:rPr lang="en-US" dirty="0"/>
              <a:t>The belief that “all members of [an] association are adequately qualified to participate on an equal footing with others in the process of governing the association”</a:t>
            </a:r>
            <a:br>
              <a:rPr lang="en-US" dirty="0"/>
            </a:br>
            <a:r>
              <a:rPr lang="en-US" sz="900" dirty="0"/>
              <a:t>(Dahl 31)</a:t>
            </a:r>
            <a:endParaRPr lang="en-US" dirty="0" smtClean="0"/>
          </a:p>
          <a:p>
            <a:pPr lvl="1"/>
            <a:r>
              <a:rPr lang="en-US" dirty="0" smtClean="0"/>
              <a:t>Four criteria</a:t>
            </a:r>
          </a:p>
          <a:p>
            <a:pPr marL="1306036" lvl="2" indent="-396391"/>
            <a:r>
              <a:rPr lang="en-US" dirty="0" smtClean="0"/>
              <a:t>1. </a:t>
            </a:r>
            <a:r>
              <a:rPr lang="en-US" b="1" i="1" dirty="0" smtClean="0"/>
              <a:t>Effective participation</a:t>
            </a:r>
            <a:r>
              <a:rPr lang="en-US" dirty="0" smtClean="0"/>
              <a:t> by citizens.</a:t>
            </a:r>
          </a:p>
          <a:p>
            <a:pPr marL="1306036" lvl="2" indent="-396391"/>
            <a:r>
              <a:rPr lang="en-US" dirty="0" smtClean="0"/>
              <a:t>2. </a:t>
            </a:r>
            <a:r>
              <a:rPr lang="en-US" b="1" i="1" dirty="0" smtClean="0"/>
              <a:t>Voting equality at the decisive stage</a:t>
            </a:r>
            <a:r>
              <a:rPr lang="en-US" dirty="0" smtClean="0"/>
              <a:t>.</a:t>
            </a:r>
          </a:p>
          <a:p>
            <a:pPr marL="1306036" lvl="2" indent="-396391"/>
            <a:r>
              <a:rPr lang="en-US" dirty="0" smtClean="0"/>
              <a:t>3. Citizens’ </a:t>
            </a:r>
            <a:r>
              <a:rPr lang="en-US" b="1" i="1" dirty="0" smtClean="0"/>
              <a:t>enlightened understanding</a:t>
            </a:r>
            <a:r>
              <a:rPr lang="en-US" dirty="0" smtClean="0"/>
              <a:t> of issues.</a:t>
            </a:r>
          </a:p>
          <a:p>
            <a:pPr marL="1306036" lvl="2" indent="-396391"/>
            <a:r>
              <a:rPr lang="en-US" dirty="0" smtClean="0"/>
              <a:t>4. Popular </a:t>
            </a:r>
            <a:r>
              <a:rPr lang="en-US" b="1" i="1" dirty="0" smtClean="0"/>
              <a:t>control of agenda</a:t>
            </a:r>
            <a:r>
              <a:rPr lang="en-US" dirty="0" smtClean="0"/>
              <a:t>.</a:t>
            </a:r>
          </a:p>
          <a:p>
            <a:r>
              <a:rPr lang="en-US" dirty="0" smtClean="0"/>
              <a:t>Ober’s</a:t>
            </a:r>
          </a:p>
          <a:p>
            <a:pPr lvl="1"/>
            <a:r>
              <a:rPr lang="en-US" dirty="0" smtClean="0"/>
              <a:t>Ideological contradictions</a:t>
            </a:r>
          </a:p>
          <a:p>
            <a:pPr lvl="2"/>
            <a:r>
              <a:rPr lang="en-US" dirty="0" smtClean="0"/>
              <a:t>Mass/elite</a:t>
            </a:r>
          </a:p>
          <a:p>
            <a:pPr lvl="2"/>
            <a:r>
              <a:rPr lang="en-US" dirty="0" smtClean="0"/>
              <a:t>Equality/inequality</a:t>
            </a:r>
          </a:p>
          <a:p>
            <a:pPr lvl="2"/>
            <a:r>
              <a:rPr lang="en-US" dirty="0" smtClean="0"/>
              <a:t>Freedom/consensus</a:t>
            </a:r>
          </a:p>
          <a:p>
            <a:pPr lvl="2"/>
            <a:r>
              <a:rPr lang="en-US" dirty="0" smtClean="0"/>
              <a:t>Popular sovereignty/rule of law</a:t>
            </a:r>
          </a:p>
          <a:p>
            <a:pPr lvl="1"/>
            <a:r>
              <a:rPr lang="en-US" dirty="0" smtClean="0"/>
              <a:t>Ideological negotiations</a:t>
            </a:r>
          </a:p>
          <a:p>
            <a:pPr lvl="2"/>
            <a:r>
              <a:rPr lang="en-US" dirty="0" smtClean="0"/>
              <a:t>Rhetorical mediation</a:t>
            </a:r>
          </a:p>
          <a:p>
            <a:pPr lvl="3"/>
            <a:r>
              <a:rPr lang="en-US" i="1" dirty="0" smtClean="0"/>
              <a:t>Topoi</a:t>
            </a:r>
          </a:p>
          <a:p>
            <a:pPr lvl="2"/>
            <a:r>
              <a:rPr lang="en-US" dirty="0" smtClean="0"/>
              <a:t>Elitism</a:t>
            </a:r>
          </a:p>
          <a:p>
            <a:pPr lvl="2"/>
            <a:r>
              <a:rPr lang="en-US" dirty="0" smtClean="0"/>
              <a:t>Popular hegemony</a:t>
            </a:r>
          </a:p>
          <a:p>
            <a:r>
              <a:rPr lang="en-US" dirty="0" smtClean="0"/>
              <a:t>My</a:t>
            </a:r>
          </a:p>
          <a:p>
            <a:pPr lvl="1"/>
            <a:r>
              <a:rPr lang="en-US" dirty="0" smtClean="0"/>
              <a:t>Dialogical-social connection</a:t>
            </a:r>
          </a:p>
          <a:p>
            <a:pPr lvl="1"/>
            <a:r>
              <a:rPr lang="en-US" dirty="0" smtClean="0"/>
              <a:t>Normative/pluralistic tensions</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15</a:t>
            </a:fld>
            <a:endParaRPr lang="en-US"/>
          </a:p>
        </p:txBody>
      </p:sp>
    </p:spTree>
    <p:extLst>
      <p:ext uri="{BB962C8B-B14F-4D97-AF65-F5344CB8AC3E}">
        <p14:creationId xmlns:p14="http://schemas.microsoft.com/office/powerpoint/2010/main" val="2672410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5000"/>
              </a:lnSpc>
              <a:spcBef>
                <a:spcPts val="597"/>
              </a:spcBef>
            </a:pPr>
            <a:r>
              <a:rPr lang="en-US" dirty="0" smtClean="0"/>
              <a:t>QUOTATIONS:</a:t>
            </a:r>
          </a:p>
          <a:p>
            <a:pPr>
              <a:lnSpc>
                <a:spcPct val="125000"/>
              </a:lnSpc>
              <a:spcBef>
                <a:spcPts val="597"/>
              </a:spcBef>
            </a:pPr>
            <a:r>
              <a:rPr lang="en-US" dirty="0" smtClean="0"/>
              <a:t>“… his master [teacher] remarked to him more than once: ‘At least there will be nothing petty about you, my boy. You are going to be a great man one way or the other, either for good or evil’ ” (Plutarch </a:t>
            </a:r>
            <a:r>
              <a:rPr lang="en-US" i="1" dirty="0" smtClean="0"/>
              <a:t>The Rise and Fall of Athens</a:t>
            </a:r>
            <a:r>
              <a:rPr lang="en-US" dirty="0" smtClean="0"/>
              <a:t> p. 78).</a:t>
            </a:r>
          </a:p>
          <a:p>
            <a:pPr>
              <a:lnSpc>
                <a:spcPct val="125000"/>
              </a:lnSpc>
              <a:spcBef>
                <a:spcPts val="597"/>
              </a:spcBef>
            </a:pPr>
            <a:r>
              <a:rPr lang="en-US" dirty="0" smtClean="0"/>
              <a:t>“It is said, in fact, that Themistocles was quite carried away by his yearning for fame and that his ambition to play a part in great events had become a passion with him” (</a:t>
            </a:r>
            <a:r>
              <a:rPr lang="en-US" i="1" dirty="0" err="1" smtClean="0"/>
              <a:t>praxeōn</a:t>
            </a:r>
            <a:r>
              <a:rPr lang="en-US" i="1" dirty="0" smtClean="0"/>
              <a:t> </a:t>
            </a:r>
            <a:r>
              <a:rPr lang="en-US" i="1" dirty="0" err="1" smtClean="0"/>
              <a:t>megalōn</a:t>
            </a:r>
            <a:r>
              <a:rPr lang="en-US" i="1" dirty="0" smtClean="0"/>
              <a:t> </a:t>
            </a:r>
            <a:r>
              <a:rPr lang="en-US" i="1" dirty="0" err="1" smtClean="0"/>
              <a:t>hupo</a:t>
            </a:r>
            <a:r>
              <a:rPr lang="en-US" i="1" dirty="0" smtClean="0"/>
              <a:t> </a:t>
            </a:r>
            <a:r>
              <a:rPr lang="en-US" i="1" dirty="0" err="1" smtClean="0"/>
              <a:t>philotimias</a:t>
            </a:r>
            <a:r>
              <a:rPr lang="en-US" i="1" dirty="0" smtClean="0"/>
              <a:t> erastēs</a:t>
            </a:r>
            <a:r>
              <a:rPr lang="en-US" dirty="0" smtClean="0"/>
              <a:t>, “driven by ambition to lust for great deeds,” p. 80).</a:t>
            </a:r>
          </a:p>
          <a:p>
            <a:pPr>
              <a:lnSpc>
                <a:spcPct val="125000"/>
              </a:lnSpc>
              <a:spcBef>
                <a:spcPts val="597"/>
              </a:spcBef>
            </a:pPr>
            <a:r>
              <a:rPr lang="en-US" dirty="0" smtClean="0"/>
              <a:t>“… he was the only man who had the courage to come before the people and propose that the revenue from the silver mines at </a:t>
            </a:r>
            <a:r>
              <a:rPr lang="en-US" dirty="0" err="1" smtClean="0"/>
              <a:t>Laurium</a:t>
            </a:r>
            <a:r>
              <a:rPr lang="en-US" dirty="0" smtClean="0"/>
              <a:t>, which the Athenians had been in the habit of dividing among themselves, should be set aside and the money used to build triremes for the war against Aegina” (p. 80).</a:t>
            </a:r>
          </a:p>
          <a:p>
            <a:pPr>
              <a:lnSpc>
                <a:spcPct val="125000"/>
              </a:lnSpc>
              <a:spcBef>
                <a:spcPts val="597"/>
              </a:spcBef>
            </a:pPr>
            <a:r>
              <a:rPr lang="en-US" dirty="0" smtClean="0"/>
              <a:t>More on </a:t>
            </a:r>
            <a:r>
              <a:rPr lang="en-US" dirty="0"/>
              <a:t>that issue: </a:t>
            </a:r>
            <a:r>
              <a:rPr lang="en-US" dirty="0" smtClean="0"/>
              <a:t>“… </a:t>
            </a:r>
            <a:r>
              <a:rPr lang="en-US" dirty="0"/>
              <a:t>he had only to play upon the enmity and the jealousy the people felt towards the Aeginetans to make them agree to the </a:t>
            </a:r>
            <a:r>
              <a:rPr lang="en-US" dirty="0" smtClean="0"/>
              <a:t>outlay” (p. 80).</a:t>
            </a:r>
          </a:p>
          <a:p>
            <a:pPr>
              <a:lnSpc>
                <a:spcPct val="125000"/>
              </a:lnSpc>
              <a:spcBef>
                <a:spcPts val="597"/>
              </a:spcBef>
            </a:pPr>
            <a:r>
              <a:rPr lang="en-US" dirty="0" smtClean="0"/>
              <a:t>Seeking to persuade Athenians to evacuate Athens rather than defend it from the Persian army, “Themistocles, seeing no hope of winning over the people to his plans by any power of human reasoning, set to work to influence them with oracles and signs from heaven” (86</a:t>
            </a:r>
            <a:r>
              <a:rPr lang="en-US" dirty="0" smtClean="0"/>
              <a:t>).</a:t>
            </a:r>
          </a:p>
          <a:p>
            <a:pPr lvl="1">
              <a:lnSpc>
                <a:spcPct val="125000"/>
              </a:lnSpc>
              <a:spcBef>
                <a:spcPts val="597"/>
              </a:spcBef>
            </a:pPr>
            <a:r>
              <a:rPr lang="en-US" dirty="0"/>
              <a:t>goes on: “He seized upon the episode of the snake, which is believed to have disappeared at this time from its sacred enclosure on the Acropolis, and treated it as a divine portent. When the priests discovered that the first-fruits of sacrifice which were offered to it every day had been left untouched, they gave out to the people on Themistocles’ instructions that the goddess Athena had abandoned her city and was showing them their way to the sea. In his efforts to sway the people he again invoked the famous oracle from Delphi, 1 and insisted that the ‘wooden wall’ could only refer to their ships and that Apollo had spoken of Salamis in his verses as divine, not as terrible or cruel, for the very reason that its name would one day be associated with a great blessing for the Greeks</a:t>
            </a:r>
            <a:r>
              <a:rPr lang="en-US" dirty="0" smtClean="0"/>
              <a:t>. </a:t>
            </a:r>
            <a:endParaRPr lang="en-US" dirty="0" smtClean="0"/>
          </a:p>
          <a:p>
            <a:pPr>
              <a:lnSpc>
                <a:spcPct val="125000"/>
              </a:lnSpc>
              <a:spcBef>
                <a:spcPts val="597"/>
              </a:spcBef>
            </a:pPr>
            <a:r>
              <a:rPr lang="en-US" dirty="0" smtClean="0"/>
              <a:t>On Themistocles fortification of Athens’ port town (the Piraeus) and expansion of Athens’ navy: “The effect of this was to increase the influence of the people at the expense of the nobility and to fill them with confidence, since the control of policy now passed into the hands of sailors and boatswains and pilots” (i.e., the common folk, previously marginalized politically because too poor to pay for infantry weapons, as paid sailors felt central to Athens’ military might, p. 96).</a:t>
            </a:r>
          </a:p>
          <a:p>
            <a:pPr>
              <a:lnSpc>
                <a:spcPct val="125000"/>
              </a:lnSpc>
              <a:spcBef>
                <a:spcPts val="597"/>
              </a:spcBef>
            </a:pPr>
            <a:r>
              <a:rPr lang="en-US" i="1" dirty="0" smtClean="0"/>
              <a:t>OTHER GOOD QUOTATIONS?</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dirty="0" smtClean="0"/>
              <a:t>notes</a:t>
            </a:r>
            <a:endParaRPr lang="en-US" dirty="0"/>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348467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2550755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3555564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2930087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99BB5E-57E1-4F57-8694-082364D92215}" type="slidenum">
              <a:rPr lang="en-US"/>
              <a:pPr/>
              <a:t>6</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pPr lvl="0"/>
            <a:r>
              <a:rPr lang="en-US" dirty="0" smtClean="0"/>
              <a:t>CLEISTHENIC DEVELOPMENTS. further comments.</a:t>
            </a:r>
          </a:p>
          <a:p>
            <a:pPr lvl="1"/>
            <a:r>
              <a:rPr lang="en-US" baseline="0" dirty="0" smtClean="0"/>
              <a:t>by forming an agenda-preparing council of 500 (50 chosen annually by lot from each tribe), in effect halts aristocratic control over legislative initiatives, and works to a fully sovereign assembly. (boule also oversees finances, foreign policy)</a:t>
            </a:r>
          </a:p>
          <a:p>
            <a:pPr lvl="1"/>
            <a:r>
              <a:rPr lang="en-US" baseline="0" dirty="0" smtClean="0"/>
              <a:t>further weakening of old aristocratic identifications in introducing practice of identifying self from one’s deme, evidently with aim of setting aside practice of patronymic, though intermittently practiced.</a:t>
            </a:r>
          </a:p>
          <a:p>
            <a:pPr lvl="2"/>
            <a:r>
              <a:rPr lang="en-US" baseline="0" dirty="0" smtClean="0"/>
              <a:t>participation at level of deme crucial: deme exam age 18 = citizenship exam. deme assembly. selection of pool for offices like councilman.</a:t>
            </a:r>
          </a:p>
          <a:p>
            <a:pPr lvl="2"/>
            <a:r>
              <a:rPr lang="en-US" baseline="0" dirty="0" smtClean="0"/>
              <a:t>and tribal elections of generals = extension of this new identification, organization. tribal affiliation basis of required citizen military service.</a:t>
            </a:r>
          </a:p>
          <a:p>
            <a:pPr lvl="1"/>
            <a:r>
              <a:rPr lang="en-US" baseline="0" dirty="0" smtClean="0"/>
              <a:t>by reorganizing military, created a new class of leader: </a:t>
            </a:r>
            <a:r>
              <a:rPr lang="en-US" baseline="0" dirty="0" err="1" smtClean="0"/>
              <a:t>stratēgos</a:t>
            </a:r>
            <a:r>
              <a:rPr lang="en-US" baseline="0" dirty="0" smtClean="0"/>
              <a:t>. created tribally elective board of strategoi, “generals,” but with important civil role.</a:t>
            </a:r>
          </a:p>
          <a:p>
            <a:pPr lvl="1"/>
            <a:r>
              <a:rPr lang="en-US" baseline="0" dirty="0" smtClean="0"/>
              <a:t>these measures required approval of democratic assembly.</a:t>
            </a:r>
            <a:endParaRPr lang="en-US" dirty="0" smtClean="0"/>
          </a:p>
          <a:p>
            <a:pPr lvl="0"/>
            <a:r>
              <a:rPr lang="en-US" dirty="0" smtClean="0"/>
              <a:t>expanded role for demos = expanded role for logos.</a:t>
            </a:r>
          </a:p>
        </p:txBody>
      </p:sp>
    </p:spTree>
    <p:extLst>
      <p:ext uri="{BB962C8B-B14F-4D97-AF65-F5344CB8AC3E}">
        <p14:creationId xmlns:p14="http://schemas.microsoft.com/office/powerpoint/2010/main" val="592591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[brief comment on chart]</a:t>
            </a:r>
          </a:p>
          <a:p>
            <a:pPr lvl="0"/>
            <a:r>
              <a:rPr lang="en-US" dirty="0" smtClean="0"/>
              <a:t>THEMISTOCLEAN DEVELOPMENTS</a:t>
            </a:r>
          </a:p>
          <a:p>
            <a:pPr lvl="1"/>
            <a:r>
              <a:rPr lang="en-US" b="1" dirty="0" smtClean="0"/>
              <a:t>487/6 BCE.</a:t>
            </a:r>
            <a:r>
              <a:rPr lang="en-US" dirty="0" smtClean="0"/>
              <a:t> The nine </a:t>
            </a:r>
            <a:r>
              <a:rPr lang="en-US" b="1" dirty="0" smtClean="0"/>
              <a:t>archons</a:t>
            </a:r>
            <a:r>
              <a:rPr lang="en-US" dirty="0" smtClean="0"/>
              <a:t> (chief officials of state) henceforth elected </a:t>
            </a:r>
            <a:r>
              <a:rPr lang="en-US" sz="1200" dirty="0"/>
              <a:t>from “pre-elected” pool, 100-500 (??) by either tribes or demes. </a:t>
            </a:r>
            <a:r>
              <a:rPr lang="en-US" dirty="0" smtClean="0"/>
              <a:t>Promotes honesty in office but not ability.</a:t>
            </a:r>
          </a:p>
          <a:p>
            <a:pPr lvl="1"/>
            <a:r>
              <a:rPr lang="en-US" sz="900" dirty="0"/>
              <a:t>Chief archon (ARCHON EPONYMOUS) still from the wealthy, but this makes it more difficult for a wealthy elite to control officials beholden to them etc. wider distribution of offices leading to weakening of offices.</a:t>
            </a:r>
          </a:p>
          <a:p>
            <a:pPr lvl="1"/>
            <a:r>
              <a:rPr lang="en-US" sz="900" i="1" dirty="0"/>
              <a:t>strategoi</a:t>
            </a:r>
            <a:r>
              <a:rPr lang="en-US" sz="900" dirty="0"/>
              <a:t> (“generals”) promoted</a:t>
            </a:r>
          </a:p>
          <a:p>
            <a:pPr lvl="1"/>
            <a:r>
              <a:rPr lang="en-US" sz="900" dirty="0"/>
              <a:t>nothing to connect </a:t>
            </a:r>
            <a:r>
              <a:rPr lang="en-US" sz="900" dirty="0" err="1"/>
              <a:t>th’s</a:t>
            </a:r>
            <a:r>
              <a:rPr lang="en-US" sz="900" dirty="0"/>
              <a:t> name to this development but important. archonships opened to knights (</a:t>
            </a:r>
            <a:r>
              <a:rPr lang="en-US" sz="900" i="1" dirty="0"/>
              <a:t>hippeis</a:t>
            </a:r>
            <a:r>
              <a:rPr lang="en-US" sz="900" dirty="0"/>
              <a:t>), by lottery.</a:t>
            </a:r>
          </a:p>
          <a:p>
            <a:pPr marL="454823" lvl="1" defTabSz="909645">
              <a:defRPr/>
            </a:pPr>
            <a:r>
              <a:rPr lang="en-US" sz="900" b="1" dirty="0"/>
              <a:t>487/6 BCE.</a:t>
            </a:r>
            <a:r>
              <a:rPr lang="en-US" sz="900" dirty="0"/>
              <a:t> Because the </a:t>
            </a:r>
            <a:r>
              <a:rPr lang="en-US" sz="900" b="1" dirty="0"/>
              <a:t>polemarch</a:t>
            </a:r>
            <a:r>
              <a:rPr lang="en-US" sz="900" dirty="0"/>
              <a:t> archon ("commander in chief") now chosen by </a:t>
            </a:r>
            <a:r>
              <a:rPr lang="en-US" sz="900" i="1" dirty="0"/>
              <a:t>lottery</a:t>
            </a:r>
            <a:r>
              <a:rPr lang="en-US" sz="900" dirty="0"/>
              <a:t>, the 10 generals (</a:t>
            </a:r>
            <a:r>
              <a:rPr lang="en-US" sz="900" b="1" i="1" dirty="0" err="1"/>
              <a:t>strategeoi</a:t>
            </a:r>
            <a:r>
              <a:rPr lang="en-US" sz="900" dirty="0"/>
              <a:t>) elected by the tribes now the </a:t>
            </a:r>
            <a:r>
              <a:rPr lang="en-US" sz="900" i="1" dirty="0"/>
              <a:t>de facto</a:t>
            </a:r>
            <a:r>
              <a:rPr lang="en-US" sz="900" dirty="0"/>
              <a:t> chief military </a:t>
            </a:r>
            <a:r>
              <a:rPr lang="en-US" sz="900" i="1" dirty="0"/>
              <a:t>and</a:t>
            </a:r>
            <a:r>
              <a:rPr lang="en-US" sz="900" dirty="0"/>
              <a:t> civil officials.</a:t>
            </a:r>
          </a:p>
          <a:p>
            <a:pPr lvl="1"/>
            <a:r>
              <a:rPr lang="en-US" sz="900" dirty="0"/>
              <a:t>in consequence, the </a:t>
            </a:r>
            <a:r>
              <a:rPr lang="en-US" sz="900" i="1" dirty="0" err="1"/>
              <a:t>stratēgia</a:t>
            </a:r>
            <a:r>
              <a:rPr lang="en-US" sz="900" dirty="0"/>
              <a:t>, an elective office, promoted in functional importance.</a:t>
            </a:r>
          </a:p>
          <a:p>
            <a:pPr lvl="2"/>
            <a:r>
              <a:rPr lang="en-US" sz="900" i="1" dirty="0" err="1"/>
              <a:t>stratēgoi</a:t>
            </a:r>
            <a:r>
              <a:rPr lang="en-US" sz="900" dirty="0"/>
              <a:t> could be re-elected.</a:t>
            </a:r>
          </a:p>
          <a:p>
            <a:pPr lvl="2"/>
            <a:r>
              <a:rPr lang="en-US" sz="900" dirty="0"/>
              <a:t>likely to reduce prestige of Areopagus, filled exclusively by ex-archons.</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956399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68753A-EF31-42D0-BBD5-6BFFCB0D79B4}" type="slidenum">
              <a:rPr lang="en-US"/>
              <a:pPr/>
              <a:t>8</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5877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FAFFAD-3361-4136-A8ED-4C5737EAA84D}" type="slidenum">
              <a:rPr lang="en-US"/>
              <a:pPr/>
              <a:t>9</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sz="900" b="1" i="1" dirty="0"/>
              <a:t>ca.</a:t>
            </a:r>
            <a:r>
              <a:rPr lang="en-US" sz="900" b="1" dirty="0"/>
              <a:t> 528</a:t>
            </a:r>
            <a:r>
              <a:rPr lang="en-US" sz="900" dirty="0"/>
              <a:t>, born</a:t>
            </a:r>
          </a:p>
          <a:p>
            <a:pPr lvl="1"/>
            <a:r>
              <a:rPr lang="en-US" sz="900" dirty="0"/>
              <a:t>father Eupatrid (</a:t>
            </a:r>
            <a:r>
              <a:rPr lang="en-US" sz="900" dirty="0" err="1"/>
              <a:t>Lycomids</a:t>
            </a:r>
            <a:r>
              <a:rPr lang="en-US" sz="900" dirty="0"/>
              <a:t>), mother </a:t>
            </a:r>
            <a:r>
              <a:rPr lang="en-US" sz="900" dirty="0"/>
              <a:t>foreign</a:t>
            </a:r>
            <a:endParaRPr lang="en-US" sz="900" dirty="0"/>
          </a:p>
          <a:p>
            <a:r>
              <a:rPr lang="en-US" sz="900" b="1" dirty="0"/>
              <a:t>493/2</a:t>
            </a:r>
            <a:r>
              <a:rPr lang="en-US" sz="900" dirty="0"/>
              <a:t> archon</a:t>
            </a:r>
          </a:p>
          <a:p>
            <a:pPr lvl="1"/>
            <a:r>
              <a:rPr lang="en-US" sz="900" dirty="0"/>
              <a:t>begins to develop Piraeus as </a:t>
            </a:r>
            <a:r>
              <a:rPr lang="en-US" sz="900" dirty="0"/>
              <a:t>port</a:t>
            </a:r>
          </a:p>
          <a:p>
            <a:pPr lvl="1"/>
            <a:r>
              <a:rPr lang="en-US" sz="900" b="1" dirty="0"/>
              <a:t>487/6</a:t>
            </a:r>
            <a:r>
              <a:rPr lang="en-US" sz="900" dirty="0"/>
              <a:t> archon lottery</a:t>
            </a:r>
          </a:p>
          <a:p>
            <a:r>
              <a:rPr lang="en-US" dirty="0" smtClean="0"/>
              <a:t>from 70 to 200 triremes</a:t>
            </a:r>
          </a:p>
          <a:p>
            <a:r>
              <a:rPr lang="en-US" dirty="0" smtClean="0"/>
              <a:t>in response to news of Persian fleet build-up</a:t>
            </a:r>
          </a:p>
          <a:p>
            <a:endParaRPr lang="en-US" dirty="0" smtClean="0"/>
          </a:p>
          <a:p>
            <a:pPr>
              <a:lnSpc>
                <a:spcPct val="90000"/>
              </a:lnSpc>
              <a:buFontTx/>
              <a:buNone/>
            </a:pPr>
            <a:r>
              <a:rPr lang="en-US" b="1" dirty="0" smtClean="0"/>
              <a:t>490</a:t>
            </a:r>
            <a:r>
              <a:rPr lang="en-US" dirty="0" smtClean="0"/>
              <a:t> Battle of Marathon</a:t>
            </a:r>
          </a:p>
          <a:p>
            <a:pPr lvl="1">
              <a:lnSpc>
                <a:spcPct val="90000"/>
              </a:lnSpc>
            </a:pPr>
            <a:r>
              <a:rPr lang="en-US" dirty="0" smtClean="0"/>
              <a:t>Miltiades victorious</a:t>
            </a:r>
          </a:p>
          <a:p>
            <a:pPr lvl="1">
              <a:lnSpc>
                <a:spcPct val="90000"/>
              </a:lnSpc>
            </a:pPr>
            <a:r>
              <a:rPr lang="en-US" dirty="0" smtClean="0"/>
              <a:t>Themistocles envious</a:t>
            </a:r>
          </a:p>
          <a:p>
            <a:pPr>
              <a:lnSpc>
                <a:spcPct val="90000"/>
              </a:lnSpc>
              <a:buFontTx/>
              <a:buNone/>
            </a:pPr>
            <a:r>
              <a:rPr lang="en-US" b="1" dirty="0" smtClean="0"/>
              <a:t>483</a:t>
            </a:r>
            <a:r>
              <a:rPr lang="en-US" dirty="0" smtClean="0"/>
              <a:t> Fleet commissioned</a:t>
            </a:r>
          </a:p>
          <a:p>
            <a:pPr lvl="1">
              <a:lnSpc>
                <a:spcPct val="90000"/>
              </a:lnSpc>
            </a:pPr>
            <a:r>
              <a:rPr lang="en-US" dirty="0" smtClean="0"/>
              <a:t>mining surplus</a:t>
            </a:r>
          </a:p>
          <a:p>
            <a:pPr>
              <a:lnSpc>
                <a:spcPct val="90000"/>
              </a:lnSpc>
              <a:buFontTx/>
              <a:buNone/>
            </a:pPr>
            <a:r>
              <a:rPr lang="en-US" b="1" dirty="0" smtClean="0"/>
              <a:t>482</a:t>
            </a:r>
            <a:r>
              <a:rPr lang="en-US" dirty="0" smtClean="0"/>
              <a:t> Aristides </a:t>
            </a:r>
            <a:r>
              <a:rPr lang="en-US" b="1" dirty="0" smtClean="0">
                <a:hlinkClick r:id="rId3" action="ppaction://hlinksldjump"/>
              </a:rPr>
              <a:t>ostracized</a:t>
            </a:r>
            <a:endParaRPr lang="en-US" b="1" dirty="0" smtClean="0"/>
          </a:p>
          <a:p>
            <a:pPr>
              <a:buFontTx/>
              <a:buNone/>
            </a:pPr>
            <a:r>
              <a:rPr lang="en-US" b="1" dirty="0" smtClean="0"/>
              <a:t>480</a:t>
            </a:r>
            <a:r>
              <a:rPr lang="en-US" dirty="0" smtClean="0"/>
              <a:t> Themistocles </a:t>
            </a:r>
            <a:r>
              <a:rPr lang="en-US" i="1" dirty="0" smtClean="0"/>
              <a:t>strategos</a:t>
            </a:r>
            <a:endParaRPr lang="en-US" dirty="0" smtClean="0"/>
          </a:p>
          <a:p>
            <a:r>
              <a:rPr lang="en-US" dirty="0" smtClean="0"/>
              <a:t>Battles of …</a:t>
            </a:r>
          </a:p>
          <a:p>
            <a:pPr lvl="1"/>
            <a:r>
              <a:rPr lang="en-US" dirty="0" smtClean="0"/>
              <a:t>Artemisium</a:t>
            </a:r>
          </a:p>
          <a:p>
            <a:pPr lvl="1"/>
            <a:r>
              <a:rPr lang="en-US" b="1" dirty="0" smtClean="0">
                <a:hlinkClick r:id="rId2" action="ppaction://hlinksldjump"/>
              </a:rPr>
              <a:t>Salamis</a:t>
            </a:r>
            <a:endParaRPr lang="en-US" b="1" dirty="0" smtClean="0"/>
          </a:p>
          <a:p>
            <a:pPr lvl="1"/>
            <a:r>
              <a:rPr lang="en-US" dirty="0" smtClean="0"/>
              <a:t>Plataea</a:t>
            </a:r>
          </a:p>
          <a:p>
            <a:r>
              <a:rPr lang="en-US" b="1" dirty="0" smtClean="0"/>
              <a:t>early 470s</a:t>
            </a:r>
            <a:r>
              <a:rPr lang="en-US" dirty="0" smtClean="0"/>
              <a:t> fortification</a:t>
            </a:r>
          </a:p>
          <a:p>
            <a:pPr lvl="1"/>
            <a:r>
              <a:rPr lang="en-US" dirty="0" smtClean="0"/>
              <a:t>Athens, Piraeus</a:t>
            </a:r>
          </a:p>
          <a:p>
            <a:pPr lvl="2"/>
            <a:r>
              <a:rPr lang="en-US" dirty="0" smtClean="0"/>
              <a:t>on Themistocles’ and Aristides’ urging.</a:t>
            </a:r>
          </a:p>
          <a:p>
            <a:r>
              <a:rPr lang="en-US" b="1" dirty="0" smtClean="0"/>
              <a:t>471</a:t>
            </a:r>
            <a:r>
              <a:rPr lang="en-US" dirty="0" smtClean="0"/>
              <a:t> Themistocles ostracized</a:t>
            </a:r>
          </a:p>
          <a:p>
            <a:r>
              <a:rPr lang="en-US" b="1" i="1" dirty="0" smtClean="0"/>
              <a:t>ca.</a:t>
            </a:r>
            <a:r>
              <a:rPr lang="en-US" b="1" dirty="0" smtClean="0"/>
              <a:t> 471/0</a:t>
            </a:r>
            <a:r>
              <a:rPr lang="en-US" dirty="0" smtClean="0"/>
              <a:t> condemned traitor</a:t>
            </a:r>
            <a:endParaRPr lang="en-US" i="1" dirty="0" smtClean="0"/>
          </a:p>
          <a:p>
            <a:pPr lvl="1"/>
            <a:r>
              <a:rPr lang="en-US" dirty="0" smtClean="0"/>
              <a:t>exile</a:t>
            </a:r>
          </a:p>
          <a:p>
            <a:pPr lvl="1"/>
            <a:r>
              <a:rPr lang="en-US" dirty="0" smtClean="0"/>
              <a:t>confiscation</a:t>
            </a:r>
          </a:p>
          <a:p>
            <a:pPr lvl="1"/>
            <a:r>
              <a:rPr lang="en-US" dirty="0" smtClean="0"/>
              <a:t>disfranchisement</a:t>
            </a:r>
          </a:p>
          <a:p>
            <a:r>
              <a:rPr lang="en-US" b="1" dirty="0" smtClean="0"/>
              <a:t>462</a:t>
            </a:r>
            <a:r>
              <a:rPr lang="en-US" dirty="0" smtClean="0"/>
              <a:t> death in exile</a:t>
            </a:r>
          </a:p>
          <a:p>
            <a:pPr lvl="0"/>
            <a:endParaRPr lang="en-US" sz="900" dirty="0"/>
          </a:p>
        </p:txBody>
      </p:sp>
    </p:spTree>
    <p:extLst>
      <p:ext uri="{BB962C8B-B14F-4D97-AF65-F5344CB8AC3E}">
        <p14:creationId xmlns:p14="http://schemas.microsoft.com/office/powerpoint/2010/main" val="2970245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80D41-6985-405D-A453-079CD308DA20}" type="datetime1">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014389-901B-4219-87F9-F3D77F6B085C}" type="datetime1">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0EDF8E-6832-4916-A640-20CC078F5D51}" type="datetime1">
              <a:rPr lang="en-US" smtClean="0"/>
              <a:t>2/16/2017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47AB5A-8FC2-4D01-B185-C4A6B2D5470A}" type="datetime1">
              <a:rPr lang="en-US" smtClean="0"/>
              <a:t>2/16/2017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endParaRPr lang="en-US" dirty="0"/>
          </a:p>
        </p:txBody>
      </p:sp>
    </p:spTree>
    <p:extLst>
      <p:ext uri="{BB962C8B-B14F-4D97-AF65-F5344CB8AC3E}">
        <p14:creationId xmlns:p14="http://schemas.microsoft.com/office/powerpoint/2010/main" val="42158669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3E158DF-1FF4-43A9-B499-5A03FF2BF465}" type="datetime1">
              <a:rPr lang="en-US" smtClean="0"/>
              <a:t>2/16/2017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fld id="{CF98DAC1-1D30-40C2-A59E-D48E73AD989A}" type="datetime1">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fld id="{4D20CF6B-6652-4AE2-B065-D87668232E4C}" type="datetime1">
              <a:rPr lang="en-US" smtClean="0"/>
              <a:t>2/16/2017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1AFA4A-AD4B-4848-86EA-AD4F71AFE09A}" type="datetime1">
              <a:rPr lang="en-US" smtClean="0"/>
              <a:t>2/16/2017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1C052-24E6-483E-92E7-ACD7179C5B5E}" type="datetime1">
              <a:rPr lang="en-US" smtClean="0"/>
              <a:t>2/16/2017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5"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youtu.be/_1CjYBSVY2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2.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2" name="Picture 6" descr="index_poster"/>
          <p:cNvPicPr>
            <a:picLocks noChangeAspect="1" noChangeArrowheads="1"/>
          </p:cNvPicPr>
          <p:nvPr/>
        </p:nvPicPr>
        <p:blipFill>
          <a:blip r:embed="rId3" cstate="print"/>
          <a:srcRect/>
          <a:stretch>
            <a:fillRect/>
          </a:stretch>
        </p:blipFill>
        <p:spPr bwMode="auto">
          <a:xfrm>
            <a:off x="838200" y="2609850"/>
            <a:ext cx="7464425" cy="4171950"/>
          </a:xfrm>
          <a:prstGeom prst="rect">
            <a:avLst/>
          </a:prstGeom>
          <a:noFill/>
        </p:spPr>
      </p:pic>
      <p:sp>
        <p:nvSpPr>
          <p:cNvPr id="4098" name="Rectangle 2"/>
          <p:cNvSpPr>
            <a:spLocks noGrp="1" noChangeArrowheads="1"/>
          </p:cNvSpPr>
          <p:nvPr>
            <p:ph type="ctrTitle"/>
          </p:nvPr>
        </p:nvSpPr>
        <p:spPr>
          <a:xfrm>
            <a:off x="1143000" y="127000"/>
            <a:ext cx="6858000" cy="1600200"/>
          </a:xfrm>
        </p:spPr>
        <p:txBody>
          <a:bodyPr/>
          <a:lstStyle/>
          <a:p>
            <a:r>
              <a:rPr lang="en-US" dirty="0">
                <a:solidFill>
                  <a:schemeClr val="bg1"/>
                </a:solidFill>
              </a:rPr>
              <a:t>Plutarch’s </a:t>
            </a:r>
            <a:r>
              <a:rPr lang="en-US" i="1" dirty="0">
                <a:solidFill>
                  <a:schemeClr val="bg1"/>
                </a:solidFill>
              </a:rPr>
              <a:t>Life of Themistocles</a:t>
            </a:r>
          </a:p>
        </p:txBody>
      </p:sp>
      <p:sp>
        <p:nvSpPr>
          <p:cNvPr id="4099" name="Rectangle 3"/>
          <p:cNvSpPr>
            <a:spLocks noGrp="1" noChangeArrowheads="1"/>
          </p:cNvSpPr>
          <p:nvPr>
            <p:ph type="subTitle" idx="1"/>
          </p:nvPr>
        </p:nvSpPr>
        <p:spPr>
          <a:xfrm>
            <a:off x="1143000" y="1727200"/>
            <a:ext cx="6858000" cy="1752600"/>
          </a:xfrm>
        </p:spPr>
        <p:txBody>
          <a:bodyPr/>
          <a:lstStyle/>
          <a:p>
            <a:r>
              <a:rPr lang="en-US" sz="2800" i="1" dirty="0" smtClean="0">
                <a:solidFill>
                  <a:schemeClr val="bg1"/>
                </a:solidFill>
              </a:rPr>
              <a:t>Peitho</a:t>
            </a:r>
            <a:r>
              <a:rPr lang="en-US" sz="2800" dirty="0" smtClean="0">
                <a:solidFill>
                  <a:schemeClr val="bg1"/>
                </a:solidFill>
              </a:rPr>
              <a:t> </a:t>
            </a:r>
            <a:r>
              <a:rPr lang="en-US" sz="2800" dirty="0">
                <a:solidFill>
                  <a:schemeClr val="bg1"/>
                </a:solidFill>
              </a:rPr>
              <a:t>in the Service of City and Self</a:t>
            </a:r>
          </a:p>
        </p:txBody>
      </p:sp>
    </p:spTree>
    <p:extLst>
      <p:ext uri="{BB962C8B-B14F-4D97-AF65-F5344CB8AC3E}">
        <p14:creationId xmlns:p14="http://schemas.microsoft.com/office/powerpoint/2010/main" val="2546424559"/>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846667" y="1091597"/>
            <a:ext cx="7450666" cy="4674806"/>
          </a:xfrm>
          <a:prstGeom prst="rect">
            <a:avLst/>
          </a:prstGeom>
          <a:noFill/>
        </p:spPr>
        <p:txBody>
          <a:bodyPr wrap="square" rtlCol="0" anchor="ctr" anchorCtr="0">
            <a:spAutoFit/>
          </a:bodyPr>
          <a:lstStyle/>
          <a:p>
            <a:pPr>
              <a:lnSpc>
                <a:spcPct val="125000"/>
              </a:lnSpc>
            </a:pPr>
            <a:r>
              <a:rPr lang="en-US" dirty="0" smtClean="0">
                <a:latin typeface="+mn-lt"/>
              </a:rPr>
              <a:t>“… his </a:t>
            </a:r>
            <a:r>
              <a:rPr lang="en-US" dirty="0">
                <a:latin typeface="+mn-lt"/>
              </a:rPr>
              <a:t>family was too obscure to have lent him any distinction at the beginning of his career. </a:t>
            </a:r>
            <a:r>
              <a:rPr lang="en-US" dirty="0" smtClean="0">
                <a:latin typeface="+mn-lt"/>
              </a:rPr>
              <a:t>… </a:t>
            </a:r>
            <a:r>
              <a:rPr lang="en-US" dirty="0">
                <a:latin typeface="+mn-lt"/>
              </a:rPr>
              <a:t>On his mother’s side he was an </a:t>
            </a:r>
            <a:r>
              <a:rPr lang="en-US" dirty="0" smtClean="0">
                <a:latin typeface="+mn-lt"/>
              </a:rPr>
              <a:t>alien…. Themistocles </a:t>
            </a:r>
            <a:r>
              <a:rPr lang="en-US" dirty="0">
                <a:latin typeface="+mn-lt"/>
              </a:rPr>
              <a:t>persuaded a number of young men of good family to go out to </a:t>
            </a:r>
            <a:r>
              <a:rPr lang="en-US" dirty="0" err="1">
                <a:latin typeface="+mn-lt"/>
              </a:rPr>
              <a:t>Cynosarges</a:t>
            </a:r>
            <a:r>
              <a:rPr lang="en-US" dirty="0">
                <a:latin typeface="+mn-lt"/>
              </a:rPr>
              <a:t> and take their exercise there with him, and by this ingenious social </a:t>
            </a:r>
            <a:r>
              <a:rPr lang="en-US" dirty="0" err="1">
                <a:latin typeface="+mn-lt"/>
              </a:rPr>
              <a:t>manoeuvre</a:t>
            </a:r>
            <a:r>
              <a:rPr lang="en-US" dirty="0">
                <a:latin typeface="+mn-lt"/>
              </a:rPr>
              <a:t> he is believed to have done away with the discrimination between pure Athenians and those of mixed descent. In spite of his own alien origins, it is clear that he was also connected with the family of the </a:t>
            </a:r>
            <a:r>
              <a:rPr lang="en-US" dirty="0" err="1">
                <a:latin typeface="+mn-lt"/>
              </a:rPr>
              <a:t>Lycomidae</a:t>
            </a:r>
            <a:r>
              <a:rPr lang="en-US" dirty="0" smtClean="0">
                <a:latin typeface="+mn-lt"/>
              </a:rPr>
              <a:t>….” (Plut. </a:t>
            </a:r>
            <a:r>
              <a:rPr lang="en-US" i="1" dirty="0" smtClean="0">
                <a:latin typeface="+mn-lt"/>
              </a:rPr>
              <a:t>Them.</a:t>
            </a:r>
            <a:r>
              <a:rPr lang="en-US" dirty="0" smtClean="0">
                <a:latin typeface="+mn-lt"/>
              </a:rPr>
              <a:t> pp. 7)</a:t>
            </a:r>
            <a:endParaRPr lang="en-US" dirty="0" smtClean="0">
              <a:latin typeface="+mn-lt"/>
            </a:endParaRPr>
          </a:p>
        </p:txBody>
      </p:sp>
      <p:sp>
        <p:nvSpPr>
          <p:cNvPr id="5" name="AutoShape 5">
            <a:hlinkClick r:id="" action="ppaction://hlinkshowjump?jump=lastslideviewed" highlightClick="1"/>
          </p:cNvPr>
          <p:cNvSpPr>
            <a:spLocks noChangeArrowheads="1"/>
          </p:cNvSpPr>
          <p:nvPr/>
        </p:nvSpPr>
        <p:spPr bwMode="ltGray">
          <a:xfrm>
            <a:off x="8305800" y="304800"/>
            <a:ext cx="661988" cy="533400"/>
          </a:xfrm>
          <a:prstGeom prst="actionButtonReturn">
            <a:avLst/>
          </a:prstGeom>
          <a:solidFill>
            <a:schemeClr val="bg2"/>
          </a:solidFill>
          <a:ln w="12700">
            <a:solidFill>
              <a:schemeClr val="tx1"/>
            </a:solidFill>
            <a:miter lim="800000"/>
            <a:headEnd/>
            <a:tailEnd/>
          </a:ln>
          <a:effectLst/>
        </p:spPr>
        <p:txBody>
          <a:bodyPr wrap="none" anchor="ctr"/>
          <a:lstStyle/>
          <a:p>
            <a:endParaRPr lang="en-US"/>
          </a:p>
        </p:txBody>
      </p:sp>
    </p:spTree>
    <p:extLst>
      <p:ext uri="{BB962C8B-B14F-4D97-AF65-F5344CB8AC3E}">
        <p14:creationId xmlns:p14="http://schemas.microsoft.com/office/powerpoint/2010/main" val="33856407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Ostracism</a:t>
            </a:r>
            <a:endParaRPr lang="en-US" dirty="0"/>
          </a:p>
        </p:txBody>
      </p:sp>
      <p:grpSp>
        <p:nvGrpSpPr>
          <p:cNvPr id="12" name="Group 11"/>
          <p:cNvGrpSpPr/>
          <p:nvPr/>
        </p:nvGrpSpPr>
        <p:grpSpPr>
          <a:xfrm>
            <a:off x="268356" y="1873250"/>
            <a:ext cx="4038600" cy="2470150"/>
            <a:chOff x="4724400" y="990600"/>
            <a:chExt cx="4038600" cy="2470150"/>
          </a:xfrm>
        </p:grpSpPr>
        <p:pic>
          <p:nvPicPr>
            <p:cNvPr id="16392" name="Picture 8" descr="them"/>
            <p:cNvPicPr>
              <a:picLocks noChangeAspect="1" noChangeArrowheads="1"/>
            </p:cNvPicPr>
            <p:nvPr/>
          </p:nvPicPr>
          <p:blipFill>
            <a:blip r:embed="rId3" cstate="print"/>
            <a:srcRect/>
            <a:stretch>
              <a:fillRect/>
            </a:stretch>
          </p:blipFill>
          <p:spPr bwMode="auto">
            <a:xfrm>
              <a:off x="4724400" y="990600"/>
              <a:ext cx="4038600" cy="1868488"/>
            </a:xfrm>
            <a:prstGeom prst="rect">
              <a:avLst/>
            </a:prstGeom>
            <a:noFill/>
          </p:spPr>
        </p:pic>
        <p:sp>
          <p:nvSpPr>
            <p:cNvPr id="16393" name="Text Box 9"/>
            <p:cNvSpPr txBox="1">
              <a:spLocks noChangeArrowheads="1"/>
            </p:cNvSpPr>
            <p:nvPr/>
          </p:nvSpPr>
          <p:spPr bwMode="ltGray">
            <a:xfrm>
              <a:off x="5095875" y="2819400"/>
              <a:ext cx="3295650" cy="641350"/>
            </a:xfrm>
            <a:prstGeom prst="rect">
              <a:avLst/>
            </a:prstGeom>
            <a:noFill/>
            <a:ln w="12700">
              <a:noFill/>
              <a:miter lim="800000"/>
              <a:headEnd/>
              <a:tailEnd/>
            </a:ln>
            <a:effectLst/>
          </p:spPr>
          <p:txBody>
            <a:bodyPr>
              <a:spAutoFit/>
            </a:bodyPr>
            <a:lstStyle/>
            <a:p>
              <a:r>
                <a:rPr lang="en-US" sz="1800"/>
                <a:t>Themistocles son of Neocles, of the deme Phrearrus</a:t>
              </a:r>
            </a:p>
          </p:txBody>
        </p:sp>
      </p:grpSp>
      <p:grpSp>
        <p:nvGrpSpPr>
          <p:cNvPr id="13" name="Group 12"/>
          <p:cNvGrpSpPr/>
          <p:nvPr/>
        </p:nvGrpSpPr>
        <p:grpSpPr>
          <a:xfrm>
            <a:off x="4853608" y="3429000"/>
            <a:ext cx="3895725" cy="1835150"/>
            <a:chOff x="4867275" y="4551363"/>
            <a:chExt cx="3895725" cy="1835150"/>
          </a:xfrm>
        </p:grpSpPr>
        <p:pic>
          <p:nvPicPr>
            <p:cNvPr id="16394" name="Picture 10" descr="aristiedes_ostrakon"/>
            <p:cNvPicPr>
              <a:picLocks noChangeAspect="1" noChangeArrowheads="1"/>
            </p:cNvPicPr>
            <p:nvPr/>
          </p:nvPicPr>
          <p:blipFill>
            <a:blip r:embed="rId4" cstate="print"/>
            <a:srcRect/>
            <a:stretch>
              <a:fillRect/>
            </a:stretch>
          </p:blipFill>
          <p:spPr bwMode="auto">
            <a:xfrm>
              <a:off x="4867275" y="4551363"/>
              <a:ext cx="3895725" cy="1387475"/>
            </a:xfrm>
            <a:prstGeom prst="rect">
              <a:avLst/>
            </a:prstGeom>
            <a:noFill/>
          </p:spPr>
        </p:pic>
        <p:sp>
          <p:nvSpPr>
            <p:cNvPr id="16395" name="Text Box 11"/>
            <p:cNvSpPr txBox="1">
              <a:spLocks noChangeArrowheads="1"/>
            </p:cNvSpPr>
            <p:nvPr/>
          </p:nvSpPr>
          <p:spPr bwMode="ltGray">
            <a:xfrm>
              <a:off x="5167313" y="6019800"/>
              <a:ext cx="3295650" cy="366713"/>
            </a:xfrm>
            <a:prstGeom prst="rect">
              <a:avLst/>
            </a:prstGeom>
            <a:noFill/>
            <a:ln w="12700">
              <a:noFill/>
              <a:miter lim="800000"/>
              <a:headEnd/>
              <a:tailEnd/>
            </a:ln>
            <a:effectLst/>
          </p:spPr>
          <p:txBody>
            <a:bodyPr>
              <a:spAutoFit/>
            </a:bodyPr>
            <a:lstStyle/>
            <a:p>
              <a:r>
                <a:rPr lang="en-US" sz="1800"/>
                <a:t>Aristides son of Lysimachus</a:t>
              </a:r>
            </a:p>
          </p:txBody>
        </p:sp>
      </p:grpSp>
      <p:sp>
        <p:nvSpPr>
          <p:cNvPr id="10" name="AutoShape 5">
            <a:hlinkClick r:id="" action="ppaction://hlinkshowjump?jump=lastslideviewed" highlightClick="1"/>
          </p:cNvPr>
          <p:cNvSpPr>
            <a:spLocks noChangeArrowheads="1"/>
          </p:cNvSpPr>
          <p:nvPr/>
        </p:nvSpPr>
        <p:spPr bwMode="ltGray">
          <a:xfrm>
            <a:off x="8305800" y="304800"/>
            <a:ext cx="661988" cy="533400"/>
          </a:xfrm>
          <a:prstGeom prst="actionButtonReturn">
            <a:avLst/>
          </a:prstGeom>
          <a:solidFill>
            <a:schemeClr val="bg2"/>
          </a:solidFill>
          <a:ln w="12700">
            <a:solidFill>
              <a:schemeClr val="tx1"/>
            </a:solidFill>
            <a:miter lim="800000"/>
            <a:headEnd/>
            <a:tailEnd/>
          </a:ln>
          <a:effectLst/>
        </p:spPr>
        <p:txBody>
          <a:bodyPr wrap="none" anchor="ctr"/>
          <a:lstStyle/>
          <a:p>
            <a:endParaRPr lang="en-US"/>
          </a:p>
        </p:txBody>
      </p:sp>
    </p:spTree>
    <p:extLst>
      <p:ext uri="{BB962C8B-B14F-4D97-AF65-F5344CB8AC3E}">
        <p14:creationId xmlns:p14="http://schemas.microsoft.com/office/powerpoint/2010/main" val="2241279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846667" y="1997839"/>
            <a:ext cx="7450666" cy="2862322"/>
          </a:xfrm>
          <a:prstGeom prst="rect">
            <a:avLst/>
          </a:prstGeom>
          <a:noFill/>
        </p:spPr>
        <p:txBody>
          <a:bodyPr wrap="square" rtlCol="0" anchor="ctr" anchorCtr="0">
            <a:spAutoFit/>
          </a:bodyPr>
          <a:lstStyle/>
          <a:p>
            <a:pPr>
              <a:lnSpc>
                <a:spcPct val="125000"/>
              </a:lnSpc>
            </a:pPr>
            <a:r>
              <a:rPr lang="en-US" dirty="0">
                <a:latin typeface="+mn-lt"/>
              </a:rPr>
              <a:t>“But the greatest of all his achievements was to put an end to the fighting within Greece, to reconcile the various cities with one another and persuade them to lay aside their differences because of the war with Persia. In this task he is said to have been greatly helped by </a:t>
            </a:r>
            <a:r>
              <a:rPr lang="en-US" dirty="0" err="1">
                <a:latin typeface="+mn-lt"/>
              </a:rPr>
              <a:t>Chileos</a:t>
            </a:r>
            <a:r>
              <a:rPr lang="en-US" dirty="0">
                <a:latin typeface="+mn-lt"/>
              </a:rPr>
              <a:t>, the Arcadian.” </a:t>
            </a:r>
            <a:r>
              <a:rPr lang="en-US" dirty="0" smtClean="0">
                <a:latin typeface="+mn-lt"/>
              </a:rPr>
              <a:t>(Plut. </a:t>
            </a:r>
            <a:r>
              <a:rPr lang="en-US" i="1" dirty="0" smtClean="0">
                <a:latin typeface="+mn-lt"/>
              </a:rPr>
              <a:t>Them.</a:t>
            </a:r>
            <a:r>
              <a:rPr lang="en-US" dirty="0" smtClean="0">
                <a:latin typeface="+mn-lt"/>
              </a:rPr>
              <a:t> pp. 83)</a:t>
            </a:r>
            <a:endParaRPr lang="en-US" dirty="0" smtClean="0">
              <a:latin typeface="+mn-lt"/>
            </a:endParaRPr>
          </a:p>
        </p:txBody>
      </p:sp>
      <p:sp>
        <p:nvSpPr>
          <p:cNvPr id="5" name="AutoShape 5">
            <a:hlinkClick r:id="" action="ppaction://hlinkshowjump?jump=lastslideviewed" highlightClick="1"/>
          </p:cNvPr>
          <p:cNvSpPr>
            <a:spLocks noChangeArrowheads="1"/>
          </p:cNvSpPr>
          <p:nvPr/>
        </p:nvSpPr>
        <p:spPr bwMode="ltGray">
          <a:xfrm>
            <a:off x="8305800" y="304800"/>
            <a:ext cx="661988" cy="533400"/>
          </a:xfrm>
          <a:prstGeom prst="actionButtonReturn">
            <a:avLst/>
          </a:prstGeom>
          <a:solidFill>
            <a:schemeClr val="bg2"/>
          </a:solidFill>
          <a:ln w="12700">
            <a:solidFill>
              <a:schemeClr val="tx1"/>
            </a:solidFill>
            <a:miter lim="800000"/>
            <a:headEnd/>
            <a:tailEnd/>
          </a:ln>
          <a:effectLst/>
        </p:spPr>
        <p:txBody>
          <a:bodyPr wrap="none" anchor="ctr"/>
          <a:lstStyle/>
          <a:p>
            <a:endParaRPr lang="en-US"/>
          </a:p>
        </p:txBody>
      </p:sp>
    </p:spTree>
    <p:extLst>
      <p:ext uri="{BB962C8B-B14F-4D97-AF65-F5344CB8AC3E}">
        <p14:creationId xmlns:p14="http://schemas.microsoft.com/office/powerpoint/2010/main" val="20724040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6146" name="Picture 2" descr="attica"/>
          <p:cNvPicPr>
            <a:picLocks noChangeAspect="1" noChangeArrowheads="1"/>
          </p:cNvPicPr>
          <p:nvPr/>
        </p:nvPicPr>
        <p:blipFill>
          <a:blip r:embed="rId3" cstate="print"/>
          <a:srcRect/>
          <a:stretch>
            <a:fillRect/>
          </a:stretch>
        </p:blipFill>
        <p:spPr bwMode="auto">
          <a:xfrm>
            <a:off x="152400" y="914400"/>
            <a:ext cx="4019550" cy="5029200"/>
          </a:xfrm>
          <a:prstGeom prst="rect">
            <a:avLst/>
          </a:prstGeom>
          <a:noFill/>
        </p:spPr>
      </p:pic>
      <p:sp>
        <p:nvSpPr>
          <p:cNvPr id="6147" name="Text Box 3"/>
          <p:cNvSpPr txBox="1">
            <a:spLocks noChangeArrowheads="1"/>
          </p:cNvSpPr>
          <p:nvPr/>
        </p:nvSpPr>
        <p:spPr bwMode="ltGray">
          <a:xfrm>
            <a:off x="4572000" y="5715000"/>
            <a:ext cx="2971800" cy="519113"/>
          </a:xfrm>
          <a:prstGeom prst="rect">
            <a:avLst/>
          </a:prstGeom>
          <a:noFill/>
          <a:ln w="12700">
            <a:noFill/>
            <a:miter lim="800000"/>
            <a:headEnd/>
            <a:tailEnd/>
          </a:ln>
          <a:effectLst/>
        </p:spPr>
        <p:txBody>
          <a:bodyPr>
            <a:spAutoFit/>
          </a:bodyPr>
          <a:lstStyle/>
          <a:p>
            <a:pPr algn="l"/>
            <a:r>
              <a:rPr lang="en-US" sz="2800"/>
              <a:t>Battle of Salamis</a:t>
            </a:r>
          </a:p>
        </p:txBody>
      </p:sp>
      <p:pic>
        <p:nvPicPr>
          <p:cNvPr id="6148" name="Picture 4" descr="sal"/>
          <p:cNvPicPr>
            <a:picLocks noChangeAspect="1" noChangeArrowheads="1"/>
          </p:cNvPicPr>
          <p:nvPr/>
        </p:nvPicPr>
        <p:blipFill>
          <a:blip r:embed="rId4" cstate="print"/>
          <a:srcRect/>
          <a:stretch>
            <a:fillRect/>
          </a:stretch>
        </p:blipFill>
        <p:spPr bwMode="auto">
          <a:xfrm>
            <a:off x="4267200" y="1901825"/>
            <a:ext cx="4724400" cy="3063875"/>
          </a:xfrm>
          <a:prstGeom prst="rect">
            <a:avLst/>
          </a:prstGeom>
          <a:noFill/>
        </p:spPr>
      </p:pic>
      <p:sp>
        <p:nvSpPr>
          <p:cNvPr id="6149" name="AutoShape 5">
            <a:hlinkClick r:id="" action="ppaction://hlinkshowjump?jump=lastslideviewed" highlightClick="1"/>
          </p:cNvPr>
          <p:cNvSpPr>
            <a:spLocks noChangeArrowheads="1"/>
          </p:cNvSpPr>
          <p:nvPr/>
        </p:nvSpPr>
        <p:spPr bwMode="ltGray">
          <a:xfrm>
            <a:off x="8305800" y="304800"/>
            <a:ext cx="661988" cy="533400"/>
          </a:xfrm>
          <a:prstGeom prst="actionButtonReturn">
            <a:avLst/>
          </a:prstGeom>
          <a:solidFill>
            <a:schemeClr val="bg2"/>
          </a:solidFill>
          <a:ln w="12700">
            <a:solidFill>
              <a:schemeClr val="tx1"/>
            </a:solidFill>
            <a:miter lim="800000"/>
            <a:headEnd/>
            <a:tailEnd/>
          </a:ln>
          <a:effectLst/>
        </p:spPr>
        <p:txBody>
          <a:bodyPr wrap="none" anchor="ctr"/>
          <a:lstStyle/>
          <a:p>
            <a:endParaRPr lang="en-US"/>
          </a:p>
        </p:txBody>
      </p:sp>
    </p:spTree>
    <p:extLst>
      <p:ext uri="{BB962C8B-B14F-4D97-AF65-F5344CB8AC3E}">
        <p14:creationId xmlns:p14="http://schemas.microsoft.com/office/powerpoint/2010/main" val="237055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to the Rescue!</a:t>
            </a:r>
            <a:endParaRPr lang="en-US" dirty="0"/>
          </a:p>
        </p:txBody>
      </p:sp>
      <p:sp>
        <p:nvSpPr>
          <p:cNvPr id="3" name="Text Placeholder 2"/>
          <p:cNvSpPr>
            <a:spLocks noGrp="1"/>
          </p:cNvSpPr>
          <p:nvPr>
            <p:ph type="body" idx="1"/>
          </p:nvPr>
        </p:nvSpPr>
        <p:spPr/>
        <p:txBody>
          <a:bodyPr/>
          <a:lstStyle/>
          <a:p>
            <a:r>
              <a:rPr lang="en-US" dirty="0" smtClean="0"/>
              <a:t>How to Parse Plutarch’s Themistocles</a:t>
            </a:r>
            <a:r>
              <a:rPr lang="en-US" dirty="0"/>
              <a:t>?</a:t>
            </a:r>
          </a:p>
        </p:txBody>
      </p:sp>
    </p:spTree>
    <p:extLst>
      <p:ext uri="{BB962C8B-B14F-4D97-AF65-F5344CB8AC3E}">
        <p14:creationId xmlns:p14="http://schemas.microsoft.com/office/powerpoint/2010/main" val="205840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Theorists</a:t>
            </a:r>
            <a:endParaRPr lang="en-US" dirty="0"/>
          </a:p>
        </p:txBody>
      </p:sp>
      <p:sp>
        <p:nvSpPr>
          <p:cNvPr id="3" name="Content Placeholder 2"/>
          <p:cNvSpPr>
            <a:spLocks noGrp="1"/>
          </p:cNvSpPr>
          <p:nvPr>
            <p:ph sz="half" idx="1"/>
          </p:nvPr>
        </p:nvSpPr>
        <p:spPr/>
        <p:txBody>
          <a:bodyPr>
            <a:normAutofit/>
          </a:bodyPr>
          <a:lstStyle/>
          <a:p>
            <a:r>
              <a:rPr lang="en-US" dirty="0" smtClean="0"/>
              <a:t>Dahl’s</a:t>
            </a:r>
          </a:p>
          <a:p>
            <a:pPr lvl="1"/>
            <a:r>
              <a:rPr lang="en-US" dirty="0" smtClean="0"/>
              <a:t>“Strong equality”</a:t>
            </a:r>
          </a:p>
          <a:p>
            <a:pPr lvl="1"/>
            <a:r>
              <a:rPr lang="en-US" dirty="0" smtClean="0"/>
              <a:t>Four criteria</a:t>
            </a:r>
          </a:p>
          <a:p>
            <a:r>
              <a:rPr lang="en-US" dirty="0" smtClean="0"/>
              <a:t>Ober’s</a:t>
            </a:r>
          </a:p>
          <a:p>
            <a:pPr lvl="1"/>
            <a:r>
              <a:rPr lang="en-US" dirty="0" smtClean="0"/>
              <a:t>Ideological contradictions</a:t>
            </a:r>
          </a:p>
          <a:p>
            <a:pPr lvl="1"/>
            <a:r>
              <a:rPr lang="en-US" dirty="0" smtClean="0"/>
              <a:t>Ideological negotiations</a:t>
            </a:r>
          </a:p>
        </p:txBody>
      </p:sp>
      <p:sp>
        <p:nvSpPr>
          <p:cNvPr id="4" name="Content Placeholder 3"/>
          <p:cNvSpPr>
            <a:spLocks noGrp="1"/>
          </p:cNvSpPr>
          <p:nvPr>
            <p:ph sz="half" idx="2"/>
          </p:nvPr>
        </p:nvSpPr>
        <p:spPr/>
        <p:txBody>
          <a:bodyPr>
            <a:normAutofit/>
          </a:bodyPr>
          <a:lstStyle/>
          <a:p>
            <a:r>
              <a:rPr lang="en-US" dirty="0"/>
              <a:t>My</a:t>
            </a:r>
          </a:p>
          <a:p>
            <a:pPr lvl="1"/>
            <a:r>
              <a:rPr lang="en-US" dirty="0" smtClean="0"/>
              <a:t>Dialogical-social connection</a:t>
            </a:r>
          </a:p>
          <a:p>
            <a:pPr lvl="1"/>
            <a:r>
              <a:rPr lang="en-US" dirty="0" smtClean="0"/>
              <a:t>Normative/pluralistic tensions</a:t>
            </a:r>
            <a:endParaRPr lang="en-US" dirty="0"/>
          </a:p>
        </p:txBody>
      </p:sp>
    </p:spTree>
    <p:extLst>
      <p:ext uri="{BB962C8B-B14F-4D97-AF65-F5344CB8AC3E}">
        <p14:creationId xmlns:p14="http://schemas.microsoft.com/office/powerpoint/2010/main" val="424682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475686" y="997708"/>
            <a:ext cx="5081158" cy="2680311"/>
          </a:xfrm>
          <a:prstGeom prst="rect">
            <a:avLst/>
          </a:prstGeom>
        </p:spPr>
      </p:pic>
      <p:sp>
        <p:nvSpPr>
          <p:cNvPr id="2" name="TextBox 1"/>
          <p:cNvSpPr txBox="1"/>
          <p:nvPr/>
        </p:nvSpPr>
        <p:spPr>
          <a:xfrm>
            <a:off x="1808487" y="3921300"/>
            <a:ext cx="6859827" cy="1938992"/>
          </a:xfrm>
          <a:prstGeom prst="rect">
            <a:avLst/>
          </a:prstGeom>
          <a:noFill/>
        </p:spPr>
        <p:txBody>
          <a:bodyPr wrap="none" rtlCol="0" anchor="ctr" anchorCtr="0">
            <a:spAutoFit/>
          </a:bodyPr>
          <a:lstStyle/>
          <a:p>
            <a:pPr algn="r"/>
            <a:r>
              <a:rPr lang="en-US" sz="4000" i="1" dirty="0" smtClean="0">
                <a:latin typeface="+mn-lt"/>
              </a:rPr>
              <a:t>QUESTION: Is </a:t>
            </a:r>
            <a:r>
              <a:rPr lang="en-US" sz="4000" i="1" dirty="0">
                <a:latin typeface="+mn-lt"/>
              </a:rPr>
              <a:t>this Themistocles?</a:t>
            </a:r>
            <a:br>
              <a:rPr lang="en-US" sz="4000" i="1" dirty="0">
                <a:latin typeface="+mn-lt"/>
              </a:rPr>
            </a:br>
            <a:r>
              <a:rPr lang="en-US" sz="4000" i="1" dirty="0">
                <a:latin typeface="+mn-lt"/>
                <a:hlinkClick r:id="rId4"/>
              </a:rPr>
              <a:t>https://youtu.be/_</a:t>
            </a:r>
            <a:r>
              <a:rPr lang="en-US" sz="4000" i="1" dirty="0" smtClean="0">
                <a:latin typeface="+mn-lt"/>
                <a:hlinkClick r:id="rId4"/>
              </a:rPr>
              <a:t>1CjYBSVY2g</a:t>
            </a:r>
            <a:endParaRPr lang="en-US" sz="4000" i="1" dirty="0" smtClean="0">
              <a:latin typeface="+mn-lt"/>
            </a:endParaRPr>
          </a:p>
          <a:p>
            <a:pPr algn="r"/>
            <a:r>
              <a:rPr lang="en-US" sz="4000" i="1" dirty="0" smtClean="0">
                <a:latin typeface="+mn-lt"/>
              </a:rPr>
              <a:t>Why or why not?</a:t>
            </a:r>
          </a:p>
        </p:txBody>
      </p:sp>
    </p:spTree>
    <p:extLst>
      <p:ext uri="{BB962C8B-B14F-4D97-AF65-F5344CB8AC3E}">
        <p14:creationId xmlns:p14="http://schemas.microsoft.com/office/powerpoint/2010/main" val="2197430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pPr lvl="0"/>
            <a:r>
              <a:rPr lang="en-US" dirty="0" smtClean="0"/>
              <a:t>Recap and Update</a:t>
            </a:r>
          </a:p>
          <a:p>
            <a:pPr lvl="1"/>
            <a:r>
              <a:rPr lang="en-US" dirty="0" smtClean="0"/>
              <a:t>The Road to Democracy…</a:t>
            </a:r>
          </a:p>
          <a:p>
            <a:pPr lvl="0"/>
            <a:r>
              <a:rPr lang="en-US" dirty="0" smtClean="0"/>
              <a:t>Themistocles Son of Neocles</a:t>
            </a:r>
          </a:p>
          <a:p>
            <a:pPr lvl="1"/>
            <a:r>
              <a:rPr lang="en-US" dirty="0" smtClean="0"/>
              <a:t>Biographical Overview</a:t>
            </a:r>
          </a:p>
          <a:p>
            <a:pPr lvl="0"/>
            <a:r>
              <a:rPr lang="en-US" dirty="0" smtClean="0"/>
              <a:t>Theory to the Rescue!</a:t>
            </a:r>
          </a:p>
          <a:p>
            <a:pPr lvl="1"/>
            <a:r>
              <a:rPr lang="en-US" dirty="0" smtClean="0"/>
              <a:t>How to Parse Plutarch’s Themistocles?</a:t>
            </a:r>
            <a:endParaRPr lang="en-US" dirty="0"/>
          </a:p>
        </p:txBody>
      </p:sp>
    </p:spTree>
    <p:extLst>
      <p:ext uri="{BB962C8B-B14F-4D97-AF65-F5344CB8AC3E}">
        <p14:creationId xmlns:p14="http://schemas.microsoft.com/office/powerpoint/2010/main" val="39581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Recap and Update</a:t>
            </a:r>
            <a:endParaRPr lang="en-US" dirty="0"/>
          </a:p>
        </p:txBody>
      </p:sp>
      <p:sp>
        <p:nvSpPr>
          <p:cNvPr id="7" name="Subtitle 6"/>
          <p:cNvSpPr>
            <a:spLocks noGrp="1"/>
          </p:cNvSpPr>
          <p:nvPr>
            <p:ph type="body" idx="1"/>
          </p:nvPr>
        </p:nvSpPr>
        <p:spPr/>
        <p:txBody>
          <a:bodyPr/>
          <a:lstStyle/>
          <a:p>
            <a:r>
              <a:rPr lang="en-US" dirty="0" smtClean="0"/>
              <a:t>The Road to Democracy…</a:t>
            </a:r>
            <a:endParaRPr lang="en-US" dirty="0"/>
          </a:p>
        </p:txBody>
      </p:sp>
    </p:spTree>
    <p:extLst>
      <p:ext uri="{BB962C8B-B14F-4D97-AF65-F5344CB8AC3E}">
        <p14:creationId xmlns:p14="http://schemas.microsoft.com/office/powerpoint/2010/main" val="207541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Sketch</a:t>
            </a:r>
            <a:endParaRPr lang="en-US" dirty="0"/>
          </a:p>
        </p:txBody>
      </p:sp>
      <p:sp>
        <p:nvSpPr>
          <p:cNvPr id="4" name="Text Placeholder 3"/>
          <p:cNvSpPr>
            <a:spLocks noGrp="1"/>
          </p:cNvSpPr>
          <p:nvPr>
            <p:ph type="body" idx="1"/>
          </p:nvPr>
        </p:nvSpPr>
        <p:spPr/>
        <p:txBody>
          <a:bodyPr/>
          <a:lstStyle/>
          <a:p>
            <a:r>
              <a:rPr lang="en-US" dirty="0" smtClean="0"/>
              <a:t>Greece</a:t>
            </a:r>
            <a:endParaRPr lang="en-US" dirty="0"/>
          </a:p>
        </p:txBody>
      </p:sp>
      <p:sp>
        <p:nvSpPr>
          <p:cNvPr id="5" name="Content Placeholder 4"/>
          <p:cNvSpPr>
            <a:spLocks noGrp="1"/>
          </p:cNvSpPr>
          <p:nvPr>
            <p:ph sz="half" idx="2"/>
          </p:nvPr>
        </p:nvSpPr>
        <p:spPr/>
        <p:txBody>
          <a:bodyPr/>
          <a:lstStyle/>
          <a:p>
            <a:r>
              <a:rPr lang="en-US" dirty="0" smtClean="0"/>
              <a:t>ca. 1200 BCE</a:t>
            </a:r>
          </a:p>
          <a:p>
            <a:pPr lvl="1"/>
            <a:r>
              <a:rPr lang="en-US" sz="2400" dirty="0" smtClean="0"/>
              <a:t>Myth: Trojan War</a:t>
            </a:r>
          </a:p>
          <a:p>
            <a:pPr lvl="1"/>
            <a:r>
              <a:rPr lang="en-US" sz="2400" dirty="0" smtClean="0"/>
              <a:t>Archaeology: Iron Age</a:t>
            </a:r>
          </a:p>
          <a:p>
            <a:r>
              <a:rPr lang="en-US" dirty="0" smtClean="0"/>
              <a:t>ca. 800</a:t>
            </a:r>
          </a:p>
          <a:p>
            <a:pPr lvl="1"/>
            <a:r>
              <a:rPr lang="en-US" dirty="0" smtClean="0"/>
              <a:t>Archaic period</a:t>
            </a:r>
          </a:p>
          <a:p>
            <a:pPr lvl="1"/>
            <a:r>
              <a:rPr lang="en-US" i="1" dirty="0" smtClean="0"/>
              <a:t>Poleis</a:t>
            </a:r>
            <a:endParaRPr lang="en-US" dirty="0"/>
          </a:p>
        </p:txBody>
      </p:sp>
      <p:sp>
        <p:nvSpPr>
          <p:cNvPr id="6" name="Text Placeholder 5"/>
          <p:cNvSpPr>
            <a:spLocks noGrp="1"/>
          </p:cNvSpPr>
          <p:nvPr>
            <p:ph type="body" sz="quarter" idx="3"/>
          </p:nvPr>
        </p:nvSpPr>
        <p:spPr/>
        <p:txBody>
          <a:bodyPr/>
          <a:lstStyle/>
          <a:p>
            <a:r>
              <a:rPr lang="en-US" dirty="0" smtClean="0"/>
              <a:t>Athens</a:t>
            </a:r>
            <a:endParaRPr lang="en-US" dirty="0"/>
          </a:p>
        </p:txBody>
      </p:sp>
      <p:sp>
        <p:nvSpPr>
          <p:cNvPr id="7" name="Content Placeholder 6"/>
          <p:cNvSpPr>
            <a:spLocks noGrp="1"/>
          </p:cNvSpPr>
          <p:nvPr>
            <p:ph sz="quarter" idx="4"/>
          </p:nvPr>
        </p:nvSpPr>
        <p:spPr/>
        <p:txBody>
          <a:bodyPr>
            <a:normAutofit fontScale="85000" lnSpcReduction="20000"/>
          </a:bodyPr>
          <a:lstStyle/>
          <a:p>
            <a:r>
              <a:rPr lang="en-US" dirty="0"/>
              <a:t>ca. </a:t>
            </a:r>
            <a:r>
              <a:rPr lang="en-US" dirty="0" smtClean="0"/>
              <a:t>620</a:t>
            </a:r>
          </a:p>
          <a:p>
            <a:pPr lvl="1"/>
            <a:r>
              <a:rPr lang="en-US" dirty="0" smtClean="0"/>
              <a:t>Draco’s </a:t>
            </a:r>
            <a:r>
              <a:rPr lang="en-US" dirty="0"/>
              <a:t>law code</a:t>
            </a:r>
          </a:p>
          <a:p>
            <a:r>
              <a:rPr lang="en-US" dirty="0" smtClean="0"/>
              <a:t>594/3</a:t>
            </a:r>
          </a:p>
          <a:p>
            <a:pPr lvl="1"/>
            <a:r>
              <a:rPr lang="en-US" dirty="0" smtClean="0"/>
              <a:t>Solon’s reforms</a:t>
            </a:r>
            <a:endParaRPr lang="en-US" i="1" dirty="0"/>
          </a:p>
          <a:p>
            <a:r>
              <a:rPr lang="en-US" dirty="0" smtClean="0"/>
              <a:t>560-510</a:t>
            </a:r>
          </a:p>
          <a:p>
            <a:pPr lvl="1"/>
            <a:r>
              <a:rPr lang="en-US" dirty="0" smtClean="0"/>
              <a:t>Peisistratean </a:t>
            </a:r>
            <a:r>
              <a:rPr lang="en-US" dirty="0"/>
              <a:t>tyranny</a:t>
            </a:r>
          </a:p>
          <a:p>
            <a:r>
              <a:rPr lang="en-US" dirty="0" smtClean="0"/>
              <a:t>507</a:t>
            </a:r>
          </a:p>
          <a:p>
            <a:pPr lvl="1"/>
            <a:r>
              <a:rPr lang="en-US" dirty="0" smtClean="0"/>
              <a:t>Cleisthenic reforms</a:t>
            </a:r>
          </a:p>
          <a:p>
            <a:r>
              <a:rPr lang="en-US" dirty="0" smtClean="0"/>
              <a:t>Themistocles career</a:t>
            </a:r>
          </a:p>
          <a:p>
            <a:pPr lvl="1"/>
            <a:r>
              <a:rPr lang="en-US" dirty="0" smtClean="0"/>
              <a:t>493/2 – 472 BCE</a:t>
            </a:r>
            <a:endParaRPr lang="en-US" dirty="0"/>
          </a:p>
        </p:txBody>
      </p:sp>
    </p:spTree>
    <p:extLst>
      <p:ext uri="{BB962C8B-B14F-4D97-AF65-F5344CB8AC3E}">
        <p14:creationId xmlns:p14="http://schemas.microsoft.com/office/powerpoint/2010/main" val="1772004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90513" y="266700"/>
            <a:ext cx="8562975" cy="1409700"/>
          </a:xfrm>
        </p:spPr>
        <p:txBody>
          <a:bodyPr/>
          <a:lstStyle/>
          <a:p>
            <a:pPr algn="ctr"/>
            <a:r>
              <a:rPr lang="en-US" dirty="0" smtClean="0"/>
              <a:t>Cleisthenic Reforms </a:t>
            </a:r>
            <a:r>
              <a:rPr lang="en-US" sz="3600" dirty="0" smtClean="0"/>
              <a:t>(507 BCE)</a:t>
            </a:r>
            <a:endParaRPr lang="en-US" dirty="0"/>
          </a:p>
        </p:txBody>
      </p:sp>
      <p:sp>
        <p:nvSpPr>
          <p:cNvPr id="72712" name="Text Box 8"/>
          <p:cNvSpPr txBox="1">
            <a:spLocks noChangeArrowheads="1"/>
          </p:cNvSpPr>
          <p:nvPr/>
        </p:nvSpPr>
        <p:spPr bwMode="ltGray">
          <a:xfrm>
            <a:off x="100541" y="1771233"/>
            <a:ext cx="4344459" cy="2554545"/>
          </a:xfrm>
          <a:prstGeom prst="rect">
            <a:avLst/>
          </a:prstGeom>
          <a:noFill/>
          <a:ln w="9525">
            <a:noFill/>
            <a:miter lim="800000"/>
            <a:headEnd/>
            <a:tailEnd/>
          </a:ln>
          <a:effectLst/>
        </p:spPr>
        <p:txBody>
          <a:bodyPr wrap="none">
            <a:spAutoFit/>
          </a:bodyPr>
          <a:lstStyle/>
          <a:p>
            <a:pPr algn="r">
              <a:spcAft>
                <a:spcPts val="600"/>
              </a:spcAft>
            </a:pPr>
            <a:r>
              <a:rPr lang="en-US" sz="3200" b="1" dirty="0"/>
              <a:t>from </a:t>
            </a:r>
            <a:r>
              <a:rPr lang="en-US" sz="3200" b="1" dirty="0" smtClean="0"/>
              <a:t>oligarchy</a:t>
            </a:r>
            <a:endParaRPr lang="en-US" sz="3200" b="1" dirty="0"/>
          </a:p>
          <a:p>
            <a:pPr algn="r">
              <a:spcAft>
                <a:spcPts val="600"/>
              </a:spcAft>
            </a:pPr>
            <a:r>
              <a:rPr lang="en-US" sz="2800" dirty="0" smtClean="0"/>
              <a:t>clan/village constituencies</a:t>
            </a:r>
          </a:p>
          <a:p>
            <a:pPr algn="r">
              <a:spcAft>
                <a:spcPts val="600"/>
              </a:spcAft>
            </a:pPr>
            <a:r>
              <a:rPr lang="en-US" sz="2800" dirty="0" smtClean="0"/>
              <a:t>4 tribes</a:t>
            </a:r>
            <a:endParaRPr lang="en-US" sz="2800" dirty="0"/>
          </a:p>
          <a:p>
            <a:pPr algn="r">
              <a:spcAft>
                <a:spcPts val="600"/>
              </a:spcAft>
            </a:pPr>
            <a:r>
              <a:rPr lang="en-US" sz="2800" dirty="0"/>
              <a:t>archons</a:t>
            </a:r>
          </a:p>
          <a:p>
            <a:pPr algn="r">
              <a:spcAft>
                <a:spcPts val="600"/>
              </a:spcAft>
            </a:pPr>
            <a:r>
              <a:rPr lang="en-US" dirty="0" smtClean="0"/>
              <a:t>Council </a:t>
            </a:r>
            <a:r>
              <a:rPr lang="en-US" dirty="0"/>
              <a:t>of </a:t>
            </a:r>
            <a:r>
              <a:rPr lang="en-US" dirty="0" smtClean="0"/>
              <a:t>400</a:t>
            </a:r>
            <a:endParaRPr lang="en-US" dirty="0"/>
          </a:p>
        </p:txBody>
      </p:sp>
      <p:sp>
        <p:nvSpPr>
          <p:cNvPr id="72713" name="Text Box 9"/>
          <p:cNvSpPr txBox="1">
            <a:spLocks noChangeArrowheads="1"/>
          </p:cNvSpPr>
          <p:nvPr/>
        </p:nvSpPr>
        <p:spPr bwMode="ltGray">
          <a:xfrm>
            <a:off x="4679950" y="1771233"/>
            <a:ext cx="4124847" cy="2554545"/>
          </a:xfrm>
          <a:prstGeom prst="rect">
            <a:avLst/>
          </a:prstGeom>
          <a:noFill/>
          <a:ln w="9525">
            <a:noFill/>
            <a:miter lim="800000"/>
            <a:headEnd/>
            <a:tailEnd/>
          </a:ln>
          <a:effectLst/>
        </p:spPr>
        <p:txBody>
          <a:bodyPr wrap="none">
            <a:spAutoFit/>
          </a:bodyPr>
          <a:lstStyle/>
          <a:p>
            <a:pPr algn="l">
              <a:spcAft>
                <a:spcPts val="600"/>
              </a:spcAft>
            </a:pPr>
            <a:r>
              <a:rPr lang="en-US" sz="3200" b="1" dirty="0"/>
              <a:t>to </a:t>
            </a:r>
            <a:r>
              <a:rPr lang="en-US" sz="3200" b="1" dirty="0" smtClean="0"/>
              <a:t>proto-democracy</a:t>
            </a:r>
            <a:endParaRPr lang="en-US" sz="3200" b="1" dirty="0"/>
          </a:p>
          <a:p>
            <a:pPr algn="l">
              <a:spcAft>
                <a:spcPts val="600"/>
              </a:spcAft>
            </a:pPr>
            <a:r>
              <a:rPr lang="en-US" sz="2800" dirty="0" smtClean="0"/>
              <a:t>deme-trittys organization</a:t>
            </a:r>
          </a:p>
          <a:p>
            <a:pPr algn="l">
              <a:spcAft>
                <a:spcPts val="600"/>
              </a:spcAft>
            </a:pPr>
            <a:r>
              <a:rPr lang="en-US" sz="2800" dirty="0" smtClean="0"/>
              <a:t>10 tribes</a:t>
            </a:r>
            <a:endParaRPr lang="en-US" sz="2800" dirty="0"/>
          </a:p>
          <a:p>
            <a:pPr algn="l">
              <a:spcAft>
                <a:spcPts val="600"/>
              </a:spcAft>
            </a:pPr>
            <a:r>
              <a:rPr lang="en-US" sz="2800" dirty="0" smtClean="0"/>
              <a:t>archons + </a:t>
            </a:r>
            <a:r>
              <a:rPr lang="en-US" sz="2800" i="1" dirty="0" err="1" smtClean="0"/>
              <a:t>stratēgoi</a:t>
            </a:r>
            <a:endParaRPr lang="en-US" sz="2800" dirty="0"/>
          </a:p>
          <a:p>
            <a:pPr algn="l">
              <a:spcAft>
                <a:spcPts val="600"/>
              </a:spcAft>
            </a:pPr>
            <a:r>
              <a:rPr lang="en-US" dirty="0" smtClean="0"/>
              <a:t>Council </a:t>
            </a:r>
            <a:r>
              <a:rPr lang="en-US" dirty="0"/>
              <a:t>of </a:t>
            </a:r>
            <a:r>
              <a:rPr lang="en-US" dirty="0" smtClean="0"/>
              <a:t>500</a:t>
            </a:r>
            <a:endParaRPr lang="en-US" i="1" dirty="0"/>
          </a:p>
        </p:txBody>
      </p:sp>
      <p:sp>
        <p:nvSpPr>
          <p:cNvPr id="8" name="TextBox 7"/>
          <p:cNvSpPr txBox="1"/>
          <p:nvPr/>
        </p:nvSpPr>
        <p:spPr>
          <a:xfrm>
            <a:off x="3491715" y="4800600"/>
            <a:ext cx="2135521" cy="707886"/>
          </a:xfrm>
          <a:prstGeom prst="rect">
            <a:avLst/>
          </a:prstGeom>
          <a:noFill/>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4000" b="1" i="1" dirty="0" smtClean="0"/>
              <a:t>isonomia</a:t>
            </a:r>
            <a:endParaRPr lang="en-US" sz="3200" b="1" dirty="0" smtClean="0"/>
          </a:p>
        </p:txBody>
      </p:sp>
    </p:spTree>
    <p:extLst>
      <p:ext uri="{BB962C8B-B14F-4D97-AF65-F5344CB8AC3E}">
        <p14:creationId xmlns:p14="http://schemas.microsoft.com/office/powerpoint/2010/main" val="164541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dirty="0" smtClean="0"/>
              <a:t>Athenian </a:t>
            </a:r>
            <a:r>
              <a:rPr lang="en-US" dirty="0" smtClean="0"/>
              <a:t>Democracy ca. 485</a:t>
            </a:r>
            <a:endParaRPr lang="en-US" dirty="0"/>
          </a:p>
        </p:txBody>
      </p:sp>
      <p:graphicFrame>
        <p:nvGraphicFramePr>
          <p:cNvPr id="6" name="Content Placeholder 5"/>
          <p:cNvGraphicFramePr>
            <a:graphicFrameLocks noGrp="1"/>
          </p:cNvGraphicFramePr>
          <p:nvPr>
            <p:ph idx="4294967295"/>
            <p:extLst>
              <p:ext uri="{D42A27DB-BD31-4B8C-83A1-F6EECF244321}">
                <p14:modId xmlns:p14="http://schemas.microsoft.com/office/powerpoint/2010/main" val="404383284"/>
              </p:ext>
            </p:extLst>
          </p:nvPr>
        </p:nvGraphicFramePr>
        <p:xfrm>
          <a:off x="1485644" y="1711553"/>
          <a:ext cx="6148846"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393343" y="2188030"/>
            <a:ext cx="2215991" cy="523220"/>
          </a:xfrm>
          <a:prstGeom prst="rect">
            <a:avLst/>
          </a:prstGeom>
          <a:noFill/>
        </p:spPr>
        <p:txBody>
          <a:bodyPr wrap="none" rtlCol="0" anchor="ctr" anchorCtr="0">
            <a:spAutoFit/>
          </a:bodyPr>
          <a:lstStyle/>
          <a:p>
            <a:pPr algn="r"/>
            <a:r>
              <a:rPr lang="en-US" sz="2800" b="1" dirty="0" smtClean="0">
                <a:latin typeface="+mn-lt"/>
              </a:rPr>
              <a:t>“The </a:t>
            </a:r>
            <a:r>
              <a:rPr lang="en-US" sz="2800" b="1" i="1" dirty="0" smtClean="0">
                <a:latin typeface="+mn-lt"/>
              </a:rPr>
              <a:t>polis</a:t>
            </a:r>
            <a:r>
              <a:rPr lang="en-US" sz="2800" b="1" dirty="0" smtClean="0">
                <a:latin typeface="+mn-lt"/>
              </a:rPr>
              <a:t> . . .</a:t>
            </a:r>
            <a:endParaRPr lang="en-US" sz="2800" b="1" dirty="0">
              <a:latin typeface="+mn-lt"/>
            </a:endParaRPr>
          </a:p>
        </p:txBody>
      </p:sp>
      <p:sp>
        <p:nvSpPr>
          <p:cNvPr id="9" name="TextBox 8"/>
          <p:cNvSpPr txBox="1"/>
          <p:nvPr/>
        </p:nvSpPr>
        <p:spPr>
          <a:xfrm>
            <a:off x="5315847" y="5486397"/>
            <a:ext cx="3465949" cy="523220"/>
          </a:xfrm>
          <a:prstGeom prst="rect">
            <a:avLst/>
          </a:prstGeom>
          <a:noFill/>
        </p:spPr>
        <p:txBody>
          <a:bodyPr wrap="none" rtlCol="0" anchor="ctr" anchorCtr="0">
            <a:spAutoFit/>
          </a:bodyPr>
          <a:lstStyle/>
          <a:p>
            <a:pPr algn="l"/>
            <a:r>
              <a:rPr lang="en-US" sz="2800" b="1" dirty="0" smtClean="0">
                <a:latin typeface="+mn-lt"/>
              </a:rPr>
              <a:t>. . . of the Athenians”</a:t>
            </a:r>
            <a:endParaRPr lang="en-US" sz="2800" b="1" dirty="0">
              <a:latin typeface="+mn-lt"/>
            </a:endParaRPr>
          </a:p>
        </p:txBody>
      </p:sp>
      <p:sp>
        <p:nvSpPr>
          <p:cNvPr id="4" name="TextBox 3"/>
          <p:cNvSpPr txBox="1"/>
          <p:nvPr/>
        </p:nvSpPr>
        <p:spPr>
          <a:xfrm>
            <a:off x="5456372" y="2206502"/>
            <a:ext cx="2290619" cy="646986"/>
          </a:xfrm>
          <a:prstGeom prst="roundRect">
            <a:avLst/>
          </a:prstGeom>
          <a:effectLst>
            <a:outerShdw blurRad="50800" dist="635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rtlCol="0">
            <a:spAutoFit/>
          </a:bodyPr>
          <a:lstStyle/>
          <a:p>
            <a:pPr algn="l"/>
            <a:r>
              <a:rPr lang="en-US" sz="3200" dirty="0" smtClean="0">
                <a:latin typeface="+mn-lt"/>
              </a:rPr>
              <a:t>Areopagus…</a:t>
            </a:r>
          </a:p>
        </p:txBody>
      </p:sp>
    </p:spTree>
    <p:extLst>
      <p:ext uri="{BB962C8B-B14F-4D97-AF65-F5344CB8AC3E}">
        <p14:creationId xmlns:p14="http://schemas.microsoft.com/office/powerpoint/2010/main" val="1919804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a:t>Themistocles Son of Neocles</a:t>
            </a:r>
          </a:p>
        </p:txBody>
      </p:sp>
      <p:sp>
        <p:nvSpPr>
          <p:cNvPr id="8195" name="Rectangle 3"/>
          <p:cNvSpPr>
            <a:spLocks noGrp="1" noChangeArrowheads="1"/>
          </p:cNvSpPr>
          <p:nvPr>
            <p:ph type="body" idx="1"/>
          </p:nvPr>
        </p:nvSpPr>
        <p:spPr/>
        <p:txBody>
          <a:bodyPr/>
          <a:lstStyle/>
          <a:p>
            <a:r>
              <a:rPr lang="en-US"/>
              <a:t>Biographical Overview</a:t>
            </a:r>
          </a:p>
        </p:txBody>
      </p:sp>
    </p:spTree>
    <p:extLst>
      <p:ext uri="{BB962C8B-B14F-4D97-AF65-F5344CB8AC3E}">
        <p14:creationId xmlns:p14="http://schemas.microsoft.com/office/powerpoint/2010/main" val="3671219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Biographical, Historical Info</a:t>
            </a:r>
            <a:endParaRPr lang="en-US" dirty="0"/>
          </a:p>
        </p:txBody>
      </p:sp>
      <p:sp>
        <p:nvSpPr>
          <p:cNvPr id="10243" name="Rectangle 3"/>
          <p:cNvSpPr>
            <a:spLocks noGrp="1" noChangeArrowheads="1"/>
          </p:cNvSpPr>
          <p:nvPr>
            <p:ph idx="1"/>
          </p:nvPr>
        </p:nvSpPr>
        <p:spPr/>
        <p:txBody>
          <a:bodyPr>
            <a:normAutofit fontScale="85000" lnSpcReduction="20000"/>
          </a:bodyPr>
          <a:lstStyle/>
          <a:p>
            <a:r>
              <a:rPr lang="en-US" dirty="0" smtClean="0"/>
              <a:t>ca. 528. </a:t>
            </a:r>
            <a:r>
              <a:rPr lang="en-US" dirty="0" smtClean="0"/>
              <a:t>Birth </a:t>
            </a:r>
            <a:r>
              <a:rPr lang="en-US" sz="2200" dirty="0" smtClean="0">
                <a:hlinkClick r:id="rId3" action="ppaction://hlinksldjump"/>
              </a:rPr>
              <a:t>(background…)</a:t>
            </a:r>
            <a:endParaRPr lang="en-US" dirty="0" smtClean="0"/>
          </a:p>
          <a:p>
            <a:r>
              <a:rPr lang="en-US" dirty="0" smtClean="0"/>
              <a:t>493/2. Archon</a:t>
            </a:r>
          </a:p>
          <a:p>
            <a:r>
              <a:rPr lang="en-US" dirty="0" smtClean="0"/>
              <a:t>490-479</a:t>
            </a:r>
            <a:r>
              <a:rPr lang="el-GR" dirty="0" smtClean="0"/>
              <a:t>. </a:t>
            </a:r>
            <a:r>
              <a:rPr lang="en-US" dirty="0"/>
              <a:t>Persian Wars</a:t>
            </a:r>
            <a:endParaRPr lang="en-US" dirty="0" smtClean="0"/>
          </a:p>
          <a:p>
            <a:pPr lvl="1"/>
            <a:r>
              <a:rPr lang="en-US" dirty="0" smtClean="0"/>
              <a:t>483/2 expansion of fleet</a:t>
            </a:r>
          </a:p>
          <a:p>
            <a:pPr lvl="1"/>
            <a:r>
              <a:rPr lang="en-US" dirty="0"/>
              <a:t>482</a:t>
            </a:r>
            <a:r>
              <a:rPr lang="el-GR" dirty="0"/>
              <a:t>. </a:t>
            </a:r>
            <a:r>
              <a:rPr lang="en-US" dirty="0"/>
              <a:t>Aristides </a:t>
            </a:r>
            <a:r>
              <a:rPr lang="en-US" dirty="0">
                <a:hlinkClick r:id="rId4" action="ppaction://hlinksldjump"/>
              </a:rPr>
              <a:t>ostracized</a:t>
            </a:r>
            <a:endParaRPr lang="el-GR" dirty="0"/>
          </a:p>
          <a:p>
            <a:pPr lvl="1"/>
            <a:r>
              <a:rPr lang="en-US" dirty="0" smtClean="0"/>
              <a:t>481 </a:t>
            </a:r>
            <a:r>
              <a:rPr lang="en-US" dirty="0" smtClean="0"/>
              <a:t>(?) recall of banished (e.g., Aristides)</a:t>
            </a:r>
          </a:p>
          <a:p>
            <a:pPr lvl="1"/>
            <a:r>
              <a:rPr lang="en-US" dirty="0" smtClean="0"/>
              <a:t>480</a:t>
            </a:r>
            <a:r>
              <a:rPr lang="en-US" dirty="0" smtClean="0"/>
              <a:t>. </a:t>
            </a:r>
            <a:r>
              <a:rPr lang="el-GR" dirty="0" smtClean="0"/>
              <a:t>Themistocles </a:t>
            </a:r>
            <a:r>
              <a:rPr lang="en-US" i="1" dirty="0" smtClean="0"/>
              <a:t>strategos</a:t>
            </a:r>
            <a:endParaRPr lang="en-US" dirty="0" smtClean="0"/>
          </a:p>
          <a:p>
            <a:pPr lvl="2"/>
            <a:r>
              <a:rPr lang="en-US" dirty="0">
                <a:hlinkClick r:id="rId5" action="ppaction://hlinksldjump"/>
              </a:rPr>
              <a:t>Unifier of Greeks</a:t>
            </a:r>
            <a:endParaRPr lang="el-GR" i="1" dirty="0"/>
          </a:p>
          <a:p>
            <a:pPr lvl="2"/>
            <a:r>
              <a:rPr lang="en-US" dirty="0" smtClean="0"/>
              <a:t>Battle </a:t>
            </a:r>
            <a:r>
              <a:rPr lang="en-US" dirty="0" smtClean="0"/>
              <a:t>of </a:t>
            </a:r>
            <a:r>
              <a:rPr lang="en-US" dirty="0" smtClean="0">
                <a:hlinkClick r:id="rId6" action="ppaction://hlinksldjump"/>
              </a:rPr>
              <a:t>Salamis</a:t>
            </a:r>
            <a:endParaRPr lang="en-US" dirty="0" smtClean="0"/>
          </a:p>
          <a:p>
            <a:r>
              <a:rPr lang="el-GR" dirty="0" smtClean="0"/>
              <a:t>ca</a:t>
            </a:r>
            <a:r>
              <a:rPr lang="el-GR" dirty="0" smtClean="0"/>
              <a:t>. </a:t>
            </a:r>
            <a:r>
              <a:rPr lang="el-GR" dirty="0" smtClean="0"/>
              <a:t>47</a:t>
            </a:r>
            <a:r>
              <a:rPr lang="en-US" dirty="0" smtClean="0"/>
              <a:t>1</a:t>
            </a:r>
            <a:r>
              <a:rPr lang="en-US" dirty="0" smtClean="0"/>
              <a:t>–470</a:t>
            </a:r>
            <a:r>
              <a:rPr lang="el-GR" dirty="0" smtClean="0"/>
              <a:t>. T</a:t>
            </a:r>
            <a:r>
              <a:rPr lang="en-US" dirty="0" err="1" smtClean="0"/>
              <a:t>hemistocles</a:t>
            </a:r>
            <a:r>
              <a:rPr lang="en-US" dirty="0" smtClean="0"/>
              <a:t>’</a:t>
            </a:r>
            <a:r>
              <a:rPr lang="el-GR" dirty="0" smtClean="0"/>
              <a:t> </a:t>
            </a:r>
            <a:r>
              <a:rPr lang="el-GR" dirty="0" smtClean="0"/>
              <a:t>ostracism, condemnation</a:t>
            </a:r>
          </a:p>
          <a:p>
            <a:r>
              <a:rPr lang="en-US" dirty="0" smtClean="0"/>
              <a:t>462</a:t>
            </a:r>
            <a:r>
              <a:rPr lang="el-GR" dirty="0" smtClean="0"/>
              <a:t>. </a:t>
            </a:r>
            <a:r>
              <a:rPr lang="en-US" dirty="0" smtClean="0"/>
              <a:t>Death </a:t>
            </a:r>
            <a:r>
              <a:rPr lang="en-US" dirty="0"/>
              <a:t>in </a:t>
            </a:r>
            <a:r>
              <a:rPr lang="en-US" dirty="0" smtClean="0"/>
              <a:t>exile</a:t>
            </a:r>
          </a:p>
          <a:p>
            <a:endParaRPr lang="en-US" dirty="0"/>
          </a:p>
        </p:txBody>
      </p:sp>
    </p:spTree>
    <p:extLst>
      <p:ext uri="{BB962C8B-B14F-4D97-AF65-F5344CB8AC3E}">
        <p14:creationId xmlns:p14="http://schemas.microsoft.com/office/powerpoint/2010/main" val="1525544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1523</TotalTime>
  <Words>1849</Words>
  <Application>Microsoft Office PowerPoint</Application>
  <PresentationFormat>On-screen Show (4:3)</PresentationFormat>
  <Paragraphs>218</Paragraphs>
  <Slides>15</Slides>
  <Notes>15</Notes>
  <HiddenSlides>4</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Century Gothic</vt:lpstr>
      <vt:lpstr>Levenim MT</vt:lpstr>
      <vt:lpstr>Times New Roman</vt:lpstr>
      <vt:lpstr>peitho</vt:lpstr>
      <vt:lpstr>Plutarch’s Life of Themistocles</vt:lpstr>
      <vt:lpstr>PowerPoint Presentation</vt:lpstr>
      <vt:lpstr>Agenda</vt:lpstr>
      <vt:lpstr>Recap and Update</vt:lpstr>
      <vt:lpstr>Historical Sketch</vt:lpstr>
      <vt:lpstr>Cleisthenic Reforms (507 BCE)</vt:lpstr>
      <vt:lpstr>Athenian Democracy ca. 485</vt:lpstr>
      <vt:lpstr>Themistocles Son of Neocles</vt:lpstr>
      <vt:lpstr>Biographical, Historical Info</vt:lpstr>
      <vt:lpstr>PowerPoint Presentation</vt:lpstr>
      <vt:lpstr>Ostracism</vt:lpstr>
      <vt:lpstr>PowerPoint Presentation</vt:lpstr>
      <vt:lpstr>PowerPoint Presentation</vt:lpstr>
      <vt:lpstr>Theory to the Rescue!</vt:lpstr>
      <vt:lpstr>Our Theorists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177</cp:revision>
  <cp:lastPrinted>2017-02-16T19:12:21Z</cp:lastPrinted>
  <dcterms:created xsi:type="dcterms:W3CDTF">2012-09-19T20:43:20Z</dcterms:created>
  <dcterms:modified xsi:type="dcterms:W3CDTF">2017-02-16T19:16:58Z</dcterms:modified>
</cp:coreProperties>
</file>