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5"/>
  </p:notesMasterIdLst>
  <p:handoutMasterIdLst>
    <p:handoutMasterId r:id="rId16"/>
  </p:handoutMasterIdLst>
  <p:sldIdLst>
    <p:sldId id="256" r:id="rId2"/>
    <p:sldId id="271" r:id="rId3"/>
    <p:sldId id="272" r:id="rId4"/>
    <p:sldId id="257" r:id="rId5"/>
    <p:sldId id="258" r:id="rId6"/>
    <p:sldId id="260" r:id="rId7"/>
    <p:sldId id="262" r:id="rId8"/>
    <p:sldId id="261" r:id="rId9"/>
    <p:sldId id="265" r:id="rId10"/>
    <p:sldId id="273" r:id="rId11"/>
    <p:sldId id="266" r:id="rId12"/>
    <p:sldId id="268" r:id="rId13"/>
    <p:sldId id="274" r:id="rId14"/>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00FF"/>
    <a:srgbClr val="000099"/>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7" autoAdjust="0"/>
    <p:restoredTop sz="67089" autoAdjust="0"/>
  </p:normalViewPr>
  <p:slideViewPr>
    <p:cSldViewPr showGuides="1">
      <p:cViewPr varScale="1">
        <p:scale>
          <a:sx n="74" d="100"/>
          <a:sy n="74" d="100"/>
        </p:scale>
        <p:origin x="33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howGuides="1">
      <p:cViewPr varScale="1">
        <p:scale>
          <a:sx n="56" d="100"/>
          <a:sy n="56" d="100"/>
        </p:scale>
        <p:origin x="-25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159073612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2493963" y="487363"/>
            <a:ext cx="2024062" cy="1519237"/>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146842"/>
            <a:ext cx="5919894" cy="6452775"/>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2529056290"/>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a:p>
        </p:txBody>
      </p:sp>
    </p:spTree>
    <p:extLst>
      <p:ext uri="{BB962C8B-B14F-4D97-AF65-F5344CB8AC3E}">
        <p14:creationId xmlns:p14="http://schemas.microsoft.com/office/powerpoint/2010/main" val="397109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901FF-68ED-4989-AAE8-4A8EF1F40756}" type="slidenum">
              <a:rPr lang="en-US"/>
              <a:pPr/>
              <a:t>10</a:t>
            </a:fld>
            <a:endParaRPr lang="en-US"/>
          </a:p>
        </p:txBody>
      </p:sp>
      <p:sp>
        <p:nvSpPr>
          <p:cNvPr id="126978" name="Rectangle 2"/>
          <p:cNvSpPr>
            <a:spLocks noGrp="1" noRot="1" noChangeAspect="1" noChangeArrowheads="1" noTextEdit="1"/>
          </p:cNvSpPr>
          <p:nvPr>
            <p:ph type="sldImg"/>
          </p:nvPr>
        </p:nvSpPr>
        <p:spPr>
          <a:xfrm>
            <a:off x="2493963" y="487363"/>
            <a:ext cx="2024062" cy="1519237"/>
          </a:xfrm>
          <a:ln/>
        </p:spPr>
      </p:sp>
      <p:sp>
        <p:nvSpPr>
          <p:cNvPr id="126979" name="Rectangle 3"/>
          <p:cNvSpPr>
            <a:spLocks noGrp="1" noChangeArrowheads="1"/>
          </p:cNvSpPr>
          <p:nvPr>
            <p:ph type="body" idx="1"/>
          </p:nvPr>
        </p:nvSpPr>
        <p:spPr/>
        <p:txBody>
          <a:bodyPr/>
          <a:lstStyle/>
          <a:p>
            <a:pPr marL="1028089" indent="-1028089">
              <a:spcBef>
                <a:spcPts val="298"/>
              </a:spcBef>
            </a:pPr>
            <a:r>
              <a:rPr lang="en-US" sz="2200" dirty="0"/>
              <a:t>403-	Constitutional adjustments: </a:t>
            </a:r>
            <a:r>
              <a:rPr lang="en-US" sz="2200" i="1" dirty="0"/>
              <a:t>nomoi</a:t>
            </a:r>
            <a:r>
              <a:rPr lang="en-US" sz="2200" dirty="0"/>
              <a:t> v. </a:t>
            </a:r>
            <a:r>
              <a:rPr lang="en-US" sz="2200" i="1" dirty="0" err="1"/>
              <a:t>psēphismata</a:t>
            </a:r>
            <a:r>
              <a:rPr lang="en-US" sz="2200" dirty="0"/>
              <a:t>.</a:t>
            </a:r>
          </a:p>
          <a:p>
            <a:pPr marL="1028089" lvl="1" indent="-1028089">
              <a:spcBef>
                <a:spcPts val="298"/>
              </a:spcBef>
              <a:buClr>
                <a:srgbClr val="0000FF"/>
              </a:buClr>
            </a:pPr>
            <a:r>
              <a:rPr lang="en-US" sz="2200" dirty="0"/>
              <a:t>355-346	Eubulus &amp; Theoric Fund.</a:t>
            </a:r>
          </a:p>
          <a:p>
            <a:pPr marL="1028089" lvl="1" indent="-1028089">
              <a:spcBef>
                <a:spcPts val="298"/>
              </a:spcBef>
              <a:buClr>
                <a:srgbClr val="0000FF"/>
              </a:buClr>
            </a:pPr>
            <a:r>
              <a:rPr lang="en-US" sz="2200" dirty="0"/>
              <a:t>351	Demosthenes’ First Philippic.</a:t>
            </a:r>
          </a:p>
          <a:p>
            <a:pPr marL="1028089" indent="-1028089">
              <a:spcBef>
                <a:spcPts val="298"/>
              </a:spcBef>
            </a:pPr>
            <a:r>
              <a:rPr lang="en-US" sz="2200" dirty="0"/>
              <a:t>349	Demosthenes’ </a:t>
            </a:r>
            <a:r>
              <a:rPr lang="en-US" sz="2200" i="1" dirty="0"/>
              <a:t>Third Olynthiac.</a:t>
            </a:r>
          </a:p>
          <a:p>
            <a:pPr marL="1028089" indent="-1028089">
              <a:spcBef>
                <a:spcPts val="298"/>
              </a:spcBef>
            </a:pPr>
            <a:r>
              <a:rPr lang="en-US" sz="2200" dirty="0"/>
              <a:t>348	Olynthus captured.</a:t>
            </a:r>
          </a:p>
          <a:p>
            <a:pPr marL="1028089" indent="-1028089">
              <a:spcBef>
                <a:spcPts val="298"/>
              </a:spcBef>
            </a:pPr>
            <a:r>
              <a:rPr lang="en-US" sz="2200" dirty="0"/>
              <a:t>338	Battle of Chaeronea (Macedonia dominant).</a:t>
            </a:r>
          </a:p>
          <a:p>
            <a:pPr marL="1028089" indent="-1028089">
              <a:spcBef>
                <a:spcPts val="298"/>
              </a:spcBef>
            </a:pPr>
            <a:r>
              <a:rPr lang="en-US" sz="2200" dirty="0"/>
              <a:t>323	Alexander the Great dead.</a:t>
            </a:r>
          </a:p>
          <a:p>
            <a:pPr marL="1028089" indent="-1028089">
              <a:spcBef>
                <a:spcPts val="298"/>
              </a:spcBef>
            </a:pPr>
            <a:r>
              <a:rPr lang="en-US" sz="2200" dirty="0"/>
              <a:t>322	Battle of the Crannon.</a:t>
            </a:r>
          </a:p>
          <a:p>
            <a:pPr marL="1028089" lvl="1" indent="-1028089">
              <a:spcBef>
                <a:spcPts val="298"/>
              </a:spcBef>
              <a:buClr>
                <a:srgbClr val="0000FF"/>
              </a:buClr>
            </a:pPr>
            <a:r>
              <a:rPr lang="en-US" sz="2200" dirty="0"/>
              <a:t>	Pro-Macedonian oligarchy at Athens.</a:t>
            </a:r>
          </a:p>
          <a:p>
            <a:pPr marL="1028089" lvl="1" indent="-1028089">
              <a:spcBef>
                <a:spcPts val="298"/>
              </a:spcBef>
              <a:buClr>
                <a:srgbClr val="0000FF"/>
              </a:buClr>
            </a:pPr>
            <a:r>
              <a:rPr lang="en-US" sz="2200" dirty="0"/>
              <a:t>	Demosthenes’ suicide.</a:t>
            </a:r>
          </a:p>
          <a:p>
            <a:endParaRPr lang="en-US" dirty="0"/>
          </a:p>
        </p:txBody>
      </p:sp>
    </p:spTree>
    <p:extLst>
      <p:ext uri="{BB962C8B-B14F-4D97-AF65-F5344CB8AC3E}">
        <p14:creationId xmlns:p14="http://schemas.microsoft.com/office/powerpoint/2010/main" val="179235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3963" y="487363"/>
            <a:ext cx="2024062" cy="1519237"/>
          </a:xfrm>
        </p:spPr>
      </p:sp>
      <p:sp>
        <p:nvSpPr>
          <p:cNvPr id="3" name="Notes Placeholder 2"/>
          <p:cNvSpPr>
            <a:spLocks noGrp="1"/>
          </p:cNvSpPr>
          <p:nvPr>
            <p:ph type="body" idx="1"/>
          </p:nvPr>
        </p:nvSpPr>
        <p:spPr/>
        <p:txBody>
          <a:bodyPr/>
          <a:lstStyle/>
          <a:p>
            <a:r>
              <a:rPr lang="en-US" dirty="0" smtClean="0"/>
              <a:t>first philippic, perhaps 351. Philip attacking </a:t>
            </a:r>
            <a:r>
              <a:rPr lang="en-US" dirty="0" err="1" smtClean="0"/>
              <a:t>thrace</a:t>
            </a:r>
            <a:r>
              <a:rPr lang="en-US" dirty="0" smtClean="0"/>
              <a:t> and seemingly seeking to foment rebellion on island of Euboea. Philip has even been seizing Athenian shipping and has harassed </a:t>
            </a:r>
            <a:r>
              <a:rPr lang="en-US" dirty="0" err="1" smtClean="0"/>
              <a:t>attica</a:t>
            </a:r>
            <a:r>
              <a:rPr lang="en-US" dirty="0" smtClean="0"/>
              <a:t>.</a:t>
            </a:r>
          </a:p>
          <a:p>
            <a:pPr lvl="1"/>
            <a:r>
              <a:rPr lang="en-US" dirty="0" smtClean="0"/>
              <a:t>d’s</a:t>
            </a:r>
            <a:r>
              <a:rPr lang="en-US" baseline="0" dirty="0" smtClean="0"/>
              <a:t> speech opens debate – first time d dos that. </a:t>
            </a:r>
            <a:r>
              <a:rPr lang="en-US" i="1" baseline="0" dirty="0" smtClean="0"/>
              <a:t>the best defense is a good offense</a:t>
            </a:r>
            <a:r>
              <a:rPr lang="en-US" i="0" baseline="0" dirty="0" smtClean="0"/>
              <a:t>.</a:t>
            </a:r>
            <a:endParaRPr lang="en-US" dirty="0" smtClean="0"/>
          </a:p>
          <a:p>
            <a:r>
              <a:rPr lang="en-US" dirty="0" smtClean="0"/>
              <a:t>350/349, Olynthus appeals to Athens for help v Philip. the three orations seek to dispatch that aid</a:t>
            </a:r>
          </a:p>
          <a:p>
            <a:pPr lvl="1"/>
            <a:r>
              <a:rPr lang="en-US" dirty="0" err="1" smtClean="0"/>
              <a:t>ol</a:t>
            </a:r>
            <a:r>
              <a:rPr lang="en-US" dirty="0" smtClean="0"/>
              <a:t> 1-2 seek to send mercenaries, but with inadequate funding. they resort to plunder and seek gainful employment from Persian governor</a:t>
            </a:r>
            <a:r>
              <a:rPr lang="en-US" baseline="0" dirty="0" smtClean="0"/>
              <a:t> in </a:t>
            </a:r>
            <a:r>
              <a:rPr lang="en-US" baseline="0" dirty="0" err="1" smtClean="0"/>
              <a:t>asia</a:t>
            </a:r>
            <a:r>
              <a:rPr lang="en-US" baseline="0" dirty="0" smtClean="0"/>
              <a:t> minor. suggestion of repurposing theoric fund, but that unconstitutional.</a:t>
            </a:r>
          </a:p>
          <a:p>
            <a:pPr lvl="1"/>
            <a:r>
              <a:rPr lang="en-US" baseline="0" dirty="0" smtClean="0"/>
              <a:t>in </a:t>
            </a:r>
            <a:r>
              <a:rPr lang="en-US" baseline="0" dirty="0" err="1" smtClean="0"/>
              <a:t>ol</a:t>
            </a:r>
            <a:r>
              <a:rPr lang="en-US" baseline="0" dirty="0" smtClean="0"/>
              <a:t> 3, proposal to alter the constitution (to change the nomoi) to allow for the theoric fund to be raided. also, proposal to involve Athenians alongside mercenaries to prevent previous issues.</a:t>
            </a:r>
          </a:p>
          <a:p>
            <a:pPr lvl="1"/>
            <a:r>
              <a:rPr lang="en-US" dirty="0" smtClean="0"/>
              <a:t>we don’t know what happened with theoric</a:t>
            </a:r>
            <a:r>
              <a:rPr lang="en-US" baseline="0" dirty="0" smtClean="0"/>
              <a:t> fund. but overall, </a:t>
            </a:r>
            <a:r>
              <a:rPr lang="en-US" dirty="0" smtClean="0"/>
              <a:t>but too little too late: Olynthus falls in 348</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83577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3963" y="487363"/>
            <a:ext cx="2024062" cy="1519237"/>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1011029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3963" y="487363"/>
            <a:ext cx="2024062" cy="1519237"/>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386716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3963" y="487363"/>
            <a:ext cx="2024062" cy="1519237"/>
          </a:xfrm>
        </p:spPr>
      </p:sp>
      <p:sp>
        <p:nvSpPr>
          <p:cNvPr id="3" name="Notes Placeholder 2"/>
          <p:cNvSpPr>
            <a:spLocks noGrp="1"/>
          </p:cNvSpPr>
          <p:nvPr>
            <p:ph type="body" idx="1"/>
          </p:nvPr>
        </p:nvSpPr>
        <p:spPr/>
        <p:txBody>
          <a:bodyPr/>
          <a:lstStyle/>
          <a:p>
            <a:r>
              <a:rPr lang="en-US" dirty="0" smtClean="0"/>
              <a:t>start at 8:22</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91298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3963" y="487363"/>
            <a:ext cx="2024062" cy="1519237"/>
          </a:xfrm>
        </p:spPr>
      </p:sp>
      <p:sp>
        <p:nvSpPr>
          <p:cNvPr id="3" name="Notes Placeholder 2"/>
          <p:cNvSpPr>
            <a:spLocks noGrp="1"/>
          </p:cNvSpPr>
          <p:nvPr>
            <p:ph type="body" idx="1"/>
          </p:nvPr>
        </p:nvSpPr>
        <p:spPr/>
        <p:txBody>
          <a:bodyPr/>
          <a:lstStyle/>
          <a:p>
            <a:r>
              <a:rPr lang="en-US" dirty="0" smtClean="0"/>
              <a:t>in 1979:</a:t>
            </a:r>
            <a:r>
              <a:rPr lang="en-US" baseline="0" dirty="0" smtClean="0"/>
              <a:t> energy crisis, plus two decades of assassinations, war, Watergate, recession, inflation combined with unemployment – an exhausted president and an apathetic American people. at first produced an uptick in polls; later, it bummed the American people out. the carter presidency became emblematic of dispirited ineffectualness.</a:t>
            </a:r>
          </a:p>
          <a:p>
            <a:r>
              <a:rPr lang="en-US" baseline="0" dirty="0" smtClean="0"/>
              <a:t>will later in the speech propose energy conservation measures. but the real tough talk is earlier on when he tells the audience that the “nation” – but he really means “you” – have lost confidence. that you’re apathetic. that confidence – by which he means something close to an engaged sort of patriotism – is largely absent from the American people. in effect, “you” are a threat to your democracy.</a:t>
            </a:r>
          </a:p>
          <a:p>
            <a:r>
              <a:rPr lang="en-US" baseline="0" dirty="0" smtClean="0"/>
              <a:t>it is in effect a public rebuke.</a:t>
            </a:r>
          </a:p>
          <a:p>
            <a:pPr defTabSz="909645">
              <a:defRPr/>
            </a:pPr>
            <a:r>
              <a:rPr lang="en-US" baseline="0" dirty="0" smtClean="0"/>
              <a:t>but is expressed with rhetoric. </a:t>
            </a:r>
            <a:r>
              <a:rPr lang="en-US" b="0" i="0" kern="1200" baseline="0" dirty="0" smtClean="0">
                <a:solidFill>
                  <a:schemeClr val="tx1"/>
                </a:solidFill>
                <a:effectLst/>
                <a:latin typeface="Tahoma" pitchFamily="34" charset="0"/>
                <a:ea typeface="+mn-ea"/>
                <a:cs typeface="+mn-cs"/>
              </a:rPr>
              <a:t>carter’s tough talk is framed with patriotic button pushing (topoi)</a:t>
            </a:r>
            <a:endParaRPr lang="en-US" baseline="0" dirty="0" smtClean="0"/>
          </a:p>
          <a:p>
            <a:pPr lvl="1"/>
            <a:r>
              <a:rPr lang="en-US" baseline="0" dirty="0" smtClean="0"/>
              <a:t>confidence is “the idea which founded our nation and has guided our development as a people</a:t>
            </a:r>
            <a:r>
              <a:rPr lang="en-US" dirty="0"/>
              <a:t>. Confidence in the future has supported everything else -- public institutions and private enterprise, our own families, and the very Constitution of the United States. Confidence has defined our course and has served as a link between generations. We've always believed in something called progress. We've always had a faith that the days of our children would be better than our own.”</a:t>
            </a:r>
          </a:p>
          <a:p>
            <a:pPr defTabSz="909645">
              <a:defRPr/>
            </a:pPr>
            <a:r>
              <a:rPr lang="en-US" dirty="0"/>
              <a:t>like carter’s speech, the speeches assigned for today feature substantive policy recs, at times accompanied by detailed facts and figures, that do not always play to the whims of the demos.</a:t>
            </a:r>
          </a:p>
          <a:p>
            <a:pPr lvl="0"/>
            <a:r>
              <a:rPr lang="en-US" i="1" dirty="0"/>
              <a:t>unlike</a:t>
            </a:r>
            <a:r>
              <a:rPr lang="en-US" dirty="0"/>
              <a:t> carter’s, they also feature attacks targeting the messages of opponents, attempts to characterize these last as resorting to deception and rhetorical gratification.</a:t>
            </a:r>
          </a:p>
          <a:p>
            <a:pPr lvl="0"/>
            <a:r>
              <a:rPr lang="en-US" dirty="0"/>
              <a:t>by contrast, our speakers claim for themselves a willingness to talk tough to the demos.</a:t>
            </a:r>
          </a:p>
          <a:p>
            <a:pPr lvl="0"/>
            <a:r>
              <a:rPr lang="en-US" dirty="0"/>
              <a:t>a social rhetoric stressing points of common identification to procure buy-in.</a:t>
            </a:r>
          </a:p>
          <a:p>
            <a:pPr lvl="0"/>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373353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3963" y="487363"/>
            <a:ext cx="2024062" cy="1519237"/>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219014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3963" y="487363"/>
            <a:ext cx="2024062" cy="1519237"/>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58614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3963" y="487363"/>
            <a:ext cx="2024062" cy="1519237"/>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160717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3963" y="487363"/>
            <a:ext cx="2024062" cy="1519237"/>
          </a:xfrm>
        </p:spPr>
      </p:sp>
      <p:sp>
        <p:nvSpPr>
          <p:cNvPr id="3" name="Notes Placeholder 2"/>
          <p:cNvSpPr>
            <a:spLocks noGrp="1"/>
          </p:cNvSpPr>
          <p:nvPr>
            <p:ph type="body" idx="1"/>
          </p:nvPr>
        </p:nvSpPr>
        <p:spPr/>
        <p:txBody>
          <a:bodyPr/>
          <a:lstStyle/>
          <a:p>
            <a:r>
              <a:rPr lang="en-US" dirty="0" smtClean="0"/>
              <a:t>403/2. opposes </a:t>
            </a:r>
            <a:r>
              <a:rPr lang="en-US" dirty="0" err="1" smtClean="0"/>
              <a:t>phormisius</a:t>
            </a:r>
            <a:r>
              <a:rPr lang="en-US" dirty="0" smtClean="0"/>
              <a:t>' property qualification bill. evokes slogan: </a:t>
            </a:r>
            <a:r>
              <a:rPr lang="en-US" i="1" dirty="0" err="1" smtClean="0"/>
              <a:t>patrios</a:t>
            </a:r>
            <a:r>
              <a:rPr lang="en-US" i="1" dirty="0" smtClean="0"/>
              <a:t> politeia</a:t>
            </a:r>
            <a:r>
              <a:rPr lang="en-US" dirty="0" smtClean="0"/>
              <a:t>, one as capable of oligarchic as democratic spin. (thus related to the "founding fathers" topos.)</a:t>
            </a:r>
          </a:p>
          <a:p>
            <a:r>
              <a:rPr lang="en-US" dirty="0" smtClean="0"/>
              <a:t>339. ghost-written. (</a:t>
            </a:r>
            <a:r>
              <a:rPr lang="en-US" dirty="0" err="1" smtClean="0"/>
              <a:t>lysias</a:t>
            </a:r>
            <a:r>
              <a:rPr lang="en-US" dirty="0" smtClean="0"/>
              <a:t> as logographos)</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14567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901FF-68ED-4989-AAE8-4A8EF1F40756}" type="slidenum">
              <a:rPr lang="en-US"/>
              <a:pPr/>
              <a:t>8</a:t>
            </a:fld>
            <a:endParaRPr lang="en-US"/>
          </a:p>
        </p:txBody>
      </p:sp>
      <p:sp>
        <p:nvSpPr>
          <p:cNvPr id="126978" name="Rectangle 2"/>
          <p:cNvSpPr>
            <a:spLocks noGrp="1" noRot="1" noChangeAspect="1" noChangeArrowheads="1" noTextEdit="1"/>
          </p:cNvSpPr>
          <p:nvPr>
            <p:ph type="sldImg"/>
          </p:nvPr>
        </p:nvSpPr>
        <p:spPr>
          <a:xfrm>
            <a:off x="2493963" y="487363"/>
            <a:ext cx="2024062" cy="1519237"/>
          </a:xfrm>
          <a:ln/>
        </p:spPr>
      </p:sp>
      <p:sp>
        <p:nvSpPr>
          <p:cNvPr id="126979" name="Rectangle 3"/>
          <p:cNvSpPr>
            <a:spLocks noGrp="1" noChangeArrowheads="1"/>
          </p:cNvSpPr>
          <p:nvPr>
            <p:ph type="body" idx="1"/>
          </p:nvPr>
        </p:nvSpPr>
        <p:spPr/>
        <p:txBody>
          <a:bodyPr/>
          <a:lstStyle/>
          <a:p>
            <a:pPr marL="1028089" indent="-1028089">
              <a:spcBef>
                <a:spcPts val="298"/>
              </a:spcBef>
            </a:pPr>
            <a:r>
              <a:rPr lang="en-US" sz="2200" dirty="0"/>
              <a:t>411-410	Oligarchy 1, Athens.</a:t>
            </a:r>
          </a:p>
          <a:p>
            <a:pPr marL="1028089" indent="-1028089">
              <a:spcBef>
                <a:spcPts val="298"/>
              </a:spcBef>
            </a:pPr>
            <a:r>
              <a:rPr lang="en-US" sz="2200" dirty="0"/>
              <a:t>404-403	End Peloponnesian War.</a:t>
            </a:r>
          </a:p>
          <a:p>
            <a:pPr marL="1028089" lvl="1" indent="-1028089">
              <a:spcBef>
                <a:spcPts val="298"/>
              </a:spcBef>
              <a:buClr>
                <a:srgbClr val="0000FF"/>
              </a:buClr>
            </a:pPr>
            <a:r>
              <a:rPr lang="en-US" sz="2200" dirty="0"/>
              <a:t>	Oligarchy of 30.</a:t>
            </a:r>
          </a:p>
          <a:p>
            <a:pPr marL="1028089" lvl="1" indent="-1028089">
              <a:spcBef>
                <a:spcPts val="298"/>
              </a:spcBef>
              <a:buClr>
                <a:srgbClr val="0000FF"/>
              </a:buClr>
            </a:pPr>
            <a:r>
              <a:rPr lang="en-US" sz="2200" dirty="0"/>
              <a:t>	Democracy restored.</a:t>
            </a:r>
          </a:p>
          <a:p>
            <a:pPr marL="1028089" indent="-1028089">
              <a:spcBef>
                <a:spcPts val="298"/>
              </a:spcBef>
            </a:pPr>
            <a:r>
              <a:rPr lang="en-US" sz="2200" dirty="0"/>
              <a:t>403-	Constitutional adjustments: </a:t>
            </a:r>
            <a:r>
              <a:rPr lang="en-US" sz="2200" i="1" dirty="0"/>
              <a:t>nomoi</a:t>
            </a:r>
            <a:r>
              <a:rPr lang="en-US" sz="2200" dirty="0"/>
              <a:t> v. </a:t>
            </a:r>
            <a:r>
              <a:rPr lang="en-US" sz="2200" i="1" dirty="0" err="1"/>
              <a:t>psēphismata</a:t>
            </a:r>
            <a:r>
              <a:rPr lang="en-US" sz="2200" dirty="0"/>
              <a:t>.</a:t>
            </a:r>
          </a:p>
          <a:p>
            <a:pPr marL="1028089" indent="-1028089">
              <a:spcBef>
                <a:spcPts val="298"/>
              </a:spcBef>
            </a:pPr>
            <a:r>
              <a:rPr lang="en-US" sz="2200" dirty="0" err="1"/>
              <a:t>lysias</a:t>
            </a:r>
            <a:r>
              <a:rPr lang="en-US" sz="2200" dirty="0"/>
              <a:t>’ speech: logographos, </a:t>
            </a:r>
          </a:p>
        </p:txBody>
      </p:sp>
    </p:spTree>
    <p:extLst>
      <p:ext uri="{BB962C8B-B14F-4D97-AF65-F5344CB8AC3E}">
        <p14:creationId xmlns:p14="http://schemas.microsoft.com/office/powerpoint/2010/main" val="124193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3963" y="487363"/>
            <a:ext cx="2024062" cy="1519237"/>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1272512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91311"/>
            <a:ext cx="85344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2947086"/>
            <a:ext cx="85344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9-Mar 2017</a:t>
            </a:r>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
        <p:nvSpPr>
          <p:cNvPr id="9"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Political Oratory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9-Mar 2017</a:t>
            </a:r>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
        <p:nvSpPr>
          <p:cNvPr id="8"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Political Oratory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9-Mar 2017</a:t>
            </a:r>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
        <p:nvSpPr>
          <p:cNvPr id="9"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Political Oratory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266700"/>
            <a:ext cx="7315200" cy="1409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752600"/>
            <a:ext cx="3581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334000" y="1752600"/>
            <a:ext cx="3581400" cy="44196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1688757" y="6248400"/>
            <a:ext cx="1905000" cy="457200"/>
          </a:xfrm>
        </p:spPr>
        <p:txBody>
          <a:bodyPr/>
          <a:lstStyle>
            <a:lvl1pPr>
              <a:defRPr/>
            </a:lvl1pPr>
          </a:lstStyle>
          <a:p>
            <a:r>
              <a:rPr lang="en-US" smtClean="0"/>
              <a:t>9-Mar 2017</a:t>
            </a:r>
            <a:endParaRPr lang="en-US"/>
          </a:p>
        </p:txBody>
      </p:sp>
      <p:sp>
        <p:nvSpPr>
          <p:cNvPr id="7" name="Slide Number Placeholder 6"/>
          <p:cNvSpPr>
            <a:spLocks noGrp="1"/>
          </p:cNvSpPr>
          <p:nvPr>
            <p:ph type="sldNum" sz="quarter" idx="12"/>
          </p:nvPr>
        </p:nvSpPr>
        <p:spPr>
          <a:xfrm>
            <a:off x="6946557" y="6248400"/>
            <a:ext cx="1905000" cy="457200"/>
          </a:xfrm>
        </p:spPr>
        <p:txBody>
          <a:bodyPr/>
          <a:lstStyle>
            <a:lvl1pPr>
              <a:defRPr/>
            </a:lvl1pPr>
          </a:lstStyle>
          <a:p>
            <a:fld id="{DCF7D5BA-2450-4DE4-93DC-4BB79E372CED}" type="slidenum">
              <a:rPr lang="en-US"/>
              <a:pPr/>
              <a:t>‹#›</a:t>
            </a:fld>
            <a:endParaRPr lang="en-US"/>
          </a:p>
        </p:txBody>
      </p:sp>
      <p:sp>
        <p:nvSpPr>
          <p:cNvPr id="9" name="Footer Placeholder 5"/>
          <p:cNvSpPr>
            <a:spLocks noGrp="1"/>
          </p:cNvSpPr>
          <p:nvPr>
            <p:ph type="ftr" sz="quarter" idx="3"/>
          </p:nvPr>
        </p:nvSpPr>
        <p:spPr>
          <a:xfrm>
            <a:off x="3822357" y="6257709"/>
            <a:ext cx="2895600" cy="45720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Political Oratory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66700"/>
            <a:ext cx="7315200" cy="1409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752600"/>
            <a:ext cx="3581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752600"/>
            <a:ext cx="3581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688757" y="6248400"/>
            <a:ext cx="1905000" cy="457200"/>
          </a:xfrm>
        </p:spPr>
        <p:txBody>
          <a:bodyPr/>
          <a:lstStyle>
            <a:lvl1pPr>
              <a:defRPr/>
            </a:lvl1pPr>
          </a:lstStyle>
          <a:p>
            <a:r>
              <a:rPr lang="en-US" smtClean="0"/>
              <a:t>9-Mar 2017</a:t>
            </a:r>
            <a:endParaRPr lang="en-US"/>
          </a:p>
        </p:txBody>
      </p:sp>
      <p:sp>
        <p:nvSpPr>
          <p:cNvPr id="6" name="Footer Placeholder 5"/>
          <p:cNvSpPr>
            <a:spLocks noGrp="1"/>
          </p:cNvSpPr>
          <p:nvPr>
            <p:ph type="ftr" sz="quarter" idx="11"/>
          </p:nvPr>
        </p:nvSpPr>
        <p:spPr>
          <a:xfrm>
            <a:off x="3822357" y="6248400"/>
            <a:ext cx="2895600" cy="457200"/>
          </a:xfrm>
          <a:prstGeom prst="rect">
            <a:avLst/>
          </a:prstGeom>
        </p:spPr>
        <p:txBody>
          <a:bodyPr anchor="ctr" anchorCtr="0"/>
          <a:lstStyle>
            <a:lvl1pPr>
              <a:defRPr/>
            </a:lvl1pPr>
          </a:lstStyle>
          <a:p>
            <a:r>
              <a:rPr lang="en-US" smtClean="0"/>
              <a:t>Political Oratory</a:t>
            </a:r>
            <a:endParaRPr lang="en-US" dirty="0"/>
          </a:p>
        </p:txBody>
      </p:sp>
      <p:sp>
        <p:nvSpPr>
          <p:cNvPr id="7" name="Slide Number Placeholder 6"/>
          <p:cNvSpPr>
            <a:spLocks noGrp="1"/>
          </p:cNvSpPr>
          <p:nvPr>
            <p:ph type="sldNum" sz="quarter" idx="12"/>
          </p:nvPr>
        </p:nvSpPr>
        <p:spPr>
          <a:xfrm>
            <a:off x="6946557" y="6248400"/>
            <a:ext cx="1905000" cy="457200"/>
          </a:xfrm>
        </p:spPr>
        <p:txBody>
          <a:bodyPr/>
          <a:lstStyle>
            <a:lvl1pPr>
              <a:defRPr/>
            </a:lvl1pPr>
          </a:lstStyle>
          <a:p>
            <a:fld id="{3CA14644-1A19-4066-9D2B-9C4AE6988583}"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0" baseline="0">
                <a:solidFill>
                  <a:srgbClr val="000099"/>
                </a:solidFill>
                <a:effectLst>
                  <a:outerShdw blurRad="50800" dist="25400" dir="2700000" algn="tl" rotWithShape="0">
                    <a:prstClr val="black">
                      <a:alpha val="25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9-Mar 2017</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
        <p:nvSpPr>
          <p:cNvPr id="7"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i="0" kern="1200" smtClean="0">
                <a:solidFill>
                  <a:schemeClr val="tx1">
                    <a:tint val="75000"/>
                  </a:schemeClr>
                </a:solidFill>
                <a:latin typeface="Arial" charset="0"/>
                <a:ea typeface="+mn-ea"/>
                <a:cs typeface="+mn-cs"/>
              </a:defRPr>
            </a:lvl1pPr>
          </a:lstStyle>
          <a:p>
            <a:r>
              <a:rPr lang="en-US" smtClean="0"/>
              <a:t>Political Oratory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0" baseline="0">
                <a:solidFill>
                  <a:srgbClr val="000099"/>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772400" cy="4525963"/>
          </a:xfrm>
        </p:spPr>
        <p:txBody>
          <a:bodyPr>
            <a:normAutofit/>
          </a:bodyPr>
          <a:lstStyle>
            <a:lvl1pPr marL="0" indent="0">
              <a:buClr>
                <a:srgbClr val="0000FF"/>
              </a:buClr>
              <a:buSzPct val="125000"/>
              <a:buFont typeface="Arial" pitchFamily="34" charset="0"/>
              <a:buNone/>
              <a:defRPr sz="2800"/>
            </a:lvl1pPr>
            <a:lvl2pPr marL="457200" indent="0">
              <a:buClr>
                <a:schemeClr val="accent5"/>
              </a:buClr>
              <a:buSzPct val="125000"/>
              <a:buFont typeface="Arial" pitchFamily="34" charset="0"/>
              <a:buNone/>
              <a:defRPr sz="2400"/>
            </a:lvl2pPr>
            <a:lvl3pPr marL="914400" indent="0">
              <a:buClr>
                <a:schemeClr val="accent3">
                  <a:lumMod val="75000"/>
                </a:schemeClr>
              </a:buClr>
              <a:buSzPct val="125000"/>
              <a:buNone/>
              <a:defRPr sz="2000"/>
            </a:lvl3pPr>
            <a:lvl4pPr marL="1371600" indent="0">
              <a:buClr>
                <a:srgbClr val="00B0F0"/>
              </a:buClr>
              <a:buFont typeface="Arial" pitchFamily="34" charset="0"/>
              <a:buNone/>
              <a:defRPr sz="1800"/>
            </a:lvl4pPr>
            <a:lvl5pPr marL="1828800" indent="0">
              <a:buClr>
                <a:schemeClr val="accent3">
                  <a:lumMod val="75000"/>
                </a:schemeClr>
              </a:buClr>
              <a:buFont typeface="Arial" pitchFamily="34" charse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9-Mar 2017</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
        <p:nvSpPr>
          <p:cNvPr id="7"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Political Oratory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32450"/>
            <a:ext cx="7772400" cy="1362075"/>
          </a:xfrm>
        </p:spPr>
        <p:txBody>
          <a:bodyPr anchor="ctr" anchorCtr="0"/>
          <a:lstStyle>
            <a:lvl1pPr algn="l">
              <a:defRPr sz="40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9-Mar 2017</a:t>
            </a:r>
            <a:endParaRPr lang="en-US"/>
          </a:p>
        </p:txBody>
      </p:sp>
      <p:sp>
        <p:nvSpPr>
          <p:cNvPr id="6" name="Slide Number Placeholder 5"/>
          <p:cNvSpPr>
            <a:spLocks noGrp="1"/>
          </p:cNvSpPr>
          <p:nvPr>
            <p:ph type="sldNum" sz="quarter" idx="12"/>
          </p:nvPr>
        </p:nvSpPr>
        <p:spPr/>
        <p:txBody>
          <a:bodyPr/>
          <a:lstStyle/>
          <a:p>
            <a:fld id="{7A164038-FAB3-4423-833D-F11BC734BE08}" type="slidenum">
              <a:rPr lang="en-US" smtClean="0"/>
              <a:pPr/>
              <a:t>‹#›</a:t>
            </a:fld>
            <a:endParaRPr lang="en-US"/>
          </a:p>
        </p:txBody>
      </p:sp>
      <p:sp>
        <p:nvSpPr>
          <p:cNvPr id="5"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mtClean="0"/>
            </a:lvl1pPr>
          </a:lstStyle>
          <a:p>
            <a:r>
              <a:rPr lang="en-US" smtClean="0"/>
              <a:t>Political Oratory</a:t>
            </a:r>
            <a:endParaRPr lang="en-US" dirty="0"/>
          </a:p>
        </p:txBody>
      </p:sp>
      <p:sp>
        <p:nvSpPr>
          <p:cNvPr id="7" name="Text Placeholder 2"/>
          <p:cNvSpPr>
            <a:spLocks noGrp="1"/>
          </p:cNvSpPr>
          <p:nvPr>
            <p:ph type="body" idx="1"/>
          </p:nvPr>
        </p:nvSpPr>
        <p:spPr>
          <a:xfrm>
            <a:off x="722313" y="4279100"/>
            <a:ext cx="7772400" cy="1500187"/>
          </a:xfr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9" name="Straight Connector 8"/>
          <p:cNvCxnSpPr/>
          <p:nvPr userDrawn="1"/>
        </p:nvCxnSpPr>
        <p:spPr>
          <a:xfrm rot="5400000">
            <a:off x="2895600" y="3429000"/>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9-Mar 2017</a:t>
            </a:r>
            <a:endParaRPr lang="en-US"/>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sp>
        <p:nvSpPr>
          <p:cNvPr id="8"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Political Oratory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12" name="Straight Connector 11"/>
          <p:cNvCxnSpPr/>
          <p:nvPr userDrawn="1"/>
        </p:nvCxnSpPr>
        <p:spPr>
          <a:xfrm>
            <a:off x="571500" y="1981200"/>
            <a:ext cx="8001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4608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144963"/>
          </a:xfrm>
        </p:spPr>
        <p:txBody>
          <a:bodyPr>
            <a:normAutofit/>
          </a:bodyPr>
          <a:lstStyle>
            <a:lvl1pPr>
              <a:defRPr sz="2800"/>
            </a:lvl1pPr>
            <a:lvl2pPr marL="625475" indent="-285750">
              <a:defRPr sz="2400"/>
            </a:lvl2pPr>
            <a:lvl3pPr marL="914400" indent="-287338">
              <a:defRPr sz="2400"/>
            </a:lvl3pPr>
            <a:lvl4pPr marL="1149350" indent="-234950">
              <a:defRPr sz="2000"/>
            </a:lvl4pPr>
            <a:lvl5pPr marL="1371600" indent="-222250">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44608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144963"/>
          </a:xfrm>
        </p:spPr>
        <p:txBody>
          <a:bodyPr>
            <a:normAutofit/>
          </a:bodyPr>
          <a:lstStyle>
            <a:lvl1pPr>
              <a:defRPr sz="2800"/>
            </a:lvl1pPr>
            <a:lvl2pPr marL="574675" indent="-234950">
              <a:defRPr sz="2400"/>
            </a:lvl2pPr>
            <a:lvl3pPr marL="796925" indent="-222250">
              <a:defRPr sz="2400"/>
            </a:lvl3pPr>
            <a:lvl4pPr marL="1031875" indent="-234950">
              <a:defRPr sz="2000"/>
            </a:lvl4pPr>
            <a:lvl5pPr marL="1254125" indent="-222250">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9-Mar 2017</a:t>
            </a:r>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0" name="Straight Connector 9"/>
          <p:cNvCxnSpPr/>
          <p:nvPr userDrawn="1"/>
        </p:nvCxnSpPr>
        <p:spPr>
          <a:xfrm rot="5400000">
            <a:off x="2895600" y="3429000"/>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Political Oratory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Documents and Settings\Andrew Scholtz\Desktop\index_poster.jpg"/>
          <p:cNvPicPr>
            <a:picLocks noChangeAspect="1" noChangeArrowheads="1"/>
          </p:cNvPicPr>
          <p:nvPr userDrawn="1"/>
        </p:nvPicPr>
        <p:blipFill>
          <a:blip r:embed="rId2" cstate="print"/>
          <a:srcRect l="9170"/>
          <a:stretch>
            <a:fillRect/>
          </a:stretch>
        </p:blipFill>
        <p:spPr bwMode="auto">
          <a:xfrm>
            <a:off x="418071" y="425450"/>
            <a:ext cx="8302625" cy="6003925"/>
          </a:xfrm>
          <a:prstGeom prst="rect">
            <a:avLst/>
          </a:prstGeom>
          <a:noFill/>
        </p:spPr>
      </p:pic>
      <p:sp>
        <p:nvSpPr>
          <p:cNvPr id="2" name="Title 1"/>
          <p:cNvSpPr>
            <a:spLocks noGrp="1"/>
          </p:cNvSpPr>
          <p:nvPr>
            <p:ph type="title"/>
          </p:nvPr>
        </p:nvSpPr>
        <p:spPr>
          <a:noFill/>
        </p:spPr>
        <p:txBody>
          <a:bodyPr/>
          <a:lstStyle>
            <a:lvl1pPr algn="ctr">
              <a:defRPr>
                <a:effectLst>
                  <a:outerShdw blurRad="50800" dist="25400" dir="2700000" algn="tl" rotWithShape="0">
                    <a:prstClr val="black">
                      <a:alpha val="25000"/>
                    </a:prst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9-Mar 2017</a:t>
            </a:r>
            <a:endParaRPr lang="en-US"/>
          </a:p>
        </p:txBody>
      </p:sp>
      <p:sp>
        <p:nvSpPr>
          <p:cNvPr id="5" name="Slide Number Placeholder 4"/>
          <p:cNvSpPr>
            <a:spLocks noGrp="1"/>
          </p:cNvSpPr>
          <p:nvPr>
            <p:ph type="sldNum" sz="quarter" idx="12"/>
          </p:nvPr>
        </p:nvSpPr>
        <p:spPr/>
        <p:txBody>
          <a:bodyPr/>
          <a:lstStyle/>
          <a:p>
            <a:fld id="{D8DA791F-B178-4742-A26D-9D2FEF52258B}" type="slidenum">
              <a:rPr lang="en-US" smtClean="0"/>
              <a:pPr/>
              <a:t>‹#›</a:t>
            </a:fld>
            <a:endParaRPr lang="en-US"/>
          </a:p>
        </p:txBody>
      </p:sp>
      <p:sp>
        <p:nvSpPr>
          <p:cNvPr id="8" name="Footer Placeholder 5"/>
          <p:cNvSpPr>
            <a:spLocks noGrp="1"/>
          </p:cNvSpPr>
          <p:nvPr>
            <p:ph type="ftr" sz="quarter" idx="11"/>
          </p:nvPr>
        </p:nvSpPr>
        <p:spPr>
          <a:xfrm>
            <a:off x="3124200" y="6355080"/>
            <a:ext cx="2895600" cy="365760"/>
          </a:xfrm>
          <a:prstGeom prst="rect">
            <a:avLst/>
          </a:prstGeom>
        </p:spPr>
        <p:txBody>
          <a:bodyPr anchor="ctr" anchorCtr="0"/>
          <a:lstStyle>
            <a:lvl1pPr>
              <a:defRPr/>
            </a:lvl1pPr>
          </a:lstStyle>
          <a:p>
            <a:r>
              <a:rPr lang="en-US" smtClean="0"/>
              <a:t>Political Oratory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9-Mar 2017</a:t>
            </a:r>
            <a:endParaRPr lang="en-US"/>
          </a:p>
        </p:txBody>
      </p:sp>
      <p:sp>
        <p:nvSpPr>
          <p:cNvPr id="4" name="Slide Number Placeholder 3"/>
          <p:cNvSpPr>
            <a:spLocks noGrp="1"/>
          </p:cNvSpPr>
          <p:nvPr>
            <p:ph type="sldNum" sz="quarter" idx="12"/>
          </p:nvPr>
        </p:nvSpPr>
        <p:spPr/>
        <p:txBody>
          <a:bodyPr/>
          <a:lstStyle/>
          <a:p>
            <a:fld id="{169D0E04-B5B8-47C0-8D55-775807A59E3E}" type="slidenum">
              <a:rPr lang="en-US" smtClean="0"/>
              <a:pPr/>
              <a:t>‹#›</a:t>
            </a:fld>
            <a:endParaRPr lang="en-US"/>
          </a:p>
        </p:txBody>
      </p:sp>
      <p:sp>
        <p:nvSpPr>
          <p:cNvPr id="7" name="Footer Placeholder 5"/>
          <p:cNvSpPr>
            <a:spLocks noGrp="1"/>
          </p:cNvSpPr>
          <p:nvPr>
            <p:ph type="ftr" sz="quarter" idx="11"/>
          </p:nvPr>
        </p:nvSpPr>
        <p:spPr>
          <a:xfrm>
            <a:off x="3124200" y="6355080"/>
            <a:ext cx="2895600" cy="365760"/>
          </a:xfrm>
          <a:prstGeom prst="rect">
            <a:avLst/>
          </a:prstGeom>
        </p:spPr>
        <p:txBody>
          <a:bodyPr anchor="ctr" anchorCtr="0"/>
          <a:lstStyle>
            <a:lvl1pPr>
              <a:defRPr/>
            </a:lvl1pPr>
          </a:lstStyle>
          <a:p>
            <a:r>
              <a:rPr lang="en-US" smtClean="0"/>
              <a:t>Political Oratory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effectLst>
                  <a:outerShdw dist="38100" sx="1000" sy="1000" algn="ctr" rotWithShape="0">
                    <a:srgbClr val="000000"/>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9-Mar 2017</a:t>
            </a:r>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
        <p:nvSpPr>
          <p:cNvPr id="10"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Political Oratory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780249" y="0"/>
            <a:ext cx="45720" cy="27432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Placeholder 1"/>
          <p:cNvSpPr>
            <a:spLocks noGrp="1"/>
          </p:cNvSpPr>
          <p:nvPr>
            <p:ph type="title"/>
          </p:nvPr>
        </p:nvSpPr>
        <p:spPr>
          <a:xfrm>
            <a:off x="457200" y="274638"/>
            <a:ext cx="8229600" cy="1143000"/>
          </a:xfrm>
          <a:prstGeom prst="rect">
            <a:avLst/>
          </a:prstGeom>
          <a:gradFill>
            <a:gsLst>
              <a:gs pos="20000">
                <a:schemeClr val="bg1"/>
              </a:gs>
              <a:gs pos="99000">
                <a:schemeClr val="bg1">
                  <a:lumMod val="75000"/>
                </a:schemeClr>
              </a:gs>
            </a:gsLst>
            <a:lin ang="2700000" scaled="0"/>
          </a:gra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9-Mar 2017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5F9F-A147-4999-9337-ABC437A27969}" type="slidenum">
              <a:rPr lang="en-US" smtClean="0"/>
              <a:pPr/>
              <a:t>‹#›</a:t>
            </a:fld>
            <a:endParaRPr lang="en-US"/>
          </a:p>
        </p:txBody>
      </p:sp>
      <p:sp>
        <p:nvSpPr>
          <p:cNvPr id="10" name="Rectangle 9"/>
          <p:cNvSpPr/>
          <p:nvPr/>
        </p:nvSpPr>
        <p:spPr>
          <a:xfrm rot="16200000">
            <a:off x="1348741" y="145656"/>
            <a:ext cx="45720" cy="27432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Footer Placeholder 5"/>
          <p:cNvSpPr>
            <a:spLocks noGrp="1"/>
          </p:cNvSpPr>
          <p:nvPr>
            <p:ph type="ftr" sz="quarter" idx="3"/>
          </p:nvPr>
        </p:nvSpPr>
        <p:spPr>
          <a:xfrm>
            <a:off x="3124200" y="6355080"/>
            <a:ext cx="2895600" cy="365760"/>
          </a:xfrm>
          <a:prstGeom prst="rect">
            <a:avLst/>
          </a:prstGeom>
        </p:spPr>
        <p:txBody>
          <a:bodyPr anchor="ctr" anchorCtr="0"/>
          <a:lstStyle>
            <a:lvl1pPr>
              <a:defRPr lang="en-US" sz="1200" i="0" kern="1200" dirty="0" smtClean="0">
                <a:solidFill>
                  <a:schemeClr val="tx1">
                    <a:tint val="75000"/>
                  </a:schemeClr>
                </a:solidFill>
                <a:latin typeface="Arial" charset="0"/>
                <a:ea typeface="+mn-ea"/>
                <a:cs typeface="+mn-cs"/>
              </a:defRPr>
            </a:lvl1pPr>
          </a:lstStyle>
          <a:p>
            <a:r>
              <a:rPr lang="en-US" smtClean="0"/>
              <a:t>Political Oratory</a:t>
            </a: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4400" b="1" kern="1200">
          <a:solidFill>
            <a:srgbClr val="000099"/>
          </a:solidFill>
          <a:effectLst>
            <a:outerShdw blurRad="50800" dist="25400" dir="2700000" algn="ctr" rotWithShape="0">
              <a:srgbClr val="000000">
                <a:alpha val="25000"/>
              </a:srgbClr>
            </a:outerShdw>
          </a:effectLst>
          <a:latin typeface="+mn-lt"/>
          <a:ea typeface="+mj-ea"/>
          <a:cs typeface="+mj-cs"/>
        </a:defRPr>
      </a:lvl1pPr>
    </p:titleStyle>
    <p:bodyStyle>
      <a:lvl1pPr marL="342900" indent="-342900" algn="l" defTabSz="914400" rtl="0" eaLnBrk="1" latinLnBrk="0" hangingPunct="1">
        <a:spcBef>
          <a:spcPct val="20000"/>
        </a:spcBef>
        <a:buClr>
          <a:srgbClr val="0000FF"/>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BACC6"/>
        </a:buClr>
        <a:buSzPct val="125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7933C"/>
        </a:buClr>
        <a:buSzPct val="125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7933C"/>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goo.gl/VgtnY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Enlightened Understanding?</a:t>
            </a:r>
            <a:endParaRPr lang="en-US" dirty="0"/>
          </a:p>
        </p:txBody>
      </p:sp>
      <p:sp>
        <p:nvSpPr>
          <p:cNvPr id="3" name="Subtitle 2"/>
          <p:cNvSpPr>
            <a:spLocks noGrp="1"/>
          </p:cNvSpPr>
          <p:nvPr>
            <p:ph type="subTitle" idx="1"/>
          </p:nvPr>
        </p:nvSpPr>
        <p:spPr/>
        <p:txBody>
          <a:bodyPr/>
          <a:lstStyle/>
          <a:p>
            <a:r>
              <a:rPr lang="en-US" dirty="0" smtClean="0"/>
              <a:t>The Political Oratory of Lysias and Demosthenes</a:t>
            </a:r>
            <a:endParaRPr lang="en-US" dirty="0"/>
          </a:p>
        </p:txBody>
      </p:sp>
    </p:spTree>
    <p:extLst>
      <p:ext uri="{BB962C8B-B14F-4D97-AF65-F5344CB8AC3E}">
        <p14:creationId xmlns:p14="http://schemas.microsoft.com/office/powerpoint/2010/main" val="35831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a:t>The 4</a:t>
            </a:r>
            <a:r>
              <a:rPr lang="en-US" baseline="30000" dirty="0"/>
              <a:t>th</a:t>
            </a:r>
            <a:r>
              <a:rPr lang="en-US" dirty="0"/>
              <a:t>-cent. Democracy</a:t>
            </a:r>
          </a:p>
        </p:txBody>
      </p:sp>
      <p:sp>
        <p:nvSpPr>
          <p:cNvPr id="101379" name="Rectangle 3"/>
          <p:cNvSpPr>
            <a:spLocks noGrp="1" noChangeArrowheads="1"/>
          </p:cNvSpPr>
          <p:nvPr>
            <p:ph idx="1"/>
          </p:nvPr>
        </p:nvSpPr>
        <p:spPr/>
        <p:txBody>
          <a:bodyPr>
            <a:noAutofit/>
          </a:bodyPr>
          <a:lstStyle/>
          <a:p>
            <a:pPr marL="1033463" indent="-1033463">
              <a:spcBef>
                <a:spcPts val="300"/>
              </a:spcBef>
              <a:buNone/>
            </a:pPr>
            <a:r>
              <a:rPr lang="en-US" sz="2200" dirty="0" smtClean="0"/>
              <a:t>403-	</a:t>
            </a:r>
            <a:r>
              <a:rPr lang="en-US" sz="2200" i="1" dirty="0" smtClean="0"/>
              <a:t>Nomoi</a:t>
            </a:r>
            <a:r>
              <a:rPr lang="en-US" sz="2200" dirty="0" smtClean="0"/>
              <a:t> v. </a:t>
            </a:r>
            <a:r>
              <a:rPr lang="en-US" sz="2200" i="1" dirty="0" err="1" smtClean="0"/>
              <a:t>psēphismata</a:t>
            </a:r>
            <a:r>
              <a:rPr lang="en-US" sz="2200" dirty="0" smtClean="0"/>
              <a:t>.</a:t>
            </a:r>
          </a:p>
          <a:p>
            <a:pPr marL="1033463" lvl="1" indent="-1033463">
              <a:spcBef>
                <a:spcPts val="300"/>
              </a:spcBef>
              <a:buClr>
                <a:srgbClr val="0000FF"/>
              </a:buClr>
              <a:buNone/>
            </a:pPr>
            <a:r>
              <a:rPr lang="en-US" sz="2200" dirty="0" smtClean="0"/>
              <a:t>359	Philip II crowned king of Macedon</a:t>
            </a:r>
          </a:p>
          <a:p>
            <a:pPr marL="1033463" lvl="1" indent="-1033463">
              <a:spcBef>
                <a:spcPts val="300"/>
              </a:spcBef>
              <a:buClr>
                <a:srgbClr val="0000FF"/>
              </a:buClr>
              <a:buNone/>
            </a:pPr>
            <a:r>
              <a:rPr lang="en-US" sz="2200" dirty="0" smtClean="0"/>
              <a:t>355-346	Eubulus &amp; Theoric Fund.</a:t>
            </a:r>
          </a:p>
          <a:p>
            <a:pPr marL="1033463" lvl="1" indent="-1033463">
              <a:spcBef>
                <a:spcPts val="300"/>
              </a:spcBef>
              <a:buClr>
                <a:srgbClr val="0000FF"/>
              </a:buClr>
              <a:buNone/>
            </a:pPr>
            <a:r>
              <a:rPr lang="en-US" sz="2200" dirty="0" smtClean="0"/>
              <a:t>351	Demosthenes’ </a:t>
            </a:r>
            <a:r>
              <a:rPr lang="en-US" sz="2200" i="1" dirty="0" smtClean="0"/>
              <a:t>First Philippic</a:t>
            </a:r>
          </a:p>
          <a:p>
            <a:pPr marL="1033463" indent="-1033463">
              <a:spcBef>
                <a:spcPts val="300"/>
              </a:spcBef>
              <a:buNone/>
            </a:pPr>
            <a:r>
              <a:rPr lang="en-US" sz="2200" dirty="0"/>
              <a:t>349	Demosthenes’ </a:t>
            </a:r>
            <a:r>
              <a:rPr lang="en-US" sz="2200" i="1" dirty="0"/>
              <a:t>Third Olynthiac</a:t>
            </a:r>
          </a:p>
          <a:p>
            <a:pPr marL="1033463" indent="-1033463">
              <a:spcBef>
                <a:spcPts val="300"/>
              </a:spcBef>
              <a:buNone/>
            </a:pPr>
            <a:r>
              <a:rPr lang="en-US" sz="2200" dirty="0"/>
              <a:t>338	Battle Chaeronea.</a:t>
            </a:r>
          </a:p>
          <a:p>
            <a:pPr marL="1033463" indent="-1033463">
              <a:spcBef>
                <a:spcPts val="300"/>
              </a:spcBef>
              <a:buNone/>
            </a:pPr>
            <a:r>
              <a:rPr lang="en-US" sz="2200" dirty="0"/>
              <a:t>323	Alexander dead.</a:t>
            </a:r>
          </a:p>
          <a:p>
            <a:pPr marL="1033463" indent="-1033463">
              <a:spcBef>
                <a:spcPts val="300"/>
              </a:spcBef>
              <a:buNone/>
            </a:pPr>
            <a:r>
              <a:rPr lang="en-US" sz="2200" dirty="0"/>
              <a:t>322	Battle of the Crannon.</a:t>
            </a:r>
          </a:p>
          <a:p>
            <a:pPr marL="1033463" lvl="1" indent="-1033463">
              <a:spcBef>
                <a:spcPts val="300"/>
              </a:spcBef>
              <a:buClr>
                <a:srgbClr val="0000FF"/>
              </a:buClr>
              <a:buNone/>
            </a:pPr>
            <a:r>
              <a:rPr lang="en-US" sz="2200" dirty="0"/>
              <a:t>	Pro-Macedonian oligarchy at Athens.</a:t>
            </a:r>
          </a:p>
          <a:p>
            <a:pPr marL="1033463" lvl="1" indent="-1033463">
              <a:spcBef>
                <a:spcPts val="300"/>
              </a:spcBef>
              <a:buClr>
                <a:srgbClr val="0000FF"/>
              </a:buClr>
              <a:buNone/>
            </a:pPr>
            <a:r>
              <a:rPr lang="en-US" sz="2200" dirty="0"/>
              <a:t>	Demosthenes’ suicide</a:t>
            </a:r>
            <a:r>
              <a:rPr lang="en-US" sz="2200" dirty="0" smtClean="0"/>
              <a:t>.</a:t>
            </a:r>
            <a:endParaRPr lang="en-US" sz="2200" dirty="0"/>
          </a:p>
        </p:txBody>
      </p:sp>
      <p:sp>
        <p:nvSpPr>
          <p:cNvPr id="3" name="Date Placeholder 2"/>
          <p:cNvSpPr>
            <a:spLocks noGrp="1"/>
          </p:cNvSpPr>
          <p:nvPr>
            <p:ph type="dt" sz="half" idx="10"/>
          </p:nvPr>
        </p:nvSpPr>
        <p:spPr/>
        <p:txBody>
          <a:bodyPr/>
          <a:lstStyle/>
          <a:p>
            <a:r>
              <a:rPr lang="en-US" smtClean="0"/>
              <a:t>9-Mar 2017</a:t>
            </a:r>
            <a:endParaRPr lang="en-US"/>
          </a:p>
        </p:txBody>
      </p:sp>
      <p:sp>
        <p:nvSpPr>
          <p:cNvPr id="4" name="Footer Placeholder 3"/>
          <p:cNvSpPr>
            <a:spLocks noGrp="1"/>
          </p:cNvSpPr>
          <p:nvPr>
            <p:ph type="ftr" sz="quarter" idx="3"/>
          </p:nvPr>
        </p:nvSpPr>
        <p:spPr/>
        <p:txBody>
          <a:bodyPr/>
          <a:lstStyle/>
          <a:p>
            <a:r>
              <a:rPr lang="en-US" smtClean="0"/>
              <a:t>Political Oratory</a:t>
            </a:r>
            <a:endParaRPr lang="en-US" dirty="0"/>
          </a:p>
        </p:txBody>
      </p:sp>
      <p:sp>
        <p:nvSpPr>
          <p:cNvPr id="5" name="Slide Number Placeholder 4"/>
          <p:cNvSpPr>
            <a:spLocks noGrp="1"/>
          </p:cNvSpPr>
          <p:nvPr>
            <p:ph type="sldNum" sz="quarter" idx="12"/>
          </p:nvPr>
        </p:nvSpPr>
        <p:spPr/>
        <p:txBody>
          <a:bodyPr/>
          <a:lstStyle/>
          <a:p>
            <a:fld id="{C84949BF-B90B-4E25-9A47-07E9FB3241D4}" type="slidenum">
              <a:rPr lang="en-US" smtClean="0"/>
              <a:pPr/>
              <a:t>10</a:t>
            </a:fld>
            <a:endParaRPr lang="en-US"/>
          </a:p>
        </p:txBody>
      </p:sp>
    </p:spTree>
    <p:extLst>
      <p:ext uri="{BB962C8B-B14F-4D97-AF65-F5344CB8AC3E}">
        <p14:creationId xmlns:p14="http://schemas.microsoft.com/office/powerpoint/2010/main" val="248953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2286000" y="895350"/>
            <a:ext cx="4562475" cy="5067300"/>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451956" y="886828"/>
            <a:ext cx="1376844" cy="1856372"/>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print"/>
          <a:srcRect/>
          <a:stretch>
            <a:fillRect/>
          </a:stretch>
        </p:blipFill>
        <p:spPr bwMode="auto">
          <a:xfrm>
            <a:off x="7315200" y="2362200"/>
            <a:ext cx="1642442" cy="3578196"/>
          </a:xfrm>
          <a:prstGeom prst="rect">
            <a:avLst/>
          </a:prstGeom>
          <a:noFill/>
          <a:ln w="9525">
            <a:noFill/>
            <a:miter lim="800000"/>
            <a:headEnd/>
            <a:tailEnd/>
          </a:ln>
          <a:effectLst/>
        </p:spPr>
      </p:pic>
      <p:sp>
        <p:nvSpPr>
          <p:cNvPr id="23" name="TextBox 22"/>
          <p:cNvSpPr txBox="1"/>
          <p:nvPr/>
        </p:nvSpPr>
        <p:spPr>
          <a:xfrm>
            <a:off x="742707" y="2819400"/>
            <a:ext cx="764953" cy="400110"/>
          </a:xfrm>
          <a:prstGeom prst="rect">
            <a:avLst/>
          </a:prstGeom>
          <a:noFill/>
        </p:spPr>
        <p:txBody>
          <a:bodyPr wrap="none" rtlCol="0">
            <a:spAutoFit/>
          </a:bodyPr>
          <a:lstStyle/>
          <a:p>
            <a:r>
              <a:rPr lang="en-US" sz="2000" dirty="0" smtClean="0">
                <a:latin typeface="+mn-lt"/>
              </a:rPr>
              <a:t>Philip</a:t>
            </a:r>
            <a:endParaRPr lang="en-US" sz="2000" dirty="0">
              <a:latin typeface="+mn-lt"/>
            </a:endParaRPr>
          </a:p>
        </p:txBody>
      </p:sp>
      <p:sp>
        <p:nvSpPr>
          <p:cNvPr id="24" name="TextBox 23"/>
          <p:cNvSpPr txBox="1"/>
          <p:nvPr/>
        </p:nvSpPr>
        <p:spPr>
          <a:xfrm>
            <a:off x="7315200" y="5943600"/>
            <a:ext cx="1621278" cy="400110"/>
          </a:xfrm>
          <a:prstGeom prst="rect">
            <a:avLst/>
          </a:prstGeom>
          <a:noFill/>
        </p:spPr>
        <p:txBody>
          <a:bodyPr wrap="none" rtlCol="0">
            <a:spAutoFit/>
          </a:bodyPr>
          <a:lstStyle/>
          <a:p>
            <a:r>
              <a:rPr lang="en-US" sz="2000" dirty="0" smtClean="0">
                <a:latin typeface="+mn-lt"/>
              </a:rPr>
              <a:t>Demosthenes</a:t>
            </a:r>
            <a:endParaRPr lang="en-US" sz="2000" dirty="0">
              <a:latin typeface="+mn-lt"/>
            </a:endParaRPr>
          </a:p>
        </p:txBody>
      </p:sp>
      <p:sp>
        <p:nvSpPr>
          <p:cNvPr id="4" name="Oval 3"/>
          <p:cNvSpPr/>
          <p:nvPr/>
        </p:nvSpPr>
        <p:spPr>
          <a:xfrm>
            <a:off x="4191000" y="34290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676400" y="3581400"/>
            <a:ext cx="2438400" cy="1066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1570" y="4494311"/>
            <a:ext cx="840230" cy="307777"/>
          </a:xfrm>
          <a:prstGeom prst="rect">
            <a:avLst/>
          </a:prstGeom>
          <a:noFill/>
        </p:spPr>
        <p:txBody>
          <a:bodyPr wrap="none" rtlCol="0">
            <a:spAutoFit/>
          </a:bodyPr>
          <a:lstStyle/>
          <a:p>
            <a:pPr algn="r"/>
            <a:r>
              <a:rPr lang="en-US" sz="1400" dirty="0" smtClean="0">
                <a:solidFill>
                  <a:srgbClr val="FF0000"/>
                </a:solidFill>
                <a:latin typeface="+mn-lt"/>
              </a:rPr>
              <a:t>Olynthus</a:t>
            </a:r>
            <a:endParaRPr lang="en-US" sz="1400" dirty="0">
              <a:solidFill>
                <a:srgbClr val="FF0000"/>
              </a:solidFill>
              <a:latin typeface="+mn-lt"/>
            </a:endParaRPr>
          </a:p>
        </p:txBody>
      </p:sp>
      <p:sp>
        <p:nvSpPr>
          <p:cNvPr id="14" name="Oval 13"/>
          <p:cNvSpPr/>
          <p:nvPr/>
        </p:nvSpPr>
        <p:spPr>
          <a:xfrm>
            <a:off x="4267200" y="4876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1819275" y="5029200"/>
            <a:ext cx="2438400" cy="1066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9997" y="5942111"/>
            <a:ext cx="694678" cy="307777"/>
          </a:xfrm>
          <a:prstGeom prst="rect">
            <a:avLst/>
          </a:prstGeom>
          <a:noFill/>
        </p:spPr>
        <p:txBody>
          <a:bodyPr wrap="none" rtlCol="0">
            <a:spAutoFit/>
          </a:bodyPr>
          <a:lstStyle/>
          <a:p>
            <a:pPr algn="r"/>
            <a:r>
              <a:rPr lang="en-US" sz="1400" dirty="0" smtClean="0">
                <a:solidFill>
                  <a:srgbClr val="FF0000"/>
                </a:solidFill>
                <a:latin typeface="+mn-lt"/>
              </a:rPr>
              <a:t>Athens</a:t>
            </a:r>
            <a:endParaRPr lang="en-US" sz="1400" dirty="0">
              <a:solidFill>
                <a:srgbClr val="FF0000"/>
              </a:solidFill>
              <a:latin typeface="+mn-lt"/>
            </a:endParaRPr>
          </a:p>
        </p:txBody>
      </p:sp>
      <p:sp>
        <p:nvSpPr>
          <p:cNvPr id="9" name="Date Placeholder 8"/>
          <p:cNvSpPr>
            <a:spLocks noGrp="1"/>
          </p:cNvSpPr>
          <p:nvPr>
            <p:ph type="dt" sz="half" idx="10"/>
          </p:nvPr>
        </p:nvSpPr>
        <p:spPr/>
        <p:txBody>
          <a:bodyPr/>
          <a:lstStyle/>
          <a:p>
            <a:r>
              <a:rPr lang="en-US" smtClean="0"/>
              <a:t>9-Mar 2017</a:t>
            </a:r>
            <a:endParaRPr lang="en-US"/>
          </a:p>
        </p:txBody>
      </p:sp>
      <p:sp>
        <p:nvSpPr>
          <p:cNvPr id="10" name="Footer Placeholder 9"/>
          <p:cNvSpPr>
            <a:spLocks noGrp="1"/>
          </p:cNvSpPr>
          <p:nvPr>
            <p:ph type="ftr" sz="quarter" idx="11"/>
          </p:nvPr>
        </p:nvSpPr>
        <p:spPr/>
        <p:txBody>
          <a:bodyPr/>
          <a:lstStyle/>
          <a:p>
            <a:r>
              <a:rPr lang="en-US" smtClean="0"/>
              <a:t>Political Oratory</a:t>
            </a:r>
            <a:endParaRPr lang="en-US" dirty="0"/>
          </a:p>
        </p:txBody>
      </p:sp>
      <p:sp>
        <p:nvSpPr>
          <p:cNvPr id="11" name="Slide Number Placeholder 10"/>
          <p:cNvSpPr>
            <a:spLocks noGrp="1"/>
          </p:cNvSpPr>
          <p:nvPr>
            <p:ph type="sldNum" sz="quarter" idx="12"/>
          </p:nvPr>
        </p:nvSpPr>
        <p:spPr/>
        <p:txBody>
          <a:bodyPr/>
          <a:lstStyle/>
          <a:p>
            <a:fld id="{169D0E04-B5B8-47C0-8D55-775807A59E3E}" type="slidenum">
              <a:rPr lang="en-US" smtClean="0"/>
              <a:pPr/>
              <a:t>11</a:t>
            </a:fld>
            <a:endParaRPr lang="en-US"/>
          </a:p>
        </p:txBody>
      </p:sp>
    </p:spTree>
    <p:extLst>
      <p:ext uri="{BB962C8B-B14F-4D97-AF65-F5344CB8AC3E}">
        <p14:creationId xmlns:p14="http://schemas.microsoft.com/office/powerpoint/2010/main" val="355857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Discussion</a:t>
            </a:r>
            <a:endParaRPr lang="en-US" dirty="0"/>
          </a:p>
        </p:txBody>
      </p:sp>
      <p:sp>
        <p:nvSpPr>
          <p:cNvPr id="10" name="Subtitle 9"/>
          <p:cNvSpPr>
            <a:spLocks noGrp="1"/>
          </p:cNvSpPr>
          <p:nvPr>
            <p:ph type="body" idx="1"/>
          </p:nvPr>
        </p:nvSpPr>
        <p:spPr/>
        <p:txBody>
          <a:bodyPr/>
          <a:lstStyle/>
          <a:p>
            <a:r>
              <a:rPr lang="en-US" dirty="0" smtClean="0"/>
              <a:t>Mixing and Matching: Speech, Concepts, Lenses</a:t>
            </a:r>
            <a:endParaRPr lang="en-US" dirty="0"/>
          </a:p>
        </p:txBody>
      </p:sp>
      <p:sp>
        <p:nvSpPr>
          <p:cNvPr id="5" name="Date Placeholder 4"/>
          <p:cNvSpPr>
            <a:spLocks noGrp="1"/>
          </p:cNvSpPr>
          <p:nvPr>
            <p:ph type="dt" sz="half" idx="10"/>
          </p:nvPr>
        </p:nvSpPr>
        <p:spPr/>
        <p:txBody>
          <a:bodyPr/>
          <a:lstStyle/>
          <a:p>
            <a:r>
              <a:rPr lang="en-US" smtClean="0"/>
              <a:t>9-Mar 2017</a:t>
            </a:r>
            <a:endParaRPr lang="en-US"/>
          </a:p>
        </p:txBody>
      </p:sp>
      <p:sp>
        <p:nvSpPr>
          <p:cNvPr id="6" name="Footer Placeholder 5"/>
          <p:cNvSpPr>
            <a:spLocks noGrp="1"/>
          </p:cNvSpPr>
          <p:nvPr>
            <p:ph type="ftr" sz="quarter" idx="3"/>
          </p:nvPr>
        </p:nvSpPr>
        <p:spPr/>
        <p:txBody>
          <a:bodyPr/>
          <a:lstStyle/>
          <a:p>
            <a:r>
              <a:rPr lang="en-US" smtClean="0"/>
              <a:t>Political Oratory</a:t>
            </a:r>
            <a:endParaRPr lang="en-US" dirty="0"/>
          </a:p>
        </p:txBody>
      </p:sp>
      <p:sp>
        <p:nvSpPr>
          <p:cNvPr id="7" name="Slide Number Placeholder 6"/>
          <p:cNvSpPr>
            <a:spLocks noGrp="1"/>
          </p:cNvSpPr>
          <p:nvPr>
            <p:ph type="sldNum" sz="quarter" idx="12"/>
          </p:nvPr>
        </p:nvSpPr>
        <p:spPr/>
        <p:txBody>
          <a:bodyPr/>
          <a:lstStyle/>
          <a:p>
            <a:fld id="{7A164038-FAB3-4423-833D-F11BC734BE08}" type="slidenum">
              <a:rPr lang="en-US" smtClean="0"/>
              <a:pPr/>
              <a:t>12</a:t>
            </a:fld>
            <a:endParaRPr lang="en-US"/>
          </a:p>
        </p:txBody>
      </p:sp>
    </p:spTree>
    <p:extLst>
      <p:ext uri="{BB962C8B-B14F-4D97-AF65-F5344CB8AC3E}">
        <p14:creationId xmlns:p14="http://schemas.microsoft.com/office/powerpoint/2010/main" val="229136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 and Match</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Speeches</a:t>
            </a:r>
          </a:p>
          <a:p>
            <a:pPr lvl="1"/>
            <a:r>
              <a:rPr lang="en-US" dirty="0" smtClean="0"/>
              <a:t>Lysias</a:t>
            </a:r>
          </a:p>
          <a:p>
            <a:pPr lvl="2"/>
            <a:r>
              <a:rPr lang="en-US" dirty="0"/>
              <a:t>Speech 34 (</a:t>
            </a:r>
            <a:r>
              <a:rPr lang="en-US" i="1" dirty="0"/>
              <a:t>Preserving the Ancestral Constitution</a:t>
            </a:r>
            <a:r>
              <a:rPr lang="en-US" dirty="0" smtClean="0"/>
              <a:t>)</a:t>
            </a:r>
          </a:p>
          <a:p>
            <a:pPr lvl="1"/>
            <a:r>
              <a:rPr lang="en-US" dirty="0" smtClean="0"/>
              <a:t>Demosthenes</a:t>
            </a:r>
          </a:p>
          <a:p>
            <a:pPr lvl="2"/>
            <a:r>
              <a:rPr lang="en-US" i="1" dirty="0"/>
              <a:t>First </a:t>
            </a:r>
            <a:r>
              <a:rPr lang="en-US" i="1" dirty="0" smtClean="0"/>
              <a:t>Philippic</a:t>
            </a:r>
          </a:p>
          <a:p>
            <a:pPr lvl="2"/>
            <a:r>
              <a:rPr lang="en-US" i="1" dirty="0"/>
              <a:t>Third </a:t>
            </a:r>
            <a:r>
              <a:rPr lang="en-US" i="1" dirty="0" smtClean="0"/>
              <a:t>Olynthiac</a:t>
            </a:r>
          </a:p>
          <a:p>
            <a:r>
              <a:rPr lang="en-US" dirty="0" smtClean="0"/>
              <a:t>Lenses</a:t>
            </a:r>
          </a:p>
          <a:p>
            <a:pPr lvl="1"/>
            <a:r>
              <a:rPr lang="en-US" dirty="0" smtClean="0"/>
              <a:t>Weber</a:t>
            </a:r>
          </a:p>
          <a:p>
            <a:pPr lvl="1"/>
            <a:r>
              <a:rPr lang="en-US" dirty="0" err="1" smtClean="0"/>
              <a:t>Michels</a:t>
            </a:r>
            <a:endParaRPr lang="en-US" dirty="0" smtClean="0"/>
          </a:p>
          <a:p>
            <a:pPr lvl="1"/>
            <a:r>
              <a:rPr lang="en-US" dirty="0" smtClean="0"/>
              <a:t>Finley</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Concepts</a:t>
            </a:r>
          </a:p>
          <a:p>
            <a:pPr lvl="1"/>
            <a:r>
              <a:rPr lang="en-US" i="1" dirty="0" smtClean="0"/>
              <a:t>A </a:t>
            </a:r>
            <a:r>
              <a:rPr lang="en-US" i="1" dirty="0"/>
              <a:t>fortiori</a:t>
            </a:r>
            <a:r>
              <a:rPr lang="en-US" dirty="0"/>
              <a:t> argument</a:t>
            </a:r>
          </a:p>
          <a:p>
            <a:pPr lvl="1"/>
            <a:r>
              <a:rPr lang="en-US" dirty="0"/>
              <a:t>Ethnic “othering”</a:t>
            </a:r>
          </a:p>
          <a:p>
            <a:pPr lvl="1"/>
            <a:r>
              <a:rPr lang="en-US" i="1" dirty="0" smtClean="0"/>
              <a:t>Kolakeia</a:t>
            </a:r>
            <a:endParaRPr lang="en-US" i="1" dirty="0"/>
          </a:p>
          <a:p>
            <a:pPr lvl="1"/>
            <a:r>
              <a:rPr lang="en-US" i="1" dirty="0" smtClean="0"/>
              <a:t>Patrios politeia</a:t>
            </a:r>
          </a:p>
          <a:p>
            <a:pPr lvl="1"/>
            <a:r>
              <a:rPr lang="en-US" dirty="0" smtClean="0"/>
              <a:t>Parrhesia</a:t>
            </a:r>
            <a:endParaRPr lang="en-US" dirty="0"/>
          </a:p>
          <a:p>
            <a:pPr lvl="1"/>
            <a:r>
              <a:rPr lang="en-US" i="1" dirty="0" smtClean="0"/>
              <a:t>Pros </a:t>
            </a:r>
            <a:r>
              <a:rPr lang="en-US" i="1" dirty="0"/>
              <a:t>kharin </a:t>
            </a:r>
            <a:r>
              <a:rPr lang="en-US" i="1" dirty="0" err="1"/>
              <a:t>legein</a:t>
            </a:r>
            <a:endParaRPr lang="en-US" i="1" dirty="0"/>
          </a:p>
          <a:p>
            <a:pPr lvl="1"/>
            <a:r>
              <a:rPr lang="en-US" dirty="0" smtClean="0"/>
              <a:t>Rhetoric </a:t>
            </a:r>
            <a:r>
              <a:rPr lang="en-US" dirty="0"/>
              <a:t>of anti-rhetoric</a:t>
            </a:r>
          </a:p>
          <a:p>
            <a:pPr lvl="1"/>
            <a:r>
              <a:rPr lang="en-US" dirty="0" smtClean="0"/>
              <a:t>Spin</a:t>
            </a:r>
          </a:p>
          <a:p>
            <a:pPr lvl="1"/>
            <a:r>
              <a:rPr lang="en-US" dirty="0"/>
              <a:t>Substantive advice</a:t>
            </a:r>
          </a:p>
          <a:p>
            <a:pPr lvl="1"/>
            <a:r>
              <a:rPr lang="en-US" i="1" dirty="0" smtClean="0"/>
              <a:t>topoi</a:t>
            </a:r>
          </a:p>
        </p:txBody>
      </p:sp>
      <p:sp>
        <p:nvSpPr>
          <p:cNvPr id="7" name="Date Placeholder 6"/>
          <p:cNvSpPr>
            <a:spLocks noGrp="1"/>
          </p:cNvSpPr>
          <p:nvPr>
            <p:ph type="dt" sz="half" idx="10"/>
          </p:nvPr>
        </p:nvSpPr>
        <p:spPr/>
        <p:txBody>
          <a:bodyPr/>
          <a:lstStyle/>
          <a:p>
            <a:r>
              <a:rPr lang="en-US" smtClean="0"/>
              <a:t>9-Mar 2017</a:t>
            </a:r>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13</a:t>
            </a:fld>
            <a:endParaRPr lang="en-US"/>
          </a:p>
        </p:txBody>
      </p:sp>
      <p:sp>
        <p:nvSpPr>
          <p:cNvPr id="8" name="Footer Placeholder 7"/>
          <p:cNvSpPr>
            <a:spLocks noGrp="1"/>
          </p:cNvSpPr>
          <p:nvPr>
            <p:ph type="ftr" sz="quarter" idx="3"/>
          </p:nvPr>
        </p:nvSpPr>
        <p:spPr/>
        <p:txBody>
          <a:bodyPr/>
          <a:lstStyle/>
          <a:p>
            <a:r>
              <a:rPr lang="en-US" smtClean="0"/>
              <a:t>Political Oratory</a:t>
            </a:r>
            <a:endParaRPr lang="en-US" dirty="0"/>
          </a:p>
        </p:txBody>
      </p:sp>
    </p:spTree>
    <p:extLst>
      <p:ext uri="{BB962C8B-B14F-4D97-AF65-F5344CB8AC3E}">
        <p14:creationId xmlns:p14="http://schemas.microsoft.com/office/powerpoint/2010/main" val="220719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idea is the speaker trying to “sell”?</a:t>
            </a:r>
          </a:p>
          <a:p>
            <a:r>
              <a:rPr lang="en-US" dirty="0" smtClean="0"/>
              <a:t>What challenges do you imagine to selling that idea?</a:t>
            </a:r>
          </a:p>
          <a:p>
            <a:r>
              <a:rPr lang="en-US" dirty="0" smtClean="0"/>
              <a:t>How do you rate the speaker? Why?</a:t>
            </a:r>
          </a:p>
        </p:txBody>
      </p:sp>
      <p:sp>
        <p:nvSpPr>
          <p:cNvPr id="7" name="TextBox 6"/>
          <p:cNvSpPr txBox="1"/>
          <p:nvPr/>
        </p:nvSpPr>
        <p:spPr>
          <a:xfrm>
            <a:off x="813052" y="4139625"/>
            <a:ext cx="2576346" cy="400110"/>
          </a:xfrm>
          <a:prstGeom prst="rect">
            <a:avLst/>
          </a:prstGeom>
          <a:noFill/>
        </p:spPr>
        <p:txBody>
          <a:bodyPr wrap="none" rtlCol="0">
            <a:spAutoFit/>
          </a:bodyPr>
          <a:lstStyle/>
          <a:p>
            <a:pPr algn="l"/>
            <a:r>
              <a:rPr lang="en-US" sz="2000" dirty="0">
                <a:hlinkClick r:id="rId3"/>
              </a:rPr>
              <a:t>https://goo.gl/VgtnYF</a:t>
            </a:r>
            <a:endParaRPr lang="en-US" sz="2000" dirty="0"/>
          </a:p>
        </p:txBody>
      </p:sp>
      <p:sp>
        <p:nvSpPr>
          <p:cNvPr id="8" name="Date Placeholder 7"/>
          <p:cNvSpPr>
            <a:spLocks noGrp="1"/>
          </p:cNvSpPr>
          <p:nvPr>
            <p:ph type="dt" sz="half" idx="10"/>
          </p:nvPr>
        </p:nvSpPr>
        <p:spPr/>
        <p:txBody>
          <a:bodyPr/>
          <a:lstStyle/>
          <a:p>
            <a:r>
              <a:rPr lang="en-US" smtClean="0"/>
              <a:t>9-Mar 2017</a:t>
            </a:r>
            <a:endParaRPr lang="en-US"/>
          </a:p>
        </p:txBody>
      </p:sp>
      <p:sp>
        <p:nvSpPr>
          <p:cNvPr id="9" name="Footer Placeholder 8"/>
          <p:cNvSpPr>
            <a:spLocks noGrp="1"/>
          </p:cNvSpPr>
          <p:nvPr>
            <p:ph type="ftr" sz="quarter" idx="3"/>
          </p:nvPr>
        </p:nvSpPr>
        <p:spPr/>
        <p:txBody>
          <a:bodyPr/>
          <a:lstStyle/>
          <a:p>
            <a:r>
              <a:rPr lang="en-US" smtClean="0"/>
              <a:t>Political Oratory</a:t>
            </a:r>
            <a:endParaRPr lang="en-US" dirty="0"/>
          </a:p>
        </p:txBody>
      </p:sp>
      <p:sp>
        <p:nvSpPr>
          <p:cNvPr id="10" name="Slide Number Placeholder 9"/>
          <p:cNvSpPr>
            <a:spLocks noGrp="1"/>
          </p:cNvSpPr>
          <p:nvPr>
            <p:ph type="sldNum" sz="quarter" idx="12"/>
          </p:nvPr>
        </p:nvSpPr>
        <p:spPr/>
        <p:txBody>
          <a:bodyPr/>
          <a:lstStyle/>
          <a:p>
            <a:fld id="{C84949BF-B90B-4E25-9A47-07E9FB3241D4}" type="slidenum">
              <a:rPr lang="en-US" smtClean="0"/>
              <a:pPr/>
              <a:t>2</a:t>
            </a:fld>
            <a:endParaRPr lang="en-US"/>
          </a:p>
        </p:txBody>
      </p:sp>
    </p:spTree>
    <p:extLst>
      <p:ext uri="{BB962C8B-B14F-4D97-AF65-F5344CB8AC3E}">
        <p14:creationId xmlns:p14="http://schemas.microsoft.com/office/powerpoint/2010/main" val="252843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idea is the speaker trying to “sell”?</a:t>
            </a:r>
          </a:p>
          <a:p>
            <a:r>
              <a:rPr lang="en-US" dirty="0" smtClean="0"/>
              <a:t>What challenges do you imagine to selling that message?</a:t>
            </a:r>
          </a:p>
          <a:p>
            <a:r>
              <a:rPr lang="en-US" dirty="0" smtClean="0"/>
              <a:t>How do you rate the </a:t>
            </a:r>
            <a:r>
              <a:rPr lang="en-US" dirty="0" smtClean="0"/>
              <a:t>performance? </a:t>
            </a:r>
            <a:r>
              <a:rPr lang="en-US" dirty="0" smtClean="0"/>
              <a:t>Why?</a:t>
            </a:r>
          </a:p>
        </p:txBody>
      </p:sp>
      <p:pic>
        <p:nvPicPr>
          <p:cNvPr id="6" name="Picture 5"/>
          <p:cNvPicPr>
            <a:picLocks noChangeAspect="1"/>
          </p:cNvPicPr>
          <p:nvPr/>
        </p:nvPicPr>
        <p:blipFill>
          <a:blip r:embed="rId3"/>
          <a:stretch>
            <a:fillRect/>
          </a:stretch>
        </p:blipFill>
        <p:spPr>
          <a:xfrm>
            <a:off x="3923340" y="2971799"/>
            <a:ext cx="4205818" cy="3154363"/>
          </a:xfrm>
          <a:prstGeom prst="rect">
            <a:avLst/>
          </a:prstGeom>
        </p:spPr>
      </p:pic>
      <p:sp>
        <p:nvSpPr>
          <p:cNvPr id="9" name="TextBox 8"/>
          <p:cNvSpPr txBox="1"/>
          <p:nvPr/>
        </p:nvSpPr>
        <p:spPr>
          <a:xfrm>
            <a:off x="813052" y="4872335"/>
            <a:ext cx="4673348" cy="919401"/>
          </a:xfrm>
          <a:prstGeom prst="round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dirty="0" smtClean="0"/>
              <a:t>Jimmy Carter, “Crisis of Confidence Speech,” 15-Jul 1979</a:t>
            </a:r>
            <a:endParaRPr lang="en-US" dirty="0"/>
          </a:p>
        </p:txBody>
      </p:sp>
      <p:sp>
        <p:nvSpPr>
          <p:cNvPr id="8" name="Date Placeholder 7"/>
          <p:cNvSpPr>
            <a:spLocks noGrp="1"/>
          </p:cNvSpPr>
          <p:nvPr>
            <p:ph type="dt" sz="half" idx="10"/>
          </p:nvPr>
        </p:nvSpPr>
        <p:spPr/>
        <p:txBody>
          <a:bodyPr/>
          <a:lstStyle/>
          <a:p>
            <a:r>
              <a:rPr lang="en-US" smtClean="0"/>
              <a:t>9-Mar 2017</a:t>
            </a:r>
            <a:endParaRPr lang="en-US"/>
          </a:p>
        </p:txBody>
      </p:sp>
      <p:sp>
        <p:nvSpPr>
          <p:cNvPr id="10" name="Footer Placeholder 9"/>
          <p:cNvSpPr>
            <a:spLocks noGrp="1"/>
          </p:cNvSpPr>
          <p:nvPr>
            <p:ph type="ftr" sz="quarter" idx="3"/>
          </p:nvPr>
        </p:nvSpPr>
        <p:spPr/>
        <p:txBody>
          <a:bodyPr/>
          <a:lstStyle/>
          <a:p>
            <a:r>
              <a:rPr lang="en-US" smtClean="0"/>
              <a:t>Political Oratory</a:t>
            </a:r>
            <a:endParaRPr lang="en-US" dirty="0"/>
          </a:p>
        </p:txBody>
      </p:sp>
      <p:sp>
        <p:nvSpPr>
          <p:cNvPr id="11" name="Slide Number Placeholder 10"/>
          <p:cNvSpPr>
            <a:spLocks noGrp="1"/>
          </p:cNvSpPr>
          <p:nvPr>
            <p:ph type="sldNum" sz="quarter" idx="12"/>
          </p:nvPr>
        </p:nvSpPr>
        <p:spPr/>
        <p:txBody>
          <a:bodyPr/>
          <a:lstStyle/>
          <a:p>
            <a:fld id="{C84949BF-B90B-4E25-9A47-07E9FB3241D4}" type="slidenum">
              <a:rPr lang="en-US" smtClean="0"/>
              <a:pPr/>
              <a:t>3</a:t>
            </a:fld>
            <a:endParaRPr lang="en-US"/>
          </a:p>
        </p:txBody>
      </p:sp>
    </p:spTree>
    <p:extLst>
      <p:ext uri="{BB962C8B-B14F-4D97-AF65-F5344CB8AC3E}">
        <p14:creationId xmlns:p14="http://schemas.microsoft.com/office/powerpoint/2010/main" val="86139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normAutofit/>
          </a:bodyPr>
          <a:lstStyle/>
          <a:p>
            <a:pPr lvl="0"/>
            <a:r>
              <a:rPr lang="en-US" dirty="0" smtClean="0"/>
              <a:t>Recap and Update</a:t>
            </a:r>
          </a:p>
          <a:p>
            <a:pPr lvl="1"/>
            <a:r>
              <a:rPr lang="en-US" dirty="0" smtClean="0"/>
              <a:t>From Democracy to Oligarchy and Back Again. . .</a:t>
            </a:r>
          </a:p>
          <a:p>
            <a:pPr lvl="0"/>
            <a:r>
              <a:rPr lang="en-US" dirty="0" smtClean="0"/>
              <a:t>Lysias 34</a:t>
            </a:r>
          </a:p>
          <a:p>
            <a:pPr lvl="1"/>
            <a:r>
              <a:rPr lang="en-US" i="1" dirty="0" smtClean="0"/>
              <a:t>Patrios politeia</a:t>
            </a:r>
            <a:r>
              <a:rPr lang="en-US" dirty="0" smtClean="0"/>
              <a:t>? (Ancestral Constitution)</a:t>
            </a:r>
          </a:p>
          <a:p>
            <a:pPr lvl="0"/>
            <a:r>
              <a:rPr lang="en-US" dirty="0" smtClean="0"/>
              <a:t>Demosthenes’ Anti-Macedonian Crusade</a:t>
            </a:r>
          </a:p>
          <a:p>
            <a:pPr lvl="1"/>
            <a:r>
              <a:rPr lang="en-US" i="1" dirty="0" smtClean="0"/>
              <a:t>First Philippic</a:t>
            </a:r>
            <a:r>
              <a:rPr lang="en-US" dirty="0" smtClean="0"/>
              <a:t>, </a:t>
            </a:r>
            <a:r>
              <a:rPr lang="en-US" i="1" dirty="0" smtClean="0"/>
              <a:t>Third Olynthiac</a:t>
            </a:r>
          </a:p>
          <a:p>
            <a:pPr lvl="0"/>
            <a:r>
              <a:rPr lang="en-US" dirty="0" smtClean="0"/>
              <a:t>Discussion</a:t>
            </a:r>
          </a:p>
          <a:p>
            <a:pPr lvl="1"/>
            <a:r>
              <a:rPr lang="en-US" dirty="0" smtClean="0"/>
              <a:t>Mixing and Matching: Speech, Concepts, Lenses</a:t>
            </a:r>
            <a:endParaRPr lang="en-US" dirty="0"/>
          </a:p>
        </p:txBody>
      </p:sp>
      <p:sp>
        <p:nvSpPr>
          <p:cNvPr id="7" name="Date Placeholder 6"/>
          <p:cNvSpPr>
            <a:spLocks noGrp="1"/>
          </p:cNvSpPr>
          <p:nvPr>
            <p:ph type="dt" sz="half" idx="10"/>
          </p:nvPr>
        </p:nvSpPr>
        <p:spPr/>
        <p:txBody>
          <a:bodyPr/>
          <a:lstStyle/>
          <a:p>
            <a:r>
              <a:rPr lang="en-US" smtClean="0"/>
              <a:t>9-Mar 2017</a:t>
            </a:r>
            <a:endParaRPr lang="en-US"/>
          </a:p>
        </p:txBody>
      </p:sp>
      <p:sp>
        <p:nvSpPr>
          <p:cNvPr id="8" name="Footer Placeholder 7"/>
          <p:cNvSpPr>
            <a:spLocks noGrp="1"/>
          </p:cNvSpPr>
          <p:nvPr>
            <p:ph type="ftr" sz="quarter" idx="3"/>
          </p:nvPr>
        </p:nvSpPr>
        <p:spPr/>
        <p:txBody>
          <a:bodyPr/>
          <a:lstStyle/>
          <a:p>
            <a:r>
              <a:rPr lang="en-US" smtClean="0"/>
              <a:t>Political Oratory</a:t>
            </a:r>
            <a:endParaRPr lang="en-US" dirty="0"/>
          </a:p>
        </p:txBody>
      </p:sp>
      <p:sp>
        <p:nvSpPr>
          <p:cNvPr id="9" name="Slide Number Placeholder 8"/>
          <p:cNvSpPr>
            <a:spLocks noGrp="1"/>
          </p:cNvSpPr>
          <p:nvPr>
            <p:ph type="sldNum" sz="quarter" idx="12"/>
          </p:nvPr>
        </p:nvSpPr>
        <p:spPr/>
        <p:txBody>
          <a:bodyPr/>
          <a:lstStyle/>
          <a:p>
            <a:fld id="{C84949BF-B90B-4E25-9A47-07E9FB3241D4}" type="slidenum">
              <a:rPr lang="en-US" smtClean="0"/>
              <a:pPr/>
              <a:t>4</a:t>
            </a:fld>
            <a:endParaRPr lang="en-US"/>
          </a:p>
        </p:txBody>
      </p:sp>
    </p:spTree>
    <p:extLst>
      <p:ext uri="{BB962C8B-B14F-4D97-AF65-F5344CB8AC3E}">
        <p14:creationId xmlns:p14="http://schemas.microsoft.com/office/powerpoint/2010/main" val="200395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dissolv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ssolve">
                                      <p:cBhvr>
                                        <p:cTn id="31" dur="500"/>
                                        <p:tgtEl>
                                          <p:spTgt spid="4">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dissolve">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Recap and Update</a:t>
            </a:r>
            <a:endParaRPr lang="en-US" dirty="0"/>
          </a:p>
        </p:txBody>
      </p:sp>
      <p:sp>
        <p:nvSpPr>
          <p:cNvPr id="7" name="Subtitle 6"/>
          <p:cNvSpPr>
            <a:spLocks noGrp="1"/>
          </p:cNvSpPr>
          <p:nvPr>
            <p:ph type="body" idx="1"/>
          </p:nvPr>
        </p:nvSpPr>
        <p:spPr/>
        <p:txBody>
          <a:bodyPr/>
          <a:lstStyle/>
          <a:p>
            <a:r>
              <a:rPr lang="en-US" dirty="0" smtClean="0"/>
              <a:t>From Democracy to Oligarchy and Back Again. . .</a:t>
            </a:r>
            <a:endParaRPr lang="en-US" dirty="0"/>
          </a:p>
        </p:txBody>
      </p:sp>
      <p:sp>
        <p:nvSpPr>
          <p:cNvPr id="5" name="Date Placeholder 4"/>
          <p:cNvSpPr>
            <a:spLocks noGrp="1"/>
          </p:cNvSpPr>
          <p:nvPr>
            <p:ph type="dt" sz="half" idx="10"/>
          </p:nvPr>
        </p:nvSpPr>
        <p:spPr/>
        <p:txBody>
          <a:bodyPr/>
          <a:lstStyle/>
          <a:p>
            <a:r>
              <a:rPr lang="en-US" smtClean="0"/>
              <a:t>9-Mar 2017</a:t>
            </a:r>
            <a:endParaRPr lang="en-US"/>
          </a:p>
        </p:txBody>
      </p:sp>
      <p:sp>
        <p:nvSpPr>
          <p:cNvPr id="8" name="Footer Placeholder 7"/>
          <p:cNvSpPr>
            <a:spLocks noGrp="1"/>
          </p:cNvSpPr>
          <p:nvPr>
            <p:ph type="ftr" sz="quarter" idx="3"/>
          </p:nvPr>
        </p:nvSpPr>
        <p:spPr/>
        <p:txBody>
          <a:bodyPr/>
          <a:lstStyle/>
          <a:p>
            <a:r>
              <a:rPr lang="en-US" smtClean="0"/>
              <a:t>Political Oratory</a:t>
            </a:r>
            <a:endParaRPr lang="en-US" dirty="0"/>
          </a:p>
        </p:txBody>
      </p:sp>
      <p:sp>
        <p:nvSpPr>
          <p:cNvPr id="9" name="Slide Number Placeholder 8"/>
          <p:cNvSpPr>
            <a:spLocks noGrp="1"/>
          </p:cNvSpPr>
          <p:nvPr>
            <p:ph type="sldNum" sz="quarter" idx="12"/>
          </p:nvPr>
        </p:nvSpPr>
        <p:spPr/>
        <p:txBody>
          <a:bodyPr/>
          <a:lstStyle/>
          <a:p>
            <a:fld id="{7A164038-FAB3-4423-833D-F11BC734BE08}" type="slidenum">
              <a:rPr lang="en-US" smtClean="0"/>
              <a:pPr/>
              <a:t>5</a:t>
            </a:fld>
            <a:endParaRPr lang="en-US"/>
          </a:p>
        </p:txBody>
      </p:sp>
    </p:spTree>
    <p:extLst>
      <p:ext uri="{BB962C8B-B14F-4D97-AF65-F5344CB8AC3E}">
        <p14:creationId xmlns:p14="http://schemas.microsoft.com/office/powerpoint/2010/main" val="267350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Update</a:t>
            </a:r>
            <a:endParaRPr lang="en-US" dirty="0"/>
          </a:p>
        </p:txBody>
      </p:sp>
      <p:sp>
        <p:nvSpPr>
          <p:cNvPr id="7" name="Text Placeholder 6"/>
          <p:cNvSpPr>
            <a:spLocks noGrp="1"/>
          </p:cNvSpPr>
          <p:nvPr>
            <p:ph type="body" idx="1"/>
          </p:nvPr>
        </p:nvSpPr>
        <p:spPr/>
        <p:txBody>
          <a:bodyPr/>
          <a:lstStyle/>
          <a:p>
            <a:r>
              <a:rPr lang="en-US" dirty="0" smtClean="0"/>
              <a:t>Older. . .</a:t>
            </a:r>
            <a:endParaRPr lang="en-US" dirty="0"/>
          </a:p>
        </p:txBody>
      </p:sp>
      <p:sp>
        <p:nvSpPr>
          <p:cNvPr id="8" name="Content Placeholder 7"/>
          <p:cNvSpPr>
            <a:spLocks noGrp="1"/>
          </p:cNvSpPr>
          <p:nvPr>
            <p:ph sz="half" idx="2"/>
          </p:nvPr>
        </p:nvSpPr>
        <p:spPr/>
        <p:txBody>
          <a:bodyPr/>
          <a:lstStyle/>
          <a:p>
            <a:r>
              <a:rPr lang="en-US" dirty="0" smtClean="0"/>
              <a:t>Spin</a:t>
            </a:r>
          </a:p>
          <a:p>
            <a:pPr lvl="1"/>
            <a:r>
              <a:rPr lang="en-US" i="1" dirty="0" smtClean="0"/>
              <a:t>khrōma</a:t>
            </a:r>
            <a:r>
              <a:rPr lang="en-US" dirty="0" smtClean="0"/>
              <a:t>, </a:t>
            </a:r>
            <a:r>
              <a:rPr lang="en-US" i="1" dirty="0" smtClean="0"/>
              <a:t>color</a:t>
            </a:r>
          </a:p>
          <a:p>
            <a:pPr lvl="1"/>
            <a:r>
              <a:rPr lang="en-US" dirty="0" smtClean="0"/>
              <a:t>(re)valuation</a:t>
            </a:r>
          </a:p>
          <a:p>
            <a:r>
              <a:rPr lang="en-US" i="1" dirty="0"/>
              <a:t>Epideixis</a:t>
            </a:r>
            <a:endParaRPr lang="en-US" dirty="0" smtClean="0"/>
          </a:p>
        </p:txBody>
      </p:sp>
      <p:sp>
        <p:nvSpPr>
          <p:cNvPr id="9" name="Text Placeholder 8"/>
          <p:cNvSpPr>
            <a:spLocks noGrp="1"/>
          </p:cNvSpPr>
          <p:nvPr>
            <p:ph type="body" sz="quarter" idx="3"/>
          </p:nvPr>
        </p:nvSpPr>
        <p:spPr/>
        <p:txBody>
          <a:bodyPr/>
          <a:lstStyle/>
          <a:p>
            <a:r>
              <a:rPr lang="en-US" dirty="0" smtClean="0"/>
              <a:t>Newer. . .</a:t>
            </a:r>
            <a:endParaRPr lang="en-US" dirty="0"/>
          </a:p>
        </p:txBody>
      </p:sp>
      <p:sp>
        <p:nvSpPr>
          <p:cNvPr id="10" name="Content Placeholder 9"/>
          <p:cNvSpPr>
            <a:spLocks noGrp="1"/>
          </p:cNvSpPr>
          <p:nvPr>
            <p:ph sz="quarter" idx="4"/>
          </p:nvPr>
        </p:nvSpPr>
        <p:spPr/>
        <p:txBody>
          <a:bodyPr>
            <a:normAutofit fontScale="92500" lnSpcReduction="10000"/>
          </a:bodyPr>
          <a:lstStyle/>
          <a:p>
            <a:r>
              <a:rPr lang="en-US" i="1" dirty="0" smtClean="0"/>
              <a:t>Pros kharin </a:t>
            </a:r>
            <a:r>
              <a:rPr lang="en-US" i="1" dirty="0" err="1" smtClean="0"/>
              <a:t>legein</a:t>
            </a:r>
            <a:endParaRPr lang="en-US" i="1" dirty="0" smtClean="0"/>
          </a:p>
          <a:p>
            <a:pPr lvl="1"/>
            <a:r>
              <a:rPr lang="en-US" dirty="0" smtClean="0"/>
              <a:t>dimensions</a:t>
            </a:r>
          </a:p>
          <a:p>
            <a:pPr lvl="2"/>
            <a:r>
              <a:rPr lang="en-US" dirty="0" smtClean="0"/>
              <a:t>rhetorical</a:t>
            </a:r>
          </a:p>
          <a:p>
            <a:pPr lvl="2"/>
            <a:r>
              <a:rPr lang="en-US" dirty="0" smtClean="0"/>
              <a:t>substantive</a:t>
            </a:r>
          </a:p>
          <a:p>
            <a:pPr lvl="1"/>
            <a:r>
              <a:rPr lang="en-US" dirty="0" smtClean="0"/>
              <a:t>cf. </a:t>
            </a:r>
            <a:r>
              <a:rPr lang="en-US" i="1" dirty="0" smtClean="0"/>
              <a:t>kolakeia</a:t>
            </a:r>
          </a:p>
          <a:p>
            <a:r>
              <a:rPr lang="en-US" i="1" dirty="0" smtClean="0"/>
              <a:t>Parrhēsia</a:t>
            </a:r>
            <a:endParaRPr lang="en-US" dirty="0" smtClean="0"/>
          </a:p>
          <a:p>
            <a:r>
              <a:rPr lang="en-US" i="1" dirty="0" smtClean="0"/>
              <a:t>topos</a:t>
            </a:r>
            <a:r>
              <a:rPr lang="en-US" dirty="0" smtClean="0"/>
              <a:t> (“commonplace”)</a:t>
            </a:r>
          </a:p>
          <a:p>
            <a:pPr lvl="1"/>
            <a:r>
              <a:rPr lang="en-US" dirty="0" smtClean="0"/>
              <a:t>plural </a:t>
            </a:r>
            <a:r>
              <a:rPr lang="en-US" i="1" dirty="0" smtClean="0"/>
              <a:t>topoi</a:t>
            </a:r>
            <a:endParaRPr lang="en-US" dirty="0" smtClean="0"/>
          </a:p>
          <a:p>
            <a:r>
              <a:rPr lang="en-US" i="1" dirty="0" smtClean="0"/>
              <a:t>A fortiori</a:t>
            </a:r>
            <a:r>
              <a:rPr lang="en-US" dirty="0" smtClean="0"/>
              <a:t> argument</a:t>
            </a:r>
            <a:endParaRPr lang="en-US" i="1" dirty="0" smtClean="0"/>
          </a:p>
          <a:p>
            <a:r>
              <a:rPr lang="en-US" dirty="0" smtClean="0"/>
              <a:t>Rhetoric of anti-rhetoric</a:t>
            </a:r>
          </a:p>
        </p:txBody>
      </p:sp>
      <p:sp>
        <p:nvSpPr>
          <p:cNvPr id="5" name="Date Placeholder 4"/>
          <p:cNvSpPr>
            <a:spLocks noGrp="1"/>
          </p:cNvSpPr>
          <p:nvPr>
            <p:ph type="dt" sz="half" idx="10"/>
          </p:nvPr>
        </p:nvSpPr>
        <p:spPr/>
        <p:txBody>
          <a:bodyPr/>
          <a:lstStyle/>
          <a:p>
            <a:r>
              <a:rPr lang="en-US" smtClean="0"/>
              <a:t>9-Mar 2017</a:t>
            </a:r>
            <a:endParaRPr lang="en-US"/>
          </a:p>
        </p:txBody>
      </p:sp>
      <p:sp>
        <p:nvSpPr>
          <p:cNvPr id="6" name="Footer Placeholder 5"/>
          <p:cNvSpPr>
            <a:spLocks noGrp="1"/>
          </p:cNvSpPr>
          <p:nvPr>
            <p:ph type="ftr" sz="quarter" idx="13"/>
          </p:nvPr>
        </p:nvSpPr>
        <p:spPr/>
        <p:txBody>
          <a:bodyPr/>
          <a:lstStyle/>
          <a:p>
            <a:r>
              <a:rPr lang="en-US" smtClean="0"/>
              <a:t>Political Oratory</a:t>
            </a:r>
            <a:endParaRPr lang="en-US" dirty="0"/>
          </a:p>
        </p:txBody>
      </p:sp>
      <p:sp>
        <p:nvSpPr>
          <p:cNvPr id="12" name="Slide Number Placeholder 11"/>
          <p:cNvSpPr>
            <a:spLocks noGrp="1"/>
          </p:cNvSpPr>
          <p:nvPr>
            <p:ph type="sldNum" sz="quarter" idx="12"/>
          </p:nvPr>
        </p:nvSpPr>
        <p:spPr/>
        <p:txBody>
          <a:bodyPr/>
          <a:lstStyle/>
          <a:p>
            <a:fld id="{B1A7D873-BDEC-4D0E-826C-A647DDEC7662}" type="slidenum">
              <a:rPr lang="en-US" smtClean="0"/>
              <a:pPr/>
              <a:t>6</a:t>
            </a:fld>
            <a:endParaRPr lang="en-US"/>
          </a:p>
        </p:txBody>
      </p:sp>
    </p:spTree>
    <p:extLst>
      <p:ext uri="{BB962C8B-B14F-4D97-AF65-F5344CB8AC3E}">
        <p14:creationId xmlns:p14="http://schemas.microsoft.com/office/powerpoint/2010/main" val="220422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ssolv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dissolv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dissolv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dissolve">
                                      <p:cBhvr>
                                        <p:cTn id="28" dur="500"/>
                                        <p:tgtEl>
                                          <p:spTgt spid="10">
                                            <p:txEl>
                                              <p:pRg st="0" end="0"/>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dissolve">
                                      <p:cBhvr>
                                        <p:cTn id="31" dur="500"/>
                                        <p:tgtEl>
                                          <p:spTgt spid="10">
                                            <p:txEl>
                                              <p:pRg st="1" end="1"/>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dissolve">
                                      <p:cBhvr>
                                        <p:cTn id="34" dur="500"/>
                                        <p:tgtEl>
                                          <p:spTgt spid="10">
                                            <p:txEl>
                                              <p:pRg st="2" end="2"/>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dissolve">
                                      <p:cBhvr>
                                        <p:cTn id="37" dur="500"/>
                                        <p:tgtEl>
                                          <p:spTgt spid="10">
                                            <p:txEl>
                                              <p:pRg st="3" end="3"/>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Effect transition="in" filter="dissolve">
                                      <p:cBhvr>
                                        <p:cTn id="40" dur="500"/>
                                        <p:tgtEl>
                                          <p:spTgt spid="10">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animEffect transition="in" filter="dissolve">
                                      <p:cBhvr>
                                        <p:cTn id="45" dur="500"/>
                                        <p:tgtEl>
                                          <p:spTgt spid="10">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0">
                                            <p:txEl>
                                              <p:pRg st="6" end="6"/>
                                            </p:txEl>
                                          </p:spTgt>
                                        </p:tgtEl>
                                        <p:attrNameLst>
                                          <p:attrName>style.visibility</p:attrName>
                                        </p:attrNameLst>
                                      </p:cBhvr>
                                      <p:to>
                                        <p:strVal val="visible"/>
                                      </p:to>
                                    </p:set>
                                    <p:animEffect transition="in" filter="dissolve">
                                      <p:cBhvr>
                                        <p:cTn id="50" dur="500"/>
                                        <p:tgtEl>
                                          <p:spTgt spid="10">
                                            <p:txEl>
                                              <p:pRg st="6" end="6"/>
                                            </p:tx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0">
                                            <p:txEl>
                                              <p:pRg st="7" end="7"/>
                                            </p:txEl>
                                          </p:spTgt>
                                        </p:tgtEl>
                                        <p:attrNameLst>
                                          <p:attrName>style.visibility</p:attrName>
                                        </p:attrNameLst>
                                      </p:cBhvr>
                                      <p:to>
                                        <p:strVal val="visible"/>
                                      </p:to>
                                    </p:set>
                                    <p:animEffect transition="in" filter="dissolve">
                                      <p:cBhvr>
                                        <p:cTn id="53" dur="500"/>
                                        <p:tgtEl>
                                          <p:spTgt spid="10">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0">
                                            <p:txEl>
                                              <p:pRg st="8" end="8"/>
                                            </p:txEl>
                                          </p:spTgt>
                                        </p:tgtEl>
                                        <p:attrNameLst>
                                          <p:attrName>style.visibility</p:attrName>
                                        </p:attrNameLst>
                                      </p:cBhvr>
                                      <p:to>
                                        <p:strVal val="visible"/>
                                      </p:to>
                                    </p:set>
                                    <p:animEffect transition="in" filter="dissolve">
                                      <p:cBhvr>
                                        <p:cTn id="58" dur="500"/>
                                        <p:tgtEl>
                                          <p:spTgt spid="10">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0">
                                            <p:txEl>
                                              <p:pRg st="9" end="9"/>
                                            </p:txEl>
                                          </p:spTgt>
                                        </p:tgtEl>
                                        <p:attrNameLst>
                                          <p:attrName>style.visibility</p:attrName>
                                        </p:attrNameLst>
                                      </p:cBhvr>
                                      <p:to>
                                        <p:strVal val="visible"/>
                                      </p:to>
                                    </p:set>
                                    <p:animEffect transition="in" filter="dissolve">
                                      <p:cBhvr>
                                        <p:cTn id="6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Lysias 34</a:t>
            </a:r>
            <a:endParaRPr lang="en-US" dirty="0"/>
          </a:p>
        </p:txBody>
      </p:sp>
      <p:sp>
        <p:nvSpPr>
          <p:cNvPr id="13" name="Subtitle 12"/>
          <p:cNvSpPr>
            <a:spLocks noGrp="1"/>
          </p:cNvSpPr>
          <p:nvPr>
            <p:ph type="body" idx="1"/>
          </p:nvPr>
        </p:nvSpPr>
        <p:spPr/>
        <p:txBody>
          <a:bodyPr/>
          <a:lstStyle/>
          <a:p>
            <a:r>
              <a:rPr lang="en-US" i="1" dirty="0" err="1" smtClean="0"/>
              <a:t>Patrios</a:t>
            </a:r>
            <a:r>
              <a:rPr lang="en-US" i="1" dirty="0" smtClean="0"/>
              <a:t> politeia</a:t>
            </a:r>
            <a:r>
              <a:rPr lang="en-US" dirty="0" smtClean="0"/>
              <a:t>? (Ancestral Constitution)</a:t>
            </a:r>
            <a:endParaRPr lang="en-US" dirty="0"/>
          </a:p>
        </p:txBody>
      </p:sp>
      <p:sp>
        <p:nvSpPr>
          <p:cNvPr id="5" name="Date Placeholder 4"/>
          <p:cNvSpPr>
            <a:spLocks noGrp="1"/>
          </p:cNvSpPr>
          <p:nvPr>
            <p:ph type="dt" sz="half" idx="10"/>
          </p:nvPr>
        </p:nvSpPr>
        <p:spPr/>
        <p:txBody>
          <a:bodyPr/>
          <a:lstStyle/>
          <a:p>
            <a:r>
              <a:rPr lang="en-US" smtClean="0"/>
              <a:t>9-Mar 2017</a:t>
            </a:r>
            <a:endParaRPr lang="en-US"/>
          </a:p>
        </p:txBody>
      </p:sp>
      <p:sp>
        <p:nvSpPr>
          <p:cNvPr id="6" name="Footer Placeholder 5"/>
          <p:cNvSpPr>
            <a:spLocks noGrp="1"/>
          </p:cNvSpPr>
          <p:nvPr>
            <p:ph type="ftr" sz="quarter" idx="3"/>
          </p:nvPr>
        </p:nvSpPr>
        <p:spPr/>
        <p:txBody>
          <a:bodyPr/>
          <a:lstStyle/>
          <a:p>
            <a:r>
              <a:rPr lang="en-US" smtClean="0"/>
              <a:t>Political Oratory</a:t>
            </a:r>
            <a:endParaRPr lang="en-US" dirty="0"/>
          </a:p>
        </p:txBody>
      </p:sp>
      <p:sp>
        <p:nvSpPr>
          <p:cNvPr id="7" name="Slide Number Placeholder 6"/>
          <p:cNvSpPr>
            <a:spLocks noGrp="1"/>
          </p:cNvSpPr>
          <p:nvPr>
            <p:ph type="sldNum" sz="quarter" idx="12"/>
          </p:nvPr>
        </p:nvSpPr>
        <p:spPr/>
        <p:txBody>
          <a:bodyPr/>
          <a:lstStyle/>
          <a:p>
            <a:fld id="{7A164038-FAB3-4423-833D-F11BC734BE08}" type="slidenum">
              <a:rPr lang="en-US" smtClean="0"/>
              <a:pPr/>
              <a:t>7</a:t>
            </a:fld>
            <a:endParaRPr lang="en-US"/>
          </a:p>
        </p:txBody>
      </p:sp>
    </p:spTree>
    <p:extLst>
      <p:ext uri="{BB962C8B-B14F-4D97-AF65-F5344CB8AC3E}">
        <p14:creationId xmlns:p14="http://schemas.microsoft.com/office/powerpoint/2010/main" val="330598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smtClean="0"/>
              <a:t>Late Fifth-Century Events</a:t>
            </a:r>
            <a:endParaRPr lang="en-US" dirty="0"/>
          </a:p>
        </p:txBody>
      </p:sp>
      <p:sp>
        <p:nvSpPr>
          <p:cNvPr id="101379" name="Rectangle 3"/>
          <p:cNvSpPr>
            <a:spLocks noGrp="1" noChangeArrowheads="1"/>
          </p:cNvSpPr>
          <p:nvPr>
            <p:ph idx="1"/>
          </p:nvPr>
        </p:nvSpPr>
        <p:spPr/>
        <p:txBody>
          <a:bodyPr>
            <a:noAutofit/>
          </a:bodyPr>
          <a:lstStyle/>
          <a:p>
            <a:pPr marL="1033463" indent="-1033463">
              <a:spcBef>
                <a:spcPts val="300"/>
              </a:spcBef>
              <a:buFontTx/>
              <a:buNone/>
            </a:pPr>
            <a:r>
              <a:rPr lang="en-US" sz="2200" dirty="0" smtClean="0"/>
              <a:t>411-410	Oligarchy 1, Athens.</a:t>
            </a:r>
          </a:p>
          <a:p>
            <a:pPr marL="1033463" indent="-1033463">
              <a:spcBef>
                <a:spcPts val="300"/>
              </a:spcBef>
              <a:buNone/>
            </a:pPr>
            <a:r>
              <a:rPr lang="en-US" sz="2200" dirty="0" smtClean="0"/>
              <a:t>404-403	End Peloponnesian War.</a:t>
            </a:r>
          </a:p>
          <a:p>
            <a:pPr marL="1033463" lvl="1" indent="-1033463">
              <a:spcBef>
                <a:spcPts val="300"/>
              </a:spcBef>
              <a:buClr>
                <a:srgbClr val="0000FF"/>
              </a:buClr>
              <a:buNone/>
            </a:pPr>
            <a:r>
              <a:rPr lang="en-US" sz="2200" dirty="0" smtClean="0"/>
              <a:t>	Oligarchy of 30.</a:t>
            </a:r>
          </a:p>
          <a:p>
            <a:pPr marL="1033463" lvl="1" indent="-1033463">
              <a:spcBef>
                <a:spcPts val="300"/>
              </a:spcBef>
              <a:buClr>
                <a:srgbClr val="0000FF"/>
              </a:buClr>
              <a:buNone/>
            </a:pPr>
            <a:r>
              <a:rPr lang="en-US" sz="2200" dirty="0" smtClean="0"/>
              <a:t>	Democracy restored.</a:t>
            </a:r>
          </a:p>
          <a:p>
            <a:pPr marL="1033463" indent="-1033463">
              <a:spcBef>
                <a:spcPts val="300"/>
              </a:spcBef>
              <a:buNone/>
            </a:pPr>
            <a:r>
              <a:rPr lang="en-US" sz="2200" dirty="0" smtClean="0"/>
              <a:t>403-	</a:t>
            </a:r>
            <a:r>
              <a:rPr lang="en-US" sz="2200" i="1" dirty="0" smtClean="0"/>
              <a:t>Nomoi</a:t>
            </a:r>
            <a:r>
              <a:rPr lang="en-US" sz="2200" dirty="0" smtClean="0"/>
              <a:t> v. </a:t>
            </a:r>
            <a:r>
              <a:rPr lang="en-US" sz="2200" i="1" dirty="0" err="1" smtClean="0"/>
              <a:t>psēphismata</a:t>
            </a:r>
            <a:r>
              <a:rPr lang="en-US" sz="2200" dirty="0" smtClean="0"/>
              <a:t>.</a:t>
            </a:r>
          </a:p>
          <a:p>
            <a:pPr marL="1033463" indent="-1033463">
              <a:spcBef>
                <a:spcPts val="300"/>
              </a:spcBef>
              <a:buNone/>
            </a:pPr>
            <a:r>
              <a:rPr lang="en-US" sz="2200" dirty="0" smtClean="0"/>
              <a:t>403/2	Lysias’ </a:t>
            </a:r>
            <a:r>
              <a:rPr lang="en-US" sz="2200" i="1" dirty="0" smtClean="0"/>
              <a:t>Preserving the Ancestral Constitution</a:t>
            </a:r>
            <a:endParaRPr lang="en-US" sz="2200" dirty="0" smtClean="0"/>
          </a:p>
          <a:p>
            <a:pPr marL="1033463" indent="-1033463">
              <a:spcBef>
                <a:spcPts val="300"/>
              </a:spcBef>
              <a:buNone/>
            </a:pPr>
            <a:r>
              <a:rPr lang="en-US" sz="2200" dirty="0" smtClean="0"/>
              <a:t>	Versus proposal from Phormisius.</a:t>
            </a:r>
          </a:p>
        </p:txBody>
      </p:sp>
      <p:sp>
        <p:nvSpPr>
          <p:cNvPr id="6" name="Date Placeholder 5"/>
          <p:cNvSpPr>
            <a:spLocks noGrp="1"/>
          </p:cNvSpPr>
          <p:nvPr>
            <p:ph type="dt" sz="half" idx="10"/>
          </p:nvPr>
        </p:nvSpPr>
        <p:spPr/>
        <p:txBody>
          <a:bodyPr/>
          <a:lstStyle/>
          <a:p>
            <a:r>
              <a:rPr lang="en-US" smtClean="0"/>
              <a:t>9-Mar 2017</a:t>
            </a:r>
            <a:endParaRPr lang="en-US"/>
          </a:p>
        </p:txBody>
      </p:sp>
      <p:sp>
        <p:nvSpPr>
          <p:cNvPr id="9" name="Footer Placeholder 8"/>
          <p:cNvSpPr>
            <a:spLocks noGrp="1"/>
          </p:cNvSpPr>
          <p:nvPr>
            <p:ph type="ftr" sz="quarter" idx="3"/>
          </p:nvPr>
        </p:nvSpPr>
        <p:spPr/>
        <p:txBody>
          <a:bodyPr/>
          <a:lstStyle/>
          <a:p>
            <a:r>
              <a:rPr lang="en-US" smtClean="0"/>
              <a:t>Political Oratory</a:t>
            </a:r>
            <a:endParaRPr lang="en-US" dirty="0"/>
          </a:p>
        </p:txBody>
      </p:sp>
      <p:sp>
        <p:nvSpPr>
          <p:cNvPr id="10" name="Slide Number Placeholder 9"/>
          <p:cNvSpPr>
            <a:spLocks noGrp="1"/>
          </p:cNvSpPr>
          <p:nvPr>
            <p:ph type="sldNum" sz="quarter" idx="12"/>
          </p:nvPr>
        </p:nvSpPr>
        <p:spPr/>
        <p:txBody>
          <a:bodyPr/>
          <a:lstStyle/>
          <a:p>
            <a:fld id="{C84949BF-B90B-4E25-9A47-07E9FB3241D4}" type="slidenum">
              <a:rPr lang="en-US" smtClean="0"/>
              <a:pPr/>
              <a:t>8</a:t>
            </a:fld>
            <a:endParaRPr lang="en-US"/>
          </a:p>
        </p:txBody>
      </p:sp>
    </p:spTree>
    <p:extLst>
      <p:ext uri="{BB962C8B-B14F-4D97-AF65-F5344CB8AC3E}">
        <p14:creationId xmlns:p14="http://schemas.microsoft.com/office/powerpoint/2010/main" val="253049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Demosthenes’ Anti-Macedonian Crusade</a:t>
            </a:r>
            <a:endParaRPr lang="en-US" dirty="0"/>
          </a:p>
        </p:txBody>
      </p:sp>
      <p:sp>
        <p:nvSpPr>
          <p:cNvPr id="10" name="Subtitle 9"/>
          <p:cNvSpPr>
            <a:spLocks noGrp="1"/>
          </p:cNvSpPr>
          <p:nvPr>
            <p:ph type="body" idx="1"/>
          </p:nvPr>
        </p:nvSpPr>
        <p:spPr/>
        <p:txBody>
          <a:bodyPr/>
          <a:lstStyle/>
          <a:p>
            <a:r>
              <a:rPr lang="en-US" i="1" dirty="0" smtClean="0"/>
              <a:t>First Philippic</a:t>
            </a:r>
            <a:r>
              <a:rPr lang="en-US" dirty="0" smtClean="0"/>
              <a:t>, </a:t>
            </a:r>
            <a:r>
              <a:rPr lang="en-US" i="1" dirty="0" smtClean="0"/>
              <a:t>Third Olynthiac</a:t>
            </a:r>
            <a:endParaRPr lang="en-US" i="1" dirty="0"/>
          </a:p>
        </p:txBody>
      </p:sp>
      <p:sp>
        <p:nvSpPr>
          <p:cNvPr id="5" name="Date Placeholder 4"/>
          <p:cNvSpPr>
            <a:spLocks noGrp="1"/>
          </p:cNvSpPr>
          <p:nvPr>
            <p:ph type="dt" sz="half" idx="10"/>
          </p:nvPr>
        </p:nvSpPr>
        <p:spPr/>
        <p:txBody>
          <a:bodyPr/>
          <a:lstStyle/>
          <a:p>
            <a:r>
              <a:rPr lang="en-US" smtClean="0"/>
              <a:t>9-Mar 2017</a:t>
            </a:r>
            <a:endParaRPr lang="en-US"/>
          </a:p>
        </p:txBody>
      </p:sp>
      <p:sp>
        <p:nvSpPr>
          <p:cNvPr id="6" name="Footer Placeholder 5"/>
          <p:cNvSpPr>
            <a:spLocks noGrp="1"/>
          </p:cNvSpPr>
          <p:nvPr>
            <p:ph type="ftr" sz="quarter" idx="3"/>
          </p:nvPr>
        </p:nvSpPr>
        <p:spPr/>
        <p:txBody>
          <a:bodyPr/>
          <a:lstStyle/>
          <a:p>
            <a:r>
              <a:rPr lang="en-US" smtClean="0"/>
              <a:t>Political Oratory</a:t>
            </a:r>
            <a:endParaRPr lang="en-US" dirty="0"/>
          </a:p>
        </p:txBody>
      </p:sp>
      <p:sp>
        <p:nvSpPr>
          <p:cNvPr id="7" name="Slide Number Placeholder 6"/>
          <p:cNvSpPr>
            <a:spLocks noGrp="1"/>
          </p:cNvSpPr>
          <p:nvPr>
            <p:ph type="sldNum" sz="quarter" idx="12"/>
          </p:nvPr>
        </p:nvSpPr>
        <p:spPr/>
        <p:txBody>
          <a:bodyPr/>
          <a:lstStyle/>
          <a:p>
            <a:fld id="{7A164038-FAB3-4423-833D-F11BC734BE08}" type="slidenum">
              <a:rPr lang="en-US" smtClean="0"/>
              <a:pPr/>
              <a:t>9</a:t>
            </a:fld>
            <a:endParaRPr lang="en-US"/>
          </a:p>
        </p:txBody>
      </p:sp>
    </p:spTree>
    <p:extLst>
      <p:ext uri="{BB962C8B-B14F-4D97-AF65-F5344CB8AC3E}">
        <p14:creationId xmlns:p14="http://schemas.microsoft.com/office/powerpoint/2010/main" val="176027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eith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itho">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peitho</Template>
  <TotalTime>561</TotalTime>
  <Words>858</Words>
  <Application>Microsoft Office PowerPoint</Application>
  <PresentationFormat>On-screen Show (4:3)</PresentationFormat>
  <Paragraphs>174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Levenim MT</vt:lpstr>
      <vt:lpstr>Tahoma</vt:lpstr>
      <vt:lpstr>Times New Roman</vt:lpstr>
      <vt:lpstr>peitho</vt:lpstr>
      <vt:lpstr>Enlightened Understanding?</vt:lpstr>
      <vt:lpstr>Questions</vt:lpstr>
      <vt:lpstr>Questions</vt:lpstr>
      <vt:lpstr>Agenda</vt:lpstr>
      <vt:lpstr>Recap and Update</vt:lpstr>
      <vt:lpstr>Concept Update</vt:lpstr>
      <vt:lpstr>Lysias 34</vt:lpstr>
      <vt:lpstr>Late Fifth-Century Events</vt:lpstr>
      <vt:lpstr>Demosthenes’ Anti-Macedonian Crusade</vt:lpstr>
      <vt:lpstr>The 4th-cent. Democracy</vt:lpstr>
      <vt:lpstr>PowerPoint Presentation</vt:lpstr>
      <vt:lpstr>Discussion</vt:lpstr>
      <vt:lpstr>Mix and Match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Sophists</dc:title>
  <dc:creator>Andrew Scholtz</dc:creator>
  <cp:lastModifiedBy>Scholtz, Andrew</cp:lastModifiedBy>
  <cp:revision>85</cp:revision>
  <cp:lastPrinted>2017-03-09T17:07:36Z</cp:lastPrinted>
  <dcterms:created xsi:type="dcterms:W3CDTF">2009-10-22T00:32:29Z</dcterms:created>
  <dcterms:modified xsi:type="dcterms:W3CDTF">2017-03-09T17:27:55Z</dcterms:modified>
</cp:coreProperties>
</file>