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20"/>
  </p:notesMasterIdLst>
  <p:handoutMasterIdLst>
    <p:handoutMasterId r:id="rId21"/>
  </p:handoutMasterIdLst>
  <p:sldIdLst>
    <p:sldId id="275" r:id="rId2"/>
    <p:sldId id="295" r:id="rId3"/>
    <p:sldId id="296" r:id="rId4"/>
    <p:sldId id="297" r:id="rId5"/>
    <p:sldId id="293" r:id="rId6"/>
    <p:sldId id="291" r:id="rId7"/>
    <p:sldId id="292" r:id="rId8"/>
    <p:sldId id="274" r:id="rId9"/>
    <p:sldId id="271" r:id="rId10"/>
    <p:sldId id="281" r:id="rId11"/>
    <p:sldId id="278" r:id="rId12"/>
    <p:sldId id="284" r:id="rId13"/>
    <p:sldId id="285" r:id="rId14"/>
    <p:sldId id="286" r:id="rId15"/>
    <p:sldId id="288" r:id="rId16"/>
    <p:sldId id="289" r:id="rId17"/>
    <p:sldId id="298" r:id="rId18"/>
    <p:sldId id="299" r:id="rId19"/>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288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99"/>
    <a:srgbClr val="0000FF"/>
    <a:srgbClr val="0000CC"/>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45" autoAdjust="0"/>
    <p:restoredTop sz="96433" autoAdjust="0"/>
  </p:normalViewPr>
  <p:slideViewPr>
    <p:cSldViewPr snapToGrid="0" showGuides="1">
      <p:cViewPr varScale="1">
        <p:scale>
          <a:sx n="113" d="100"/>
          <a:sy n="113" d="100"/>
        </p:scale>
        <p:origin x="1392" y="96"/>
      </p:cViewPr>
      <p:guideLst>
        <p:guide orient="horz" pos="2159"/>
        <p:guide pos="2881"/>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50" d="100"/>
          <a:sy n="150" d="100"/>
        </p:scale>
        <p:origin x="-720" y="21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a:lvl1pPr>
          </a:lstStyle>
          <a:p>
            <a:r>
              <a:rPr lang="en-US" smtClean="0"/>
              <a:t>persuasion anc. greece</a:t>
            </a:r>
            <a:endParaRPr lang="en-US"/>
          </a:p>
        </p:txBody>
      </p:sp>
      <p:sp>
        <p:nvSpPr>
          <p:cNvPr id="79875" name="Rectangle 3"/>
          <p:cNvSpPr>
            <a:spLocks noGrp="1" noChangeArrowheads="1"/>
          </p:cNvSpPr>
          <p:nvPr>
            <p:ph type="dt" sz="quarter"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a:lvl1pPr>
          </a:lstStyle>
          <a:p>
            <a:endParaRPr lang="en-US"/>
          </a:p>
        </p:txBody>
      </p:sp>
      <p:sp>
        <p:nvSpPr>
          <p:cNvPr id="79876" name="Rectangle 4"/>
          <p:cNvSpPr>
            <a:spLocks noGrp="1" noChangeArrowheads="1"/>
          </p:cNvSpPr>
          <p:nvPr>
            <p:ph type="ftr" sz="quarter" idx="2"/>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a:lvl1pPr>
          </a:lstStyle>
          <a:p>
            <a:r>
              <a:rPr lang="en-US" smtClean="0"/>
              <a:t>notes</a:t>
            </a:r>
            <a:endParaRPr lang="en-US"/>
          </a:p>
        </p:txBody>
      </p:sp>
      <p:sp>
        <p:nvSpPr>
          <p:cNvPr id="79877" name="Rectangle 5"/>
          <p:cNvSpPr>
            <a:spLocks noGrp="1" noChangeArrowheads="1"/>
          </p:cNvSpPr>
          <p:nvPr>
            <p:ph type="sldNum" sz="quarter" idx="3"/>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a:lvl1pPr>
          </a:lstStyle>
          <a:p>
            <a:fld id="{C988350B-9EA6-43EC-87D2-08E326D3343C}" type="slidenum">
              <a:rPr lang="en-US"/>
              <a:pPr/>
              <a:t>‹#›</a:t>
            </a:fld>
            <a:endParaRPr lang="en-US"/>
          </a:p>
        </p:txBody>
      </p:sp>
    </p:spTree>
    <p:extLst>
      <p:ext uri="{BB962C8B-B14F-4D97-AF65-F5344CB8AC3E}">
        <p14:creationId xmlns:p14="http://schemas.microsoft.com/office/powerpoint/2010/main" val="390648924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b="1">
                <a:solidFill>
                  <a:srgbClr val="000099"/>
                </a:solidFill>
                <a:latin typeface="Times New Roman" charset="0"/>
              </a:defRPr>
            </a:lvl1pPr>
          </a:lstStyle>
          <a:p>
            <a:r>
              <a:rPr lang="en-US" smtClean="0"/>
              <a:t>persuasion anc. greece</a:t>
            </a:r>
            <a:endParaRPr lang="en-US"/>
          </a:p>
        </p:txBody>
      </p:sp>
      <p:sp>
        <p:nvSpPr>
          <p:cNvPr id="19459" name="Rectangle 3"/>
          <p:cNvSpPr>
            <a:spLocks noGrp="1" noChangeArrowheads="1"/>
          </p:cNvSpPr>
          <p:nvPr>
            <p:ph type="dt"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b="1">
                <a:solidFill>
                  <a:srgbClr val="000099"/>
                </a:solidFill>
                <a:latin typeface="Times New Roman" charset="0"/>
              </a:defRPr>
            </a:lvl1pPr>
          </a:lstStyle>
          <a:p>
            <a:endParaRPr lang="en-US"/>
          </a:p>
        </p:txBody>
      </p:sp>
      <p:sp>
        <p:nvSpPr>
          <p:cNvPr id="19460" name="Rectangle 4"/>
          <p:cNvSpPr>
            <a:spLocks noGrp="1" noRot="1" noChangeAspect="1" noChangeArrowheads="1" noTextEdit="1"/>
          </p:cNvSpPr>
          <p:nvPr>
            <p:ph type="sldImg" idx="2"/>
          </p:nvPr>
        </p:nvSpPr>
        <p:spPr bwMode="auto">
          <a:xfrm>
            <a:off x="2117725" y="482600"/>
            <a:ext cx="2776538" cy="20828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545253" y="2703686"/>
            <a:ext cx="5919894" cy="5895930"/>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462" name="Rectangle 6"/>
          <p:cNvSpPr>
            <a:spLocks noGrp="1" noChangeArrowheads="1"/>
          </p:cNvSpPr>
          <p:nvPr>
            <p:ph type="ftr" sz="quarter" idx="4"/>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b="1">
                <a:solidFill>
                  <a:srgbClr val="000099"/>
                </a:solidFill>
                <a:latin typeface="Times New Roman" charset="0"/>
              </a:defRPr>
            </a:lvl1pPr>
          </a:lstStyle>
          <a:p>
            <a:r>
              <a:rPr lang="en-US" smtClean="0"/>
              <a:t>notes</a:t>
            </a:r>
            <a:endParaRPr lang="en-US"/>
          </a:p>
        </p:txBody>
      </p:sp>
      <p:sp>
        <p:nvSpPr>
          <p:cNvPr id="19463" name="Rectangle 7"/>
          <p:cNvSpPr>
            <a:spLocks noGrp="1" noChangeArrowheads="1"/>
          </p:cNvSpPr>
          <p:nvPr>
            <p:ph type="sldNum" sz="quarter" idx="5"/>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b="1">
                <a:solidFill>
                  <a:srgbClr val="000099"/>
                </a:solidFill>
                <a:latin typeface="Times New Roman" charset="0"/>
              </a:defRPr>
            </a:lvl1pPr>
          </a:lstStyle>
          <a:p>
            <a:fld id="{5721D7F7-CBDC-4618-B4D1-D6BF1CF121FB}" type="slidenum">
              <a:rPr lang="en-US"/>
              <a:pPr/>
              <a:t>‹#›</a:t>
            </a:fld>
            <a:endParaRPr lang="en-US"/>
          </a:p>
        </p:txBody>
      </p:sp>
    </p:spTree>
    <p:extLst>
      <p:ext uri="{BB962C8B-B14F-4D97-AF65-F5344CB8AC3E}">
        <p14:creationId xmlns:p14="http://schemas.microsoft.com/office/powerpoint/2010/main" val="2109169465"/>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100" kern="1200">
        <a:solidFill>
          <a:schemeClr val="tx1"/>
        </a:solidFill>
        <a:latin typeface="+mn-lt"/>
        <a:ea typeface="+mn-ea"/>
        <a:cs typeface="+mn-cs"/>
      </a:defRPr>
    </a:lvl1pPr>
    <a:lvl2pPr marL="457200" algn="l" rtl="0" fontAlgn="base">
      <a:spcBef>
        <a:spcPct val="30000"/>
      </a:spcBef>
      <a:spcAft>
        <a:spcPct val="0"/>
      </a:spcAft>
      <a:defRPr sz="1100" kern="1200">
        <a:solidFill>
          <a:schemeClr val="tx1"/>
        </a:solidFill>
        <a:latin typeface="+mn-lt"/>
        <a:ea typeface="+mn-ea"/>
        <a:cs typeface="+mn-cs"/>
      </a:defRPr>
    </a:lvl2pPr>
    <a:lvl3pPr marL="914400" algn="l" rtl="0" fontAlgn="base">
      <a:spcBef>
        <a:spcPct val="30000"/>
      </a:spcBef>
      <a:spcAft>
        <a:spcPct val="0"/>
      </a:spcAft>
      <a:defRPr sz="1100" kern="1200">
        <a:solidFill>
          <a:schemeClr val="tx1"/>
        </a:solidFill>
        <a:latin typeface="+mn-lt"/>
        <a:ea typeface="+mn-ea"/>
        <a:cs typeface="+mn-cs"/>
      </a:defRPr>
    </a:lvl3pPr>
    <a:lvl4pPr marL="1371600" algn="l" rtl="0" fontAlgn="base">
      <a:spcBef>
        <a:spcPct val="30000"/>
      </a:spcBef>
      <a:spcAft>
        <a:spcPct val="0"/>
      </a:spcAft>
      <a:defRPr sz="1100" kern="1200">
        <a:solidFill>
          <a:schemeClr val="tx1"/>
        </a:solidFill>
        <a:latin typeface="+mn-lt"/>
        <a:ea typeface="+mn-ea"/>
        <a:cs typeface="+mn-cs"/>
      </a:defRPr>
    </a:lvl4pPr>
    <a:lvl5pPr marL="1828800" algn="l" rtl="0" fontAlgn="base">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369C437-C1F6-46BE-BBA1-4D35311E6B64}" type="datetime1">
              <a:rPr lang="en-US"/>
              <a:pPr/>
              <a:t>3/2/2017</a:t>
            </a:fld>
            <a:endParaRPr lang="en-US"/>
          </a:p>
        </p:txBody>
      </p:sp>
      <p:sp>
        <p:nvSpPr>
          <p:cNvPr id="7" name="Rectangle 7"/>
          <p:cNvSpPr>
            <a:spLocks noGrp="1" noChangeArrowheads="1"/>
          </p:cNvSpPr>
          <p:nvPr>
            <p:ph type="sldNum" sz="quarter" idx="5"/>
          </p:nvPr>
        </p:nvSpPr>
        <p:spPr>
          <a:ln/>
        </p:spPr>
        <p:txBody>
          <a:bodyPr/>
          <a:lstStyle/>
          <a:p>
            <a:fld id="{3D1CFF42-60A2-4100-947D-0D2BCE6422C9}" type="slidenum">
              <a:rPr lang="en-US"/>
              <a:pPr/>
              <a:t>1</a:t>
            </a:fld>
            <a:endParaRPr lang="en-US"/>
          </a:p>
        </p:txBody>
      </p:sp>
      <p:sp>
        <p:nvSpPr>
          <p:cNvPr id="182274" name="Rectangle 2"/>
          <p:cNvSpPr>
            <a:spLocks noGrp="1" noRot="1" noChangeAspect="1" noChangeArrowheads="1" noTextEdit="1"/>
          </p:cNvSpPr>
          <p:nvPr>
            <p:ph type="sldImg"/>
          </p:nvPr>
        </p:nvSpPr>
        <p:spPr>
          <a:xfrm>
            <a:off x="1989138" y="466725"/>
            <a:ext cx="3032125" cy="2274888"/>
          </a:xfrm>
          <a:ln/>
        </p:spPr>
      </p:sp>
      <p:sp>
        <p:nvSpPr>
          <p:cNvPr id="182275" name="Rectangle 3"/>
          <p:cNvSpPr>
            <a:spLocks noGrp="1" noChangeArrowheads="1"/>
          </p:cNvSpPr>
          <p:nvPr>
            <p:ph type="body" idx="1"/>
          </p:nvPr>
        </p:nvSpPr>
        <p:spPr>
          <a:xfrm>
            <a:off x="800031" y="2955662"/>
            <a:ext cx="5410341" cy="5833544"/>
          </a:xfrm>
        </p:spPr>
        <p:txBody>
          <a:bodyPr/>
          <a:lstStyle/>
          <a:p>
            <a:endParaRPr lang="en-US" dirty="0"/>
          </a:p>
        </p:txBody>
      </p:sp>
    </p:spTree>
    <p:extLst>
      <p:ext uri="{BB962C8B-B14F-4D97-AF65-F5344CB8AC3E}">
        <p14:creationId xmlns:p14="http://schemas.microsoft.com/office/powerpoint/2010/main" val="13778552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4053C90F-0566-4179-BF6C-FC7FAB3CD571}" type="datetime1">
              <a:rPr lang="en-US"/>
              <a:pPr/>
              <a:t>3/2/2017</a:t>
            </a:fld>
            <a:endParaRPr lang="en-US"/>
          </a:p>
        </p:txBody>
      </p:sp>
      <p:sp>
        <p:nvSpPr>
          <p:cNvPr id="7" name="Rectangle 7"/>
          <p:cNvSpPr>
            <a:spLocks noGrp="1" noChangeArrowheads="1"/>
          </p:cNvSpPr>
          <p:nvPr>
            <p:ph type="sldNum" sz="quarter" idx="5"/>
          </p:nvPr>
        </p:nvSpPr>
        <p:spPr>
          <a:ln/>
        </p:spPr>
        <p:txBody>
          <a:bodyPr/>
          <a:lstStyle/>
          <a:p>
            <a:fld id="{0B7C3424-4624-4777-8CEC-9C11E3C5DEA0}" type="slidenum">
              <a:rPr lang="en-US"/>
              <a:pPr/>
              <a:t>10</a:t>
            </a:fld>
            <a:endParaRPr lang="en-US"/>
          </a:p>
        </p:txBody>
      </p:sp>
      <p:sp>
        <p:nvSpPr>
          <p:cNvPr id="261122" name="Rectangle 2"/>
          <p:cNvSpPr>
            <a:spLocks noGrp="1" noRot="1" noChangeAspect="1" noChangeArrowheads="1" noTextEdit="1"/>
          </p:cNvSpPr>
          <p:nvPr>
            <p:ph type="sldImg"/>
          </p:nvPr>
        </p:nvSpPr>
        <p:spPr>
          <a:xfrm>
            <a:off x="2549525" y="481013"/>
            <a:ext cx="1911350" cy="1433512"/>
          </a:xfrm>
          <a:ln/>
        </p:spPr>
      </p:sp>
      <p:sp>
        <p:nvSpPr>
          <p:cNvPr id="261123" name="Rectangle 3"/>
          <p:cNvSpPr>
            <a:spLocks noGrp="1" noChangeArrowheads="1"/>
          </p:cNvSpPr>
          <p:nvPr>
            <p:ph type="body" idx="1"/>
          </p:nvPr>
        </p:nvSpPr>
        <p:spPr/>
        <p:txBody>
          <a:bodyPr/>
          <a:lstStyle/>
          <a:p>
            <a:r>
              <a:rPr lang="en-US"/>
              <a:t>sophist</a:t>
            </a:r>
          </a:p>
          <a:p>
            <a:pPr lvl="1"/>
            <a:r>
              <a:rPr lang="en-US"/>
              <a:t>wise man (sophia - wisdom-skill), earlier def.</a:t>
            </a:r>
          </a:p>
          <a:p>
            <a:pPr lvl="1"/>
            <a:r>
              <a:rPr lang="en-US"/>
              <a:t>skillfulness at argument</a:t>
            </a:r>
          </a:p>
          <a:p>
            <a:pPr lvl="1"/>
            <a:r>
              <a:rPr lang="en-US"/>
              <a:t>teach for money, later 400s</a:t>
            </a:r>
          </a:p>
          <a:p>
            <a:r>
              <a:rPr lang="en-US" b="1"/>
              <a:t>sophistic</a:t>
            </a:r>
            <a:r>
              <a:rPr lang="en-US"/>
              <a:t> what a sophist teaches</a:t>
            </a:r>
          </a:p>
          <a:p>
            <a:pPr lvl="1"/>
            <a:r>
              <a:rPr lang="en-US"/>
              <a:t>art of speaking-arguing-persuading</a:t>
            </a:r>
          </a:p>
          <a:p>
            <a:pPr lvl="1"/>
            <a:r>
              <a:rPr lang="en-US"/>
              <a:t>critical thinking and liberal arts</a:t>
            </a:r>
          </a:p>
          <a:p>
            <a:r>
              <a:rPr lang="en-US" b="1"/>
              <a:t>sophistry</a:t>
            </a:r>
            <a:r>
              <a:rPr lang="en-US"/>
              <a:t> (</a:t>
            </a:r>
            <a:r>
              <a:rPr lang="en-US" i="1"/>
              <a:t>sophisma</a:t>
            </a:r>
            <a:r>
              <a:rPr lang="en-US"/>
              <a:t>)</a:t>
            </a:r>
          </a:p>
          <a:p>
            <a:pPr lvl="1"/>
            <a:r>
              <a:rPr lang="en-US"/>
              <a:t>“clever argument” (deceptive argument), specious (attractively insincere)</a:t>
            </a:r>
          </a:p>
        </p:txBody>
      </p:sp>
    </p:spTree>
    <p:extLst>
      <p:ext uri="{BB962C8B-B14F-4D97-AF65-F5344CB8AC3E}">
        <p14:creationId xmlns:p14="http://schemas.microsoft.com/office/powerpoint/2010/main" val="3728272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11</a:t>
            </a:fld>
            <a:endParaRPr lang="en-US"/>
          </a:p>
        </p:txBody>
      </p:sp>
    </p:spTree>
    <p:extLst>
      <p:ext uri="{BB962C8B-B14F-4D97-AF65-F5344CB8AC3E}">
        <p14:creationId xmlns:p14="http://schemas.microsoft.com/office/powerpoint/2010/main" val="548210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12</a:t>
            </a:fld>
            <a:endParaRPr lang="en-US"/>
          </a:p>
        </p:txBody>
      </p:sp>
    </p:spTree>
    <p:extLst>
      <p:ext uri="{BB962C8B-B14F-4D97-AF65-F5344CB8AC3E}">
        <p14:creationId xmlns:p14="http://schemas.microsoft.com/office/powerpoint/2010/main" val="2379235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02F19EA-8571-47DD-B1E7-26F3443FC5B7}" type="datetime1">
              <a:rPr lang="en-US"/>
              <a:pPr/>
              <a:t>3/2/2017</a:t>
            </a:fld>
            <a:endParaRPr lang="en-US"/>
          </a:p>
        </p:txBody>
      </p:sp>
      <p:sp>
        <p:nvSpPr>
          <p:cNvPr id="7" name="Rectangle 7"/>
          <p:cNvSpPr>
            <a:spLocks noGrp="1" noChangeArrowheads="1"/>
          </p:cNvSpPr>
          <p:nvPr>
            <p:ph type="sldNum" sz="quarter" idx="5"/>
          </p:nvPr>
        </p:nvSpPr>
        <p:spPr>
          <a:ln/>
        </p:spPr>
        <p:txBody>
          <a:bodyPr/>
          <a:lstStyle/>
          <a:p>
            <a:fld id="{3A3AD2B0-74E9-4F0D-8962-91BA87314980}" type="slidenum">
              <a:rPr lang="en-US"/>
              <a:pPr/>
              <a:t>13</a:t>
            </a:fld>
            <a:endParaRPr lang="en-US"/>
          </a:p>
        </p:txBody>
      </p:sp>
      <p:sp>
        <p:nvSpPr>
          <p:cNvPr id="257026" name="Rectangle 2"/>
          <p:cNvSpPr>
            <a:spLocks noGrp="1" noRot="1" noChangeAspect="1" noChangeArrowheads="1" noTextEdit="1"/>
          </p:cNvSpPr>
          <p:nvPr>
            <p:ph type="sldImg"/>
          </p:nvPr>
        </p:nvSpPr>
        <p:spPr>
          <a:xfrm>
            <a:off x="2549525" y="481013"/>
            <a:ext cx="1911350" cy="1433512"/>
          </a:xfrm>
          <a:ln/>
        </p:spPr>
      </p:sp>
      <p:sp>
        <p:nvSpPr>
          <p:cNvPr id="257027" name="Rectangle 3"/>
          <p:cNvSpPr>
            <a:spLocks noGrp="1" noChangeArrowheads="1"/>
          </p:cNvSpPr>
          <p:nvPr>
            <p:ph type="body" idx="1"/>
          </p:nvPr>
        </p:nvSpPr>
        <p:spPr/>
        <p:txBody>
          <a:bodyPr/>
          <a:lstStyle/>
          <a:p>
            <a:pPr>
              <a:spcBef>
                <a:spcPct val="0"/>
              </a:spcBef>
            </a:pPr>
            <a:r>
              <a:rPr lang="en-US" dirty="0" err="1" smtClean="0"/>
              <a:t>protagoras</a:t>
            </a:r>
            <a:r>
              <a:rPr lang="en-US" dirty="0" smtClean="0"/>
              <a:t>’ teachings center around a relativism that itself centers</a:t>
            </a:r>
            <a:r>
              <a:rPr lang="en-US" baseline="0" dirty="0" smtClean="0"/>
              <a:t> around the human subject, us as perceivers and actors in our world. that relativism can be said to have an ontological and epistemological basis….</a:t>
            </a:r>
            <a:endParaRPr lang="en-US" dirty="0"/>
          </a:p>
        </p:txBody>
      </p:sp>
    </p:spTree>
    <p:extLst>
      <p:ext uri="{BB962C8B-B14F-4D97-AF65-F5344CB8AC3E}">
        <p14:creationId xmlns:p14="http://schemas.microsoft.com/office/powerpoint/2010/main" val="62527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A5E5C948-7BA0-4961-A5E7-028AA18FE6AA}" type="datetime1">
              <a:rPr lang="en-US"/>
              <a:pPr/>
              <a:t>3/2/2017</a:t>
            </a:fld>
            <a:endParaRPr lang="en-US"/>
          </a:p>
        </p:txBody>
      </p:sp>
      <p:sp>
        <p:nvSpPr>
          <p:cNvPr id="7" name="Rectangle 7"/>
          <p:cNvSpPr>
            <a:spLocks noGrp="1" noChangeArrowheads="1"/>
          </p:cNvSpPr>
          <p:nvPr>
            <p:ph type="sldNum" sz="quarter" idx="5"/>
          </p:nvPr>
        </p:nvSpPr>
        <p:spPr>
          <a:ln/>
        </p:spPr>
        <p:txBody>
          <a:bodyPr/>
          <a:lstStyle/>
          <a:p>
            <a:fld id="{9F079423-4632-4768-8FD7-F332C50AF2FF}" type="slidenum">
              <a:rPr lang="en-US"/>
              <a:pPr/>
              <a:t>14</a:t>
            </a:fld>
            <a:endParaRPr lang="en-US"/>
          </a:p>
        </p:txBody>
      </p:sp>
      <p:sp>
        <p:nvSpPr>
          <p:cNvPr id="224258" name="Rectangle 1026"/>
          <p:cNvSpPr>
            <a:spLocks noGrp="1" noRot="1" noChangeAspect="1" noChangeArrowheads="1" noTextEdit="1"/>
          </p:cNvSpPr>
          <p:nvPr>
            <p:ph type="sldImg"/>
          </p:nvPr>
        </p:nvSpPr>
        <p:spPr>
          <a:xfrm>
            <a:off x="2549525" y="481013"/>
            <a:ext cx="1911350" cy="1433512"/>
          </a:xfrm>
          <a:ln/>
        </p:spPr>
      </p:sp>
      <p:sp>
        <p:nvSpPr>
          <p:cNvPr id="224259" name="Rectangle 1027"/>
          <p:cNvSpPr>
            <a:spLocks noGrp="1" noChangeArrowheads="1"/>
          </p:cNvSpPr>
          <p:nvPr>
            <p:ph type="body" idx="1"/>
          </p:nvPr>
        </p:nvSpPr>
        <p:spPr/>
        <p:txBody>
          <a:bodyPr/>
          <a:lstStyle/>
          <a:p>
            <a:r>
              <a:rPr lang="en-US" sz="1200" dirty="0"/>
              <a:t>but ultimately, with a </a:t>
            </a:r>
            <a:r>
              <a:rPr lang="en-US" sz="1200" i="1" dirty="0"/>
              <a:t>practical, rhetorical</a:t>
            </a:r>
            <a:r>
              <a:rPr lang="en-US" sz="1200" dirty="0"/>
              <a:t> focus</a:t>
            </a:r>
          </a:p>
          <a:p>
            <a:r>
              <a:rPr lang="en-US" sz="1200" dirty="0"/>
              <a:t>“For every topic of debate there are two, mutually contradictory positions (logoi)”</a:t>
            </a:r>
            <a:br>
              <a:rPr lang="en-US" sz="1200" dirty="0"/>
            </a:br>
            <a:r>
              <a:rPr lang="en-US" sz="1000" dirty="0"/>
              <a:t>(fr. 6a)</a:t>
            </a:r>
            <a:endParaRPr lang="en-US" sz="1200" dirty="0"/>
          </a:p>
          <a:p>
            <a:r>
              <a:rPr lang="en-US" sz="1200" dirty="0"/>
              <a:t>“. . . [the ability to] make the weaker argument (logos) the stronger . . .”</a:t>
            </a:r>
            <a:br>
              <a:rPr lang="en-US" sz="1200" dirty="0"/>
            </a:br>
            <a:r>
              <a:rPr lang="en-US" sz="1000" dirty="0"/>
              <a:t>(fr. 6b)</a:t>
            </a:r>
          </a:p>
          <a:p>
            <a:r>
              <a:rPr lang="en-US" sz="1200" dirty="0"/>
              <a:t>“Good public speakers (</a:t>
            </a:r>
            <a:r>
              <a:rPr lang="en-US" sz="1200" i="1" dirty="0" err="1"/>
              <a:t>rhētores</a:t>
            </a:r>
            <a:r>
              <a:rPr lang="en-US" sz="1200" dirty="0"/>
              <a:t>) make the good instead of the evil to seem just to cities”</a:t>
            </a:r>
            <a:br>
              <a:rPr lang="en-US" sz="1200" dirty="0"/>
            </a:br>
            <a:r>
              <a:rPr lang="en-US" sz="1000" dirty="0"/>
              <a:t>(Plato </a:t>
            </a:r>
            <a:r>
              <a:rPr lang="en-US" sz="1000" i="1" dirty="0"/>
              <a:t>Theaetetus</a:t>
            </a:r>
            <a:r>
              <a:rPr lang="en-US" sz="1000" dirty="0"/>
              <a:t> 167b)</a:t>
            </a:r>
            <a:endParaRPr lang="en-US" sz="1200" dirty="0"/>
          </a:p>
          <a:p>
            <a:r>
              <a:rPr lang="en-US" sz="1200" dirty="0"/>
              <a:t>“A</a:t>
            </a:r>
            <a:r>
              <a:rPr lang="en-US" dirty="0" smtClean="0"/>
              <a:t>nd I am far from saying that wisdom and the wise man have no existence; but I say that the wise man is he who makes the evils which appear and are to a man, into goods which are and appear to him” </a:t>
            </a:r>
            <a:r>
              <a:rPr lang="en-US" sz="800" dirty="0"/>
              <a:t>(Plato's </a:t>
            </a:r>
            <a:r>
              <a:rPr lang="en-US" sz="800" i="1" dirty="0"/>
              <a:t>Theaetetus</a:t>
            </a:r>
            <a:r>
              <a:rPr lang="en-US" sz="800" dirty="0"/>
              <a:t> 166d)</a:t>
            </a:r>
          </a:p>
          <a:p>
            <a:r>
              <a:rPr lang="en-US" dirty="0" smtClean="0"/>
              <a:t>POLITICAL AND EDUCATIONAL IMPLICATIONS</a:t>
            </a:r>
          </a:p>
          <a:p>
            <a:r>
              <a:rPr lang="en-US" dirty="0" smtClean="0"/>
              <a:t>all is opinion, but not all opinions are equal.</a:t>
            </a:r>
          </a:p>
          <a:p>
            <a:pPr lvl="1"/>
            <a:r>
              <a:rPr lang="en-US" dirty="0" smtClean="0"/>
              <a:t>superior opinion comes from education, where inferior opinion is replaced with superior.</a:t>
            </a:r>
          </a:p>
          <a:p>
            <a:pPr lvl="1"/>
            <a:r>
              <a:rPr lang="en-US" dirty="0" smtClean="0"/>
              <a:t>training in “political virtue,” the responsibility of the sophist, takes that process to the political sphere: becomes training in how to be a good citizen (how to evaluate policy) and leader (how to formulate and present policy).</a:t>
            </a:r>
          </a:p>
          <a:p>
            <a:pPr lvl="1"/>
            <a:r>
              <a:rPr lang="en-US" dirty="0" smtClean="0"/>
              <a:t>the political leaders task will be, like a physician’s, but maybe more like a psychiatric therapist’s, to adjust the subject’s (the citizen’s) orientation to appearances - to replace inferior opinions with superior ones.</a:t>
            </a:r>
          </a:p>
          <a:p>
            <a:r>
              <a:rPr lang="en-US" dirty="0" smtClean="0"/>
              <a:t>this is where </a:t>
            </a:r>
            <a:r>
              <a:rPr lang="en-US" dirty="0" err="1" smtClean="0"/>
              <a:t>ober</a:t>
            </a:r>
            <a:r>
              <a:rPr lang="en-US" dirty="0" smtClean="0"/>
              <a:t> and </a:t>
            </a:r>
            <a:r>
              <a:rPr lang="en-US" dirty="0" err="1" smtClean="0"/>
              <a:t>michels</a:t>
            </a:r>
            <a:r>
              <a:rPr lang="en-US" dirty="0" smtClean="0"/>
              <a:t> come in: this sophistically trained elite clearly corresponds to the advisory-leadership class outlined by </a:t>
            </a:r>
            <a:r>
              <a:rPr lang="en-US" dirty="0" err="1" smtClean="0"/>
              <a:t>ober</a:t>
            </a:r>
            <a:r>
              <a:rPr lang="en-US" dirty="0" smtClean="0"/>
              <a:t>.</a:t>
            </a:r>
          </a:p>
          <a:p>
            <a:r>
              <a:rPr lang="en-US" dirty="0" smtClean="0"/>
              <a:t>but if logos, the medium for adjusting the perceptions and opinions of the demos, really is a mighty potentate as per </a:t>
            </a:r>
            <a:r>
              <a:rPr lang="en-US" dirty="0" err="1" smtClean="0"/>
              <a:t>gorgias</a:t>
            </a:r>
            <a:r>
              <a:rPr lang="en-US" dirty="0" smtClean="0"/>
              <a:t>, then the “ideological hegemony of the masses turns out to be a carnival trick: </a:t>
            </a:r>
            <a:r>
              <a:rPr lang="en-US" dirty="0" err="1" smtClean="0"/>
              <a:t>michels</a:t>
            </a:r>
            <a:r>
              <a:rPr lang="en-US" dirty="0" smtClean="0"/>
              <a:t>’ iron law is validated.</a:t>
            </a:r>
          </a:p>
          <a:p>
            <a:r>
              <a:rPr lang="en-US" dirty="0" smtClean="0"/>
              <a:t>note</a:t>
            </a:r>
            <a:r>
              <a:rPr lang="en-US" baseline="0" dirty="0" smtClean="0"/>
              <a:t> that </a:t>
            </a:r>
            <a:r>
              <a:rPr lang="en-US" baseline="0" dirty="0" err="1" smtClean="0"/>
              <a:t>aristotle</a:t>
            </a:r>
            <a:r>
              <a:rPr lang="en-US" baseline="0" dirty="0" smtClean="0"/>
              <a:t> also argues that it is necessary to be able to argue both sides, not because neither can claim superiority to other, but because a necessary skill. (note that not even </a:t>
            </a:r>
            <a:r>
              <a:rPr lang="en-US" baseline="0" dirty="0" err="1" smtClean="0"/>
              <a:t>prot</a:t>
            </a:r>
            <a:r>
              <a:rPr lang="en-US" baseline="0" dirty="0" smtClean="0"/>
              <a:t> thinks all wisdom equivalent – just that in practical terms, objective and subjective knowledge can’t be dealt with in separate compartments. the really real of little use unless it can be made to </a:t>
            </a:r>
            <a:r>
              <a:rPr lang="en-US" i="1" baseline="0" dirty="0" smtClean="0"/>
              <a:t>seem</a:t>
            </a:r>
            <a:r>
              <a:rPr lang="en-US" baseline="0" dirty="0" smtClean="0"/>
              <a:t> real.</a:t>
            </a:r>
          </a:p>
          <a:p>
            <a:r>
              <a:rPr lang="en-US" baseline="0" dirty="0" smtClean="0"/>
              <a:t>note that </a:t>
            </a:r>
            <a:r>
              <a:rPr lang="en-US" baseline="0" dirty="0" err="1" smtClean="0"/>
              <a:t>aristotle</a:t>
            </a:r>
            <a:r>
              <a:rPr lang="en-US" baseline="0" dirty="0" smtClean="0"/>
              <a:t> understands rhetoric as useful for the politician (read democratic politician), not because politics has nothing to do with wisdom, but because the practicalities of deliberation and debate militate against a more philosophical consideration of policy.</a:t>
            </a:r>
            <a:endParaRPr lang="en-US" dirty="0"/>
          </a:p>
        </p:txBody>
      </p:sp>
    </p:spTree>
    <p:extLst>
      <p:ext uri="{BB962C8B-B14F-4D97-AF65-F5344CB8AC3E}">
        <p14:creationId xmlns:p14="http://schemas.microsoft.com/office/powerpoint/2010/main" val="12367441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5D02F1A-7B92-4D57-8758-79CC5308DED1}" type="datetime1">
              <a:rPr lang="en-US"/>
              <a:pPr/>
              <a:t>3/2/2017</a:t>
            </a:fld>
            <a:endParaRPr lang="en-US"/>
          </a:p>
        </p:txBody>
      </p:sp>
      <p:sp>
        <p:nvSpPr>
          <p:cNvPr id="7" name="Rectangle 7"/>
          <p:cNvSpPr>
            <a:spLocks noGrp="1" noChangeArrowheads="1"/>
          </p:cNvSpPr>
          <p:nvPr>
            <p:ph type="sldNum" sz="quarter" idx="5"/>
          </p:nvPr>
        </p:nvSpPr>
        <p:spPr>
          <a:ln/>
        </p:spPr>
        <p:txBody>
          <a:bodyPr/>
          <a:lstStyle/>
          <a:p>
            <a:fld id="{018E5845-F340-43D2-BE2B-EE7732425A4F}" type="slidenum">
              <a:rPr lang="en-US"/>
              <a:pPr/>
              <a:t>15</a:t>
            </a:fld>
            <a:endParaRPr lang="en-US"/>
          </a:p>
        </p:txBody>
      </p:sp>
      <p:sp>
        <p:nvSpPr>
          <p:cNvPr id="240642" name="Rectangle 2"/>
          <p:cNvSpPr>
            <a:spLocks noGrp="1" noRot="1" noChangeAspect="1" noChangeArrowheads="1" noTextEdit="1"/>
          </p:cNvSpPr>
          <p:nvPr>
            <p:ph type="sldImg"/>
          </p:nvPr>
        </p:nvSpPr>
        <p:spPr>
          <a:xfrm>
            <a:off x="2549525" y="481013"/>
            <a:ext cx="1911350" cy="1433512"/>
          </a:xfrm>
          <a:ln/>
        </p:spPr>
      </p:sp>
      <p:sp>
        <p:nvSpPr>
          <p:cNvPr id="240643" name="Rectangle 3"/>
          <p:cNvSpPr>
            <a:spLocks noGrp="1" noChangeArrowheads="1"/>
          </p:cNvSpPr>
          <p:nvPr>
            <p:ph type="body" idx="1"/>
          </p:nvPr>
        </p:nvSpPr>
        <p:spPr/>
        <p:txBody>
          <a:bodyPr/>
          <a:lstStyle/>
          <a:p>
            <a:r>
              <a:rPr lang="en-US" dirty="0" smtClean="0"/>
              <a:t>relativism, argument from probability</a:t>
            </a:r>
          </a:p>
          <a:p>
            <a:r>
              <a:rPr lang="en-US" dirty="0" smtClean="0"/>
              <a:t>rhetorical stylist</a:t>
            </a:r>
          </a:p>
          <a:p>
            <a:r>
              <a:rPr lang="en-US" i="1" dirty="0" smtClean="0"/>
              <a:t>logos</a:t>
            </a:r>
            <a:endParaRPr lang="en-US" dirty="0" smtClean="0"/>
          </a:p>
          <a:p>
            <a:pPr lvl="1"/>
            <a:r>
              <a:rPr lang="en-US" dirty="0" smtClean="0"/>
              <a:t>its weaknesses, strengths</a:t>
            </a:r>
          </a:p>
          <a:p>
            <a:pPr marL="194550" indent="-194550"/>
            <a:r>
              <a:rPr lang="en-US" dirty="0" smtClean="0"/>
              <a:t>One question I have concerning something being eternal though, if something is eternal, therefore limitless, why does it have to exist nowhere? Can it not exist everywhere?</a:t>
            </a:r>
            <a:endParaRPr lang="en-US" dirty="0"/>
          </a:p>
        </p:txBody>
      </p:sp>
    </p:spTree>
    <p:extLst>
      <p:ext uri="{BB962C8B-B14F-4D97-AF65-F5344CB8AC3E}">
        <p14:creationId xmlns:p14="http://schemas.microsoft.com/office/powerpoint/2010/main" val="11970847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CB3C21E6-159A-4589-AC70-038D7CBC330A}" type="datetime1">
              <a:rPr lang="en-US"/>
              <a:pPr/>
              <a:t>3/2/2017</a:t>
            </a:fld>
            <a:endParaRPr lang="en-US"/>
          </a:p>
        </p:txBody>
      </p:sp>
      <p:sp>
        <p:nvSpPr>
          <p:cNvPr id="7" name="Rectangle 7"/>
          <p:cNvSpPr>
            <a:spLocks noGrp="1" noChangeArrowheads="1"/>
          </p:cNvSpPr>
          <p:nvPr>
            <p:ph type="sldNum" sz="quarter" idx="5"/>
          </p:nvPr>
        </p:nvSpPr>
        <p:spPr>
          <a:ln/>
        </p:spPr>
        <p:txBody>
          <a:bodyPr/>
          <a:lstStyle/>
          <a:p>
            <a:fld id="{BFB8B6AD-7B6E-4C09-8BDA-228C01A36F7A}" type="slidenum">
              <a:rPr lang="en-US"/>
              <a:pPr/>
              <a:t>16</a:t>
            </a:fld>
            <a:endParaRPr lang="en-US"/>
          </a:p>
        </p:txBody>
      </p:sp>
      <p:sp>
        <p:nvSpPr>
          <p:cNvPr id="244738" name="Rectangle 2"/>
          <p:cNvSpPr>
            <a:spLocks noGrp="1" noRot="1" noChangeAspect="1" noChangeArrowheads="1" noTextEdit="1"/>
          </p:cNvSpPr>
          <p:nvPr>
            <p:ph type="sldImg"/>
          </p:nvPr>
        </p:nvSpPr>
        <p:spPr>
          <a:xfrm>
            <a:off x="2549525" y="481013"/>
            <a:ext cx="1911350" cy="1433512"/>
          </a:xfrm>
          <a:ln/>
        </p:spPr>
      </p:sp>
      <p:sp>
        <p:nvSpPr>
          <p:cNvPr id="244739" name="Rectangle 3"/>
          <p:cNvSpPr>
            <a:spLocks noGrp="1" noChangeArrowheads="1"/>
          </p:cNvSpPr>
          <p:nvPr>
            <p:ph type="body" idx="1"/>
          </p:nvPr>
        </p:nvSpPr>
        <p:spPr/>
        <p:txBody>
          <a:bodyPr/>
          <a:lstStyle/>
          <a:p>
            <a:pPr marL="194550" indent="-194550"/>
            <a:r>
              <a:rPr lang="en-US" sz="900" dirty="0"/>
              <a:t>FOR GORGIAS, </a:t>
            </a:r>
            <a:r>
              <a:rPr lang="en-US" sz="900" dirty="0"/>
              <a:t>WHAT MATTERS ABOUT SPEECH IS WHAT IT DOES: </a:t>
            </a:r>
            <a:r>
              <a:rPr lang="en-US" sz="900" i="1" dirty="0"/>
              <a:t>PERSUASION</a:t>
            </a:r>
            <a:r>
              <a:rPr lang="en-US" sz="900" i="1" dirty="0"/>
              <a:t>. </a:t>
            </a:r>
            <a:r>
              <a:rPr lang="en-US" sz="900" dirty="0"/>
              <a:t>AND </a:t>
            </a:r>
            <a:r>
              <a:rPr lang="en-US" sz="900" dirty="0"/>
              <a:t>PERSUASION, THE SHAPING OF ANOTHER’S THOUGHT OR ACTION, ALWAYS HAPPENS AT THE LEVEL NOT OF KNOWLEDGE BUT OF OPINION AND BELIEF. social reality, the world we share between us, is a world conditioned by our communication. if we ignore that, we ignore one of the principal factors shaping our world.</a:t>
            </a:r>
          </a:p>
          <a:p>
            <a:pPr marL="194550" indent="-194550"/>
            <a:r>
              <a:rPr lang="en-US" sz="900" dirty="0"/>
              <a:t>GORGIAS’ </a:t>
            </a:r>
            <a:r>
              <a:rPr lang="en-US" sz="900" i="1" dirty="0"/>
              <a:t>HELEN</a:t>
            </a:r>
            <a:r>
              <a:rPr lang="en-US" sz="900" dirty="0"/>
              <a:t>, intro.</a:t>
            </a:r>
            <a:endParaRPr lang="en-US" sz="900" i="1" dirty="0"/>
          </a:p>
          <a:p>
            <a:pPr marL="194550" indent="-194550"/>
            <a:r>
              <a:rPr lang="en-US" sz="900" dirty="0"/>
              <a:t>Helen traditionally </a:t>
            </a:r>
            <a:r>
              <a:rPr lang="en-US" sz="900" dirty="0"/>
              <a:t>blamed for Trojan </a:t>
            </a:r>
            <a:r>
              <a:rPr lang="en-US" sz="900" dirty="0"/>
              <a:t>War - </a:t>
            </a:r>
            <a:r>
              <a:rPr lang="en-US" sz="900" dirty="0"/>
              <a:t>called </a:t>
            </a:r>
            <a:r>
              <a:rPr lang="en-US" sz="900" dirty="0"/>
              <a:t>a dog, a bane, and so on. Gorgias' </a:t>
            </a:r>
            <a:r>
              <a:rPr lang="en-US" sz="900" i="1" dirty="0"/>
              <a:t>praise</a:t>
            </a:r>
            <a:r>
              <a:rPr lang="en-US" sz="900" dirty="0"/>
              <a:t> of Helen is therefore </a:t>
            </a:r>
            <a:r>
              <a:rPr lang="en-US" sz="900" dirty="0"/>
              <a:t>paradoxical, a challenge in peithō, AN EXERCISE IN SPIN!!</a:t>
            </a:r>
            <a:endParaRPr lang="en-US" sz="900" dirty="0"/>
          </a:p>
          <a:p>
            <a:pPr marL="194550" indent="-194550"/>
            <a:r>
              <a:rPr lang="en-US" sz="900" dirty="0"/>
              <a:t>But </a:t>
            </a:r>
            <a:r>
              <a:rPr lang="en-US" sz="900" dirty="0"/>
              <a:t>praise here very </a:t>
            </a:r>
            <a:r>
              <a:rPr lang="en-US" sz="900" dirty="0"/>
              <a:t>quickly becomes a speech </a:t>
            </a:r>
            <a:r>
              <a:rPr lang="en-US" sz="900" i="1" dirty="0"/>
              <a:t>defending</a:t>
            </a:r>
            <a:r>
              <a:rPr lang="en-US" sz="900" dirty="0"/>
              <a:t> </a:t>
            </a:r>
            <a:r>
              <a:rPr lang="en-US" sz="900" dirty="0"/>
              <a:t>of </a:t>
            </a:r>
            <a:r>
              <a:rPr lang="en-US" sz="900" dirty="0"/>
              <a:t>Helen – mixed genre.</a:t>
            </a:r>
          </a:p>
          <a:p>
            <a:pPr marL="194550" indent="-194550"/>
            <a:r>
              <a:rPr lang="en-US" sz="900" dirty="0"/>
              <a:t>defending rather than praising </a:t>
            </a:r>
            <a:r>
              <a:rPr lang="en-US" sz="900" dirty="0" err="1"/>
              <a:t>helen</a:t>
            </a:r>
            <a:r>
              <a:rPr lang="en-US" sz="900" dirty="0"/>
              <a:t>, Gorgias </a:t>
            </a:r>
            <a:r>
              <a:rPr lang="en-US" sz="900" dirty="0"/>
              <a:t>enumerates four possible extenuating </a:t>
            </a:r>
            <a:r>
              <a:rPr lang="en-US" sz="900" dirty="0"/>
              <a:t>circumstances:</a:t>
            </a:r>
            <a:endParaRPr lang="en-US" sz="900" dirty="0"/>
          </a:p>
          <a:p>
            <a:pPr marL="194550" indent="-194550">
              <a:buFontTx/>
              <a:buAutoNum type="arabicPeriod"/>
            </a:pPr>
            <a:r>
              <a:rPr lang="en-US" sz="900" i="1" dirty="0"/>
              <a:t>Tukhe</a:t>
            </a:r>
            <a:r>
              <a:rPr lang="en-US" sz="900" dirty="0"/>
              <a:t>, i.e., "fate" or "fortune" (a god made her do it)</a:t>
            </a:r>
          </a:p>
          <a:p>
            <a:pPr marL="194550" indent="-194550">
              <a:buFontTx/>
              <a:buAutoNum type="arabicPeriod"/>
            </a:pPr>
            <a:r>
              <a:rPr lang="en-US" sz="900" i="1" dirty="0"/>
              <a:t>Bia</a:t>
            </a:r>
            <a:r>
              <a:rPr lang="en-US" sz="900" dirty="0"/>
              <a:t>, i.e., forceful or violent abduction (she was kidnapped and raped)</a:t>
            </a:r>
          </a:p>
          <a:p>
            <a:pPr marL="194550" indent="-194550">
              <a:buFontTx/>
              <a:buAutoNum type="arabicPeriod"/>
            </a:pPr>
            <a:r>
              <a:rPr lang="en-US" sz="900" i="1" dirty="0"/>
              <a:t>Logos</a:t>
            </a:r>
            <a:r>
              <a:rPr lang="en-US" sz="900" dirty="0"/>
              <a:t> (she was seduced by the powers of speech)</a:t>
            </a:r>
          </a:p>
          <a:p>
            <a:pPr marL="194550" indent="-194550">
              <a:buFontTx/>
              <a:buAutoNum type="arabicPeriod"/>
            </a:pPr>
            <a:r>
              <a:rPr lang="en-US" sz="900" i="1" dirty="0"/>
              <a:t>Eros</a:t>
            </a:r>
            <a:r>
              <a:rPr lang="en-US" sz="900" dirty="0"/>
              <a:t>, i.e., "lust" (Paris' beauty was irresistible)</a:t>
            </a:r>
          </a:p>
          <a:p>
            <a:pPr marL="194550" indent="-194550"/>
            <a:r>
              <a:rPr lang="en-US" sz="900" dirty="0"/>
              <a:t>principally </a:t>
            </a:r>
            <a:r>
              <a:rPr lang="en-US" sz="900" dirty="0"/>
              <a:t>interested in exploring extenuating circumstance number three: the powers of </a:t>
            </a:r>
            <a:r>
              <a:rPr lang="en-US" sz="900" b="1" i="1" dirty="0"/>
              <a:t>logos</a:t>
            </a:r>
            <a:r>
              <a:rPr lang="en-US" sz="900" dirty="0"/>
              <a:t> (sections 8-14). As to </a:t>
            </a:r>
            <a:r>
              <a:rPr lang="en-US" sz="900" b="1" dirty="0"/>
              <a:t>genre</a:t>
            </a:r>
            <a:r>
              <a:rPr lang="en-US" sz="900" dirty="0"/>
              <a:t>, this discourse, whether or not we justly can call it an </a:t>
            </a:r>
            <a:r>
              <a:rPr lang="en-US" sz="900" b="1" dirty="0"/>
              <a:t>encomium</a:t>
            </a:r>
            <a:r>
              <a:rPr lang="en-US" sz="900" dirty="0"/>
              <a:t> (praise speech), is an excellent example of </a:t>
            </a:r>
            <a:r>
              <a:rPr lang="en-US" sz="900" b="1" i="1" dirty="0"/>
              <a:t>epideixis</a:t>
            </a:r>
            <a:r>
              <a:rPr lang="en-US" sz="900" dirty="0"/>
              <a:t>, a "demonstration" piece - whether demonstration (</a:t>
            </a:r>
            <a:r>
              <a:rPr lang="en-US" sz="900" i="1" dirty="0"/>
              <a:t>epideixis</a:t>
            </a:r>
            <a:r>
              <a:rPr lang="en-US" sz="900" dirty="0"/>
              <a:t>) of a given argument, of a mode of argumentation, of a rhetorical style, or even simply of a given writer-speaker's oratorical skill. </a:t>
            </a:r>
            <a:r>
              <a:rPr lang="en-US" sz="900" b="1" i="1" dirty="0"/>
              <a:t>Epideixis</a:t>
            </a:r>
            <a:r>
              <a:rPr lang="en-US" sz="900" dirty="0"/>
              <a:t> was closely associated with the activity of the sophists.</a:t>
            </a:r>
          </a:p>
          <a:p>
            <a:pPr marL="194550" indent="-194550"/>
            <a:r>
              <a:rPr lang="en-US" sz="900" dirty="0" err="1"/>
              <a:t>gorgias</a:t>
            </a:r>
            <a:r>
              <a:rPr lang="en-US" sz="900" dirty="0"/>
              <a:t> </a:t>
            </a:r>
            <a:r>
              <a:rPr lang="en-US" sz="900" dirty="0"/>
              <a:t>conveys his point through comparisons and examples.</a:t>
            </a:r>
          </a:p>
          <a:p>
            <a:pPr marL="426390" lvl="1" indent="-194550"/>
            <a:r>
              <a:rPr lang="en-US" sz="900" dirty="0"/>
              <a:t>if poetry, metrical speech, can produce sadness, gladness, etc. then so can the quasi-poetic speech of a </a:t>
            </a:r>
            <a:r>
              <a:rPr lang="en-US" sz="900" dirty="0" err="1"/>
              <a:t>gorgias</a:t>
            </a:r>
            <a:r>
              <a:rPr lang="en-US" sz="900" dirty="0"/>
              <a:t>.</a:t>
            </a:r>
          </a:p>
          <a:p>
            <a:pPr marL="426390" lvl="1" indent="-194550"/>
            <a:r>
              <a:rPr lang="en-US" sz="900" dirty="0"/>
              <a:t>if incantation can staunch wounds, then so can logos in court or assembly affect the mind or heart in similar ways.</a:t>
            </a:r>
          </a:p>
          <a:p>
            <a:pPr marL="194550" indent="-194550"/>
            <a:r>
              <a:rPr lang="en-US" sz="900" dirty="0"/>
              <a:t>further, the 4 modalities - divine necessity, physical force, logos, visually induced eros - are discussed in ways that clearly imply equivalence focused on </a:t>
            </a:r>
            <a:r>
              <a:rPr lang="en-US" sz="900" i="1" dirty="0"/>
              <a:t>logos</a:t>
            </a:r>
            <a:r>
              <a:rPr lang="en-US" sz="900" dirty="0"/>
              <a:t>: logos </a:t>
            </a:r>
            <a:r>
              <a:rPr lang="en-US" sz="900" i="1" dirty="0"/>
              <a:t>is</a:t>
            </a:r>
            <a:r>
              <a:rPr lang="en-US" sz="900" dirty="0"/>
              <a:t> divine necessity, </a:t>
            </a:r>
            <a:r>
              <a:rPr lang="en-US" sz="900" i="1" dirty="0"/>
              <a:t>is</a:t>
            </a:r>
            <a:r>
              <a:rPr lang="en-US" sz="900" dirty="0"/>
              <a:t> physical force, </a:t>
            </a:r>
            <a:r>
              <a:rPr lang="en-US" sz="900" i="1" dirty="0"/>
              <a:t>is</a:t>
            </a:r>
            <a:r>
              <a:rPr lang="en-US" sz="900" dirty="0"/>
              <a:t> physical allure.</a:t>
            </a:r>
          </a:p>
          <a:p>
            <a:pPr marL="194550" indent="-194550"/>
            <a:r>
              <a:rPr lang="en-US" sz="900" dirty="0"/>
              <a:t>THUS </a:t>
            </a:r>
            <a:r>
              <a:rPr lang="en-US" sz="900" i="1" dirty="0"/>
              <a:t>LOGOS</a:t>
            </a:r>
            <a:r>
              <a:rPr lang="en-US" sz="900" dirty="0"/>
              <a:t> BECOMES FOR GORGIAS a manipulation of doxa, which from a rhetorical standpoint we can call social reality – </a:t>
            </a:r>
            <a:r>
              <a:rPr lang="en-US" sz="900" i="1" dirty="0"/>
              <a:t>logos</a:t>
            </a:r>
            <a:r>
              <a:rPr lang="en-US" sz="900" dirty="0"/>
              <a:t> as SPEECH ACT.</a:t>
            </a:r>
          </a:p>
          <a:p>
            <a:pPr marL="194550" indent="-194550"/>
            <a:r>
              <a:rPr lang="en-US" sz="900" dirty="0"/>
              <a:t>thus </a:t>
            </a:r>
            <a:r>
              <a:rPr lang="en-US" sz="900" dirty="0" err="1"/>
              <a:t>gorgias</a:t>
            </a:r>
            <a:r>
              <a:rPr lang="en-US" sz="900" dirty="0"/>
              <a:t> </a:t>
            </a:r>
            <a:r>
              <a:rPr lang="en-US" sz="900" dirty="0"/>
              <a:t>in the </a:t>
            </a:r>
            <a:r>
              <a:rPr lang="en-US" sz="900" dirty="0" err="1"/>
              <a:t>helen</a:t>
            </a:r>
            <a:r>
              <a:rPr lang="en-US" sz="900" dirty="0"/>
              <a:t> begins to chart out a technology - rhetoric - for </a:t>
            </a:r>
            <a:r>
              <a:rPr lang="en-US" sz="900" i="1" dirty="0"/>
              <a:t>how</a:t>
            </a:r>
            <a:r>
              <a:rPr lang="en-US" sz="900" dirty="0"/>
              <a:t> that is done, </a:t>
            </a:r>
            <a:r>
              <a:rPr lang="en-US" sz="900" i="1" dirty="0"/>
              <a:t>how</a:t>
            </a:r>
            <a:r>
              <a:rPr lang="en-US" sz="900" dirty="0"/>
              <a:t> one can go about it successfully</a:t>
            </a:r>
            <a:r>
              <a:rPr lang="en-US" sz="900" dirty="0"/>
              <a:t>. yet we cannot ignore this speech as counter-rhetorical antidote: A CELEBRATION OF THE POWERS OF LOGOS AND A CRITIQUE THEREOF ALL AT ONCE.</a:t>
            </a:r>
          </a:p>
          <a:p>
            <a:pPr marL="194550" indent="-194550"/>
            <a:endParaRPr lang="en-US" sz="900" dirty="0"/>
          </a:p>
          <a:p>
            <a:pPr marL="194550" indent="-194550"/>
            <a:r>
              <a:rPr lang="en-US" sz="900" dirty="0"/>
              <a:t>CF. EPIDEICTIC SPIN IN ARISTOTLE’S </a:t>
            </a:r>
            <a:r>
              <a:rPr lang="en-US" sz="900" i="1" dirty="0"/>
              <a:t>RHETORIC</a:t>
            </a:r>
            <a:r>
              <a:rPr lang="en-US" sz="900" dirty="0"/>
              <a:t>. </a:t>
            </a:r>
            <a:r>
              <a:rPr lang="en-US" sz="900" dirty="0" err="1"/>
              <a:t>aristotle</a:t>
            </a:r>
            <a:r>
              <a:rPr lang="en-US" sz="900" dirty="0"/>
              <a:t>, if anything, adds to </a:t>
            </a:r>
            <a:r>
              <a:rPr lang="en-US" sz="900" dirty="0" err="1"/>
              <a:t>gorg’s</a:t>
            </a:r>
            <a:r>
              <a:rPr lang="en-US" sz="900" dirty="0"/>
              <a:t> technology of spin with his own examples:</a:t>
            </a:r>
          </a:p>
          <a:p>
            <a:pPr marL="194550" indent="-194550"/>
            <a:r>
              <a:rPr lang="en-US" dirty="0">
                <a:latin typeface="Tahoma" pitchFamily="34" charset="0"/>
              </a:rPr>
              <a:t>not jarring but close and plausible evaluative </a:t>
            </a:r>
            <a:r>
              <a:rPr lang="en-US" dirty="0" err="1">
                <a:latin typeface="Tahoma" pitchFamily="34" charset="0"/>
              </a:rPr>
              <a:t>coonstructions</a:t>
            </a:r>
            <a:r>
              <a:rPr lang="en-US" dirty="0">
                <a:latin typeface="Tahoma" pitchFamily="34" charset="0"/>
              </a:rPr>
              <a:t>. cautious as cool, etc. hot-headed as "forthright" (</a:t>
            </a:r>
            <a:r>
              <a:rPr lang="en-US" dirty="0" err="1">
                <a:latin typeface="Tahoma" pitchFamily="34" charset="0"/>
              </a:rPr>
              <a:t>haplous</a:t>
            </a:r>
            <a:r>
              <a:rPr lang="en-US" dirty="0">
                <a:latin typeface="Tahoma" pitchFamily="34" charset="0"/>
              </a:rPr>
              <a:t>). a nice enthymeme of the less and greater - a fortiori. if rash ordinarily, then all the more daring in cases of need. but these are "false inferences about the cause."</a:t>
            </a:r>
            <a:endParaRPr lang="en-US" sz="900" dirty="0"/>
          </a:p>
        </p:txBody>
      </p:sp>
    </p:spTree>
    <p:extLst>
      <p:ext uri="{BB962C8B-B14F-4D97-AF65-F5344CB8AC3E}">
        <p14:creationId xmlns:p14="http://schemas.microsoft.com/office/powerpoint/2010/main" val="39469706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17</a:t>
            </a:fld>
            <a:endParaRPr lang="en-US"/>
          </a:p>
        </p:txBody>
      </p:sp>
    </p:spTree>
    <p:extLst>
      <p:ext uri="{BB962C8B-B14F-4D97-AF65-F5344CB8AC3E}">
        <p14:creationId xmlns:p14="http://schemas.microsoft.com/office/powerpoint/2010/main" val="25204251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18</a:t>
            </a:fld>
            <a:endParaRPr lang="en-US"/>
          </a:p>
        </p:txBody>
      </p:sp>
    </p:spTree>
    <p:extLst>
      <p:ext uri="{BB962C8B-B14F-4D97-AF65-F5344CB8AC3E}">
        <p14:creationId xmlns:p14="http://schemas.microsoft.com/office/powerpoint/2010/main" val="2269551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9645">
              <a:defRPr/>
            </a:pPr>
            <a:r>
              <a:rPr lang="en-US" dirty="0" smtClean="0"/>
              <a:t>some years ago I received email from a former student, someone who had taken this class. this student wrote to tell me that in my class, the had finally learned something applicable to real life. what had happened was this. the student, a bio major</a:t>
            </a:r>
            <a:r>
              <a:rPr lang="en-US" baseline="0" dirty="0" smtClean="0"/>
              <a:t> </a:t>
            </a:r>
            <a:r>
              <a:rPr lang="en-US" dirty="0" smtClean="0"/>
              <a:t>and needed a bio class grade changed to something higher – premed and all that. now, the student admittedly didn’t deserve the grade a higher grade but got the grade changed anyway, such were the powers of persuasion I had taught</a:t>
            </a:r>
            <a:r>
              <a:rPr lang="en-US" baseline="0" dirty="0" smtClean="0"/>
              <a:t> in class. after graduating with honors from </a:t>
            </a:r>
            <a:r>
              <a:rPr lang="en-US" baseline="0" dirty="0" err="1" smtClean="0"/>
              <a:t>binghamton</a:t>
            </a:r>
            <a:r>
              <a:rPr lang="en-US" baseline="0" dirty="0" smtClean="0"/>
              <a:t>, the student went on to med school.</a:t>
            </a:r>
          </a:p>
          <a:p>
            <a:pPr defTabSz="909645">
              <a:defRPr/>
            </a:pPr>
            <a:r>
              <a:rPr lang="en-US" baseline="0" dirty="0" smtClean="0"/>
              <a:t>inspired by that heartwarming story, I thought I would try a thought experiment.</a:t>
            </a:r>
          </a:p>
          <a:p>
            <a:pPr defTabSz="909645">
              <a:defRPr/>
            </a:pPr>
            <a:r>
              <a:rPr lang="en-US" baseline="0" dirty="0" smtClean="0"/>
              <a:t>what I want to do is have a student and me perform a little script – plaintiff’s speech, defense speech – and then have you, the judges vote for one or the other. but before you vote,  I want you to fill in a little questionnaire for you to keep – your responses will be the basis for discussion afterward.</a:t>
            </a:r>
          </a:p>
          <a:p>
            <a:pPr defTabSz="909645">
              <a:defRPr/>
            </a:pPr>
            <a:r>
              <a:rPr lang="en-US" baseline="0" dirty="0" smtClean="0"/>
              <a:t>I want us to imagine that that same student (the one I mentioned earlier) is being sued in court. for what and by whom? for unpaid tuition and by </a:t>
            </a:r>
            <a:r>
              <a:rPr lang="en-US" baseline="0" dirty="0" err="1" smtClean="0"/>
              <a:t>binghamton</a:t>
            </a:r>
            <a:r>
              <a:rPr lang="en-US" baseline="0" dirty="0" smtClean="0"/>
              <a:t> university.</a:t>
            </a:r>
          </a:p>
          <a:p>
            <a:pPr defTabSz="909645">
              <a:defRPr/>
            </a:pPr>
            <a:r>
              <a:rPr lang="en-US" baseline="0" dirty="0" smtClean="0"/>
              <a:t>here’s the situation.</a:t>
            </a:r>
          </a:p>
          <a:p>
            <a:pPr defTabSz="909645">
              <a:defRPr/>
            </a:pPr>
            <a:r>
              <a:rPr lang="en-US" baseline="0" dirty="0" smtClean="0"/>
              <a:t>it was may and the student, a senior, was about to graduate but wasn’t fully paid up. the student felt as if leaning goals weren’t met in persuasion class and so was withholding that portion of tuition owed.</a:t>
            </a:r>
            <a:endParaRPr lang="en-US" i="0" baseline="0" dirty="0" smtClean="0"/>
          </a:p>
          <a:p>
            <a:pPr defTabSz="909645">
              <a:defRPr/>
            </a:pPr>
            <a:r>
              <a:rPr lang="en-US" i="0" baseline="0" dirty="0" smtClean="0"/>
              <a:t>the student managed to get a hearing on the matter before BU’s office of student billing. but, but alas, failed to convince.</a:t>
            </a:r>
            <a:endParaRPr lang="en-US" baseline="0" dirty="0" smtClean="0"/>
          </a:p>
          <a:p>
            <a:pPr defTabSz="909645">
              <a:defRPr/>
            </a:pPr>
            <a:r>
              <a:rPr lang="en-US" baseline="0" dirty="0" smtClean="0"/>
              <a:t>still refusing to pay, the student is being sued in court by the university. the student is self-representing, the university has chosen </a:t>
            </a:r>
            <a:r>
              <a:rPr lang="en-US" i="0" baseline="0" dirty="0" smtClean="0"/>
              <a:t>me</a:t>
            </a:r>
            <a:r>
              <a:rPr lang="en-US" baseline="0" dirty="0" smtClean="0"/>
              <a:t> to represent it.</a:t>
            </a:r>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2</a:t>
            </a:fld>
            <a:endParaRPr lang="en-US"/>
          </a:p>
        </p:txBody>
      </p:sp>
    </p:spTree>
    <p:extLst>
      <p:ext uri="{BB962C8B-B14F-4D97-AF65-F5344CB8AC3E}">
        <p14:creationId xmlns:p14="http://schemas.microsoft.com/office/powerpoint/2010/main" val="302843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9645">
              <a:defRPr/>
            </a:pPr>
            <a:endParaRPr lang="en-US" baseline="0" dirty="0" smtClean="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3</a:t>
            </a:fld>
            <a:endParaRPr lang="en-US"/>
          </a:p>
        </p:txBody>
      </p:sp>
    </p:spTree>
    <p:extLst>
      <p:ext uri="{BB962C8B-B14F-4D97-AF65-F5344CB8AC3E}">
        <p14:creationId xmlns:p14="http://schemas.microsoft.com/office/powerpoint/2010/main" val="2883615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9645">
              <a:defRPr/>
            </a:pPr>
            <a:r>
              <a:rPr lang="en-US" i="0" baseline="0" dirty="0" smtClean="0"/>
              <a:t>the arguments we’ve just been playing with are based on an </a:t>
            </a:r>
            <a:r>
              <a:rPr lang="en-US" baseline="0" dirty="0" smtClean="0"/>
              <a:t>apocryphal conversation between two mid-400s bce Syracusans, Corax and Tisias, anciently believed to have invented rhetoric.</a:t>
            </a:r>
          </a:p>
          <a:p>
            <a:pPr defTabSz="909645">
              <a:defRPr/>
            </a:pPr>
            <a:r>
              <a:rPr lang="en-US" baseline="0" dirty="0" smtClean="0"/>
              <a:t>each case is will seem at first glance rather absurd: it’s obvious that whatever the agreement was, that agreement needs to be respected.</a:t>
            </a:r>
          </a:p>
          <a:p>
            <a:pPr defTabSz="909645">
              <a:defRPr/>
            </a:pPr>
            <a:r>
              <a:rPr lang="en-US" baseline="0" dirty="0" smtClean="0"/>
              <a:t>at the same time, each side here notices, and seeks either to exploit or to counter, an apparent loophole in the agreement. if part of the deal is that students should get quality for their money, what are the criteria for that, </a:t>
            </a:r>
            <a:r>
              <a:rPr lang="en-US" baseline="0" dirty="0" err="1" smtClean="0"/>
              <a:t>esp</a:t>
            </a:r>
            <a:r>
              <a:rPr lang="en-US" baseline="0" dirty="0" smtClean="0"/>
              <a:t> if those criteria are themselves contestable? and if contestable, we should expect that each side will frame those criteria so as to validate itself and to discredit the opposing party. </a:t>
            </a:r>
            <a:r>
              <a:rPr lang="en-US" i="1" baseline="0" dirty="0" smtClean="0"/>
              <a:t>we should expect each side to use all available persuasive means to win, and to attack all similar attempts at winning on the other end.</a:t>
            </a:r>
            <a:endParaRPr lang="en-US" baseline="0" dirty="0" smtClean="0"/>
          </a:p>
          <a:p>
            <a:r>
              <a:rPr lang="en-US" baseline="0" dirty="0" smtClean="0"/>
              <a:t>what is the take-away? that to assume that a plain and straight-forward presentation of facts – to let the facts simply speak for themselves – won’t always by itself work. that in a whole host of situations (political campaigns, the courts, public relations), the framing of your pitch, </a:t>
            </a:r>
            <a:r>
              <a:rPr lang="en-US" i="1" baseline="0" dirty="0" smtClean="0"/>
              <a:t>and even your framing of their framing of their pitch</a:t>
            </a:r>
            <a:r>
              <a:rPr lang="en-US" baseline="0" dirty="0" smtClean="0"/>
              <a:t>, cannot be ignored. that’s what the sophists are, I think, trying to tell us.</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4</a:t>
            </a:fld>
            <a:endParaRPr lang="en-US"/>
          </a:p>
        </p:txBody>
      </p:sp>
    </p:spTree>
    <p:extLst>
      <p:ext uri="{BB962C8B-B14F-4D97-AF65-F5344CB8AC3E}">
        <p14:creationId xmlns:p14="http://schemas.microsoft.com/office/powerpoint/2010/main" val="1086960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9DBEAD3F-FC43-439D-A951-10781E09CC1C}" type="datetime1">
              <a:rPr lang="en-US"/>
              <a:pPr/>
              <a:t>3/2/2017</a:t>
            </a:fld>
            <a:endParaRPr lang="en-US"/>
          </a:p>
        </p:txBody>
      </p:sp>
      <p:sp>
        <p:nvSpPr>
          <p:cNvPr id="7" name="Rectangle 7"/>
          <p:cNvSpPr>
            <a:spLocks noGrp="1" noChangeArrowheads="1"/>
          </p:cNvSpPr>
          <p:nvPr>
            <p:ph type="sldNum" sz="quarter" idx="5"/>
          </p:nvPr>
        </p:nvSpPr>
        <p:spPr>
          <a:ln/>
        </p:spPr>
        <p:txBody>
          <a:bodyPr/>
          <a:lstStyle/>
          <a:p>
            <a:fld id="{7AA38CAA-196B-4FC9-8E14-2487F188C4BE}" type="slidenum">
              <a:rPr lang="en-US"/>
              <a:pPr/>
              <a:t>5</a:t>
            </a:fld>
            <a:endParaRPr lang="en-US"/>
          </a:p>
        </p:txBody>
      </p:sp>
      <p:sp>
        <p:nvSpPr>
          <p:cNvPr id="260098" name="Rectangle 2"/>
          <p:cNvSpPr>
            <a:spLocks noGrp="1" noRot="1" noChangeAspect="1" noChangeArrowheads="1" noTextEdit="1"/>
          </p:cNvSpPr>
          <p:nvPr>
            <p:ph type="sldImg"/>
          </p:nvPr>
        </p:nvSpPr>
        <p:spPr>
          <a:xfrm>
            <a:off x="2549525" y="481013"/>
            <a:ext cx="1911350" cy="1433512"/>
          </a:xfrm>
          <a:ln/>
        </p:spPr>
      </p:sp>
      <p:sp>
        <p:nvSpPr>
          <p:cNvPr id="260099"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val="2256548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6</a:t>
            </a:fld>
            <a:endParaRPr lang="en-US"/>
          </a:p>
        </p:txBody>
      </p:sp>
    </p:spTree>
    <p:extLst>
      <p:ext uri="{BB962C8B-B14F-4D97-AF65-F5344CB8AC3E}">
        <p14:creationId xmlns:p14="http://schemas.microsoft.com/office/powerpoint/2010/main" val="1764694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7</a:t>
            </a:fld>
            <a:endParaRPr lang="en-US"/>
          </a:p>
        </p:txBody>
      </p:sp>
    </p:spTree>
    <p:extLst>
      <p:ext uri="{BB962C8B-B14F-4D97-AF65-F5344CB8AC3E}">
        <p14:creationId xmlns:p14="http://schemas.microsoft.com/office/powerpoint/2010/main" val="185093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8</a:t>
            </a:fld>
            <a:endParaRPr lang="en-US"/>
          </a:p>
        </p:txBody>
      </p:sp>
    </p:spTree>
    <p:extLst>
      <p:ext uri="{BB962C8B-B14F-4D97-AF65-F5344CB8AC3E}">
        <p14:creationId xmlns:p14="http://schemas.microsoft.com/office/powerpoint/2010/main" val="3129433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01DBD2-C5C7-44B8-8902-6B10F8DB6B3D}" type="slidenum">
              <a:rPr lang="en-US"/>
              <a:pPr/>
              <a:t>9</a:t>
            </a:fld>
            <a:endParaRPr 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val="4259989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1311"/>
            <a:ext cx="7772400" cy="1470025"/>
          </a:xfrm>
          <a:noFill/>
        </p:spPr>
        <p:txBody>
          <a:bodyPr>
            <a:noAutofit/>
          </a:bodyPr>
          <a:lstStyle>
            <a:lvl1pPr algn="ctr">
              <a:defRPr sz="4800" b="0">
                <a:solidFill>
                  <a:schemeClr val="bg1"/>
                </a:solidFill>
                <a:effectLst>
                  <a:outerShdw blurRad="38100" dist="38100" dir="2700000" algn="tl">
                    <a:srgbClr val="000000">
                      <a:alpha val="43137"/>
                    </a:srgbClr>
                  </a:outerShdw>
                </a:effectLst>
                <a:latin typeface="+mj-lt"/>
                <a:cs typeface="Levenim MT" pitchFamily="2" charset="-79"/>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947086"/>
            <a:ext cx="6400800" cy="1752600"/>
          </a:xfrm>
        </p:spPr>
        <p:txBody>
          <a:bodyPr>
            <a:normAutofit/>
          </a:bodyPr>
          <a:lstStyle>
            <a:lvl1pPr marL="0" indent="0" algn="ctr">
              <a:buNone/>
              <a:defRPr sz="3600" b="0">
                <a:solidFill>
                  <a:srgbClr val="000099"/>
                </a:solidFill>
                <a:effectLst/>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2-Mar 2017</a:t>
            </a:r>
            <a:endParaRPr lang="en-US"/>
          </a:p>
        </p:txBody>
      </p:sp>
      <p:sp>
        <p:nvSpPr>
          <p:cNvPr id="6" name="Footer Placeholder 5"/>
          <p:cNvSpPr>
            <a:spLocks noGrp="1"/>
          </p:cNvSpPr>
          <p:nvPr>
            <p:ph type="ftr" sz="quarter" idx="11"/>
          </p:nvPr>
        </p:nvSpPr>
        <p:spPr/>
        <p:txBody>
          <a:bodyPr/>
          <a:lstStyle/>
          <a:p>
            <a:r>
              <a:rPr lang="en-US" smtClean="0"/>
              <a:t>Sophists</a:t>
            </a:r>
            <a:endParaRPr lang="en-US"/>
          </a:p>
        </p:txBody>
      </p:sp>
      <p:sp>
        <p:nvSpPr>
          <p:cNvPr id="7" name="Slide Number Placeholder 6"/>
          <p:cNvSpPr>
            <a:spLocks noGrp="1"/>
          </p:cNvSpPr>
          <p:nvPr>
            <p:ph type="sldNum" sz="quarter" idx="12"/>
          </p:nvPr>
        </p:nvSpPr>
        <p:spPr/>
        <p:txBody>
          <a:bodyPr/>
          <a:lstStyle/>
          <a:p>
            <a:fld id="{8CA028EF-8D2F-4BE3-B1C0-CE3278149C7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2-Mar 2017</a:t>
            </a:r>
            <a:endParaRPr lang="en-US"/>
          </a:p>
        </p:txBody>
      </p:sp>
      <p:sp>
        <p:nvSpPr>
          <p:cNvPr id="6" name="Footer Placeholder 5"/>
          <p:cNvSpPr>
            <a:spLocks noGrp="1"/>
          </p:cNvSpPr>
          <p:nvPr>
            <p:ph type="ftr" sz="quarter" idx="11"/>
          </p:nvPr>
        </p:nvSpPr>
        <p:spPr/>
        <p:txBody>
          <a:bodyPr/>
          <a:lstStyle/>
          <a:p>
            <a:r>
              <a:rPr lang="en-US" smtClean="0"/>
              <a:t>Sophists</a:t>
            </a:r>
            <a:endParaRPr lang="en-US"/>
          </a:p>
        </p:txBody>
      </p:sp>
      <p:sp>
        <p:nvSpPr>
          <p:cNvPr id="7" name="Slide Number Placeholder 6"/>
          <p:cNvSpPr>
            <a:spLocks noGrp="1"/>
          </p:cNvSpPr>
          <p:nvPr>
            <p:ph type="sldNum" sz="quarter" idx="12"/>
          </p:nvPr>
        </p:nvSpPr>
        <p:spPr/>
        <p:txBody>
          <a:bodyPr/>
          <a:lstStyle/>
          <a:p>
            <a:fld id="{0E2B0241-DBC4-47FC-A6F0-845E6B9C1C6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2-Mar 2017</a:t>
            </a:r>
            <a:endParaRPr lang="en-US"/>
          </a:p>
        </p:txBody>
      </p:sp>
      <p:sp>
        <p:nvSpPr>
          <p:cNvPr id="5" name="Footer Placeholder 4"/>
          <p:cNvSpPr>
            <a:spLocks noGrp="1"/>
          </p:cNvSpPr>
          <p:nvPr>
            <p:ph type="ftr" sz="quarter" idx="11"/>
          </p:nvPr>
        </p:nvSpPr>
        <p:spPr/>
        <p:txBody>
          <a:bodyPr/>
          <a:lstStyle/>
          <a:p>
            <a:r>
              <a:rPr lang="en-US" smtClean="0"/>
              <a:t>Sophists</a:t>
            </a:r>
            <a:endParaRPr lang="en-US"/>
          </a:p>
        </p:txBody>
      </p:sp>
      <p:sp>
        <p:nvSpPr>
          <p:cNvPr id="6" name="Slide Number Placeholder 5"/>
          <p:cNvSpPr>
            <a:spLocks noGrp="1"/>
          </p:cNvSpPr>
          <p:nvPr>
            <p:ph type="sldNum" sz="quarter" idx="12"/>
          </p:nvPr>
        </p:nvSpPr>
        <p:spPr/>
        <p:txBody>
          <a:bodyPr/>
          <a:lstStyle/>
          <a:p>
            <a:fld id="{C94D3E10-C0C1-4D71-A41A-6CB8B8E1C6B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2-Mar 2017</a:t>
            </a:r>
            <a:endParaRPr lang="en-US"/>
          </a:p>
        </p:txBody>
      </p:sp>
      <p:sp>
        <p:nvSpPr>
          <p:cNvPr id="5" name="Footer Placeholder 4"/>
          <p:cNvSpPr>
            <a:spLocks noGrp="1"/>
          </p:cNvSpPr>
          <p:nvPr>
            <p:ph type="ftr" sz="quarter" idx="11"/>
          </p:nvPr>
        </p:nvSpPr>
        <p:spPr/>
        <p:txBody>
          <a:bodyPr/>
          <a:lstStyle/>
          <a:p>
            <a:r>
              <a:rPr lang="en-US" smtClean="0"/>
              <a:t>Sophists</a:t>
            </a:r>
            <a:endParaRPr lang="en-US"/>
          </a:p>
        </p:txBody>
      </p:sp>
      <p:sp>
        <p:nvSpPr>
          <p:cNvPr id="6" name="Slide Number Placeholder 5"/>
          <p:cNvSpPr>
            <a:spLocks noGrp="1"/>
          </p:cNvSpPr>
          <p:nvPr>
            <p:ph type="sldNum" sz="quarter" idx="12"/>
          </p:nvPr>
        </p:nvSpPr>
        <p:spPr/>
        <p:txBody>
          <a:bodyPr/>
          <a:lstStyle/>
          <a:p>
            <a:fld id="{F5E7D54D-86BF-4ED5-B0AB-3890F7CE24D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kern="800" spc="0" baseline="0">
                <a:solidFill>
                  <a:srgbClr val="000099"/>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2-Mar 2017</a:t>
            </a:r>
            <a:endParaRPr lang="en-US"/>
          </a:p>
        </p:txBody>
      </p:sp>
      <p:sp>
        <p:nvSpPr>
          <p:cNvPr id="5" name="Footer Placeholder 4"/>
          <p:cNvSpPr>
            <a:spLocks noGrp="1"/>
          </p:cNvSpPr>
          <p:nvPr>
            <p:ph type="ftr" sz="quarter" idx="11"/>
          </p:nvPr>
        </p:nvSpPr>
        <p:spPr/>
        <p:txBody>
          <a:bodyPr/>
          <a:lstStyle/>
          <a:p>
            <a:r>
              <a:rPr lang="en-US" smtClean="0"/>
              <a:t>Sophists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with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20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lang="en-US" sz="3200" kern="1200" dirty="0" smtClean="0">
                <a:solidFill>
                  <a:schemeClr val="tx1"/>
                </a:solidFill>
                <a:latin typeface="+mn-lt"/>
                <a:ea typeface="+mn-ea"/>
                <a:cs typeface="+mn-cs"/>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6545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9449" y="2046650"/>
            <a:ext cx="7772400" cy="1362075"/>
          </a:xfrm>
        </p:spPr>
        <p:txBody>
          <a:bodyPr anchor="b" anchorCtr="0"/>
          <a:lstStyle>
            <a:lvl1pPr algn="l">
              <a:defRPr sz="4000" b="1" cap="none" baseline="0">
                <a:solidFill>
                  <a:srgbClr val="000099"/>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79449" y="3681413"/>
            <a:ext cx="7772400" cy="1500187"/>
          </a:xfrm>
        </p:spPr>
        <p:txBody>
          <a:bodyPr anchor="t" anchorCtr="0">
            <a:normAutofit/>
          </a:bodyPr>
          <a:lstStyle>
            <a:lvl1pPr marL="0" indent="0">
              <a:buNone/>
              <a:defRPr sz="36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2-Mar 2017</a:t>
            </a:r>
            <a:endParaRPr lang="en-US"/>
          </a:p>
        </p:txBody>
      </p:sp>
      <p:sp>
        <p:nvSpPr>
          <p:cNvPr id="6" name="Footer Placeholder 5"/>
          <p:cNvSpPr>
            <a:spLocks noGrp="1"/>
          </p:cNvSpPr>
          <p:nvPr>
            <p:ph type="ftr" sz="quarter" idx="11"/>
          </p:nvPr>
        </p:nvSpPr>
        <p:spPr/>
        <p:txBody>
          <a:bodyPr/>
          <a:lstStyle/>
          <a:p>
            <a:r>
              <a:rPr lang="en-US" smtClean="0"/>
              <a:t>Sophists</a:t>
            </a:r>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a:t>
            </a:fld>
            <a:endParaRPr lang="en-US"/>
          </a:p>
        </p:txBody>
      </p:sp>
      <p:cxnSp>
        <p:nvCxnSpPr>
          <p:cNvPr id="10" name="Straight Connector 9"/>
          <p:cNvCxnSpPr/>
          <p:nvPr userDrawn="1"/>
        </p:nvCxnSpPr>
        <p:spPr>
          <a:xfrm rot="5400000">
            <a:off x="2438400" y="3886200"/>
            <a:ext cx="41148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pSp>
        <p:nvGrpSpPr>
          <p:cNvPr id="12" name="Group 11"/>
          <p:cNvGrpSpPr/>
          <p:nvPr userDrawn="1"/>
        </p:nvGrpSpPr>
        <p:grpSpPr>
          <a:xfrm>
            <a:off x="571500" y="2030505"/>
            <a:ext cx="8001000" cy="3200400"/>
            <a:chOff x="571500" y="2030505"/>
            <a:chExt cx="8001000" cy="3200400"/>
          </a:xfrm>
        </p:grpSpPr>
        <p:cxnSp>
          <p:nvCxnSpPr>
            <p:cNvPr id="10" name="Straight Connector 9"/>
            <p:cNvCxnSpPr/>
            <p:nvPr userDrawn="1"/>
          </p:nvCxnSpPr>
          <p:spPr>
            <a:xfrm>
              <a:off x="571500" y="2182905"/>
              <a:ext cx="8001000" cy="0"/>
            </a:xfrm>
            <a:prstGeom prst="line">
              <a:avLst/>
            </a:prstGeom>
            <a:ln w="254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rot="5400000">
              <a:off x="2895600" y="3630705"/>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2-Mar 2017</a:t>
            </a:r>
            <a:endParaRPr lang="en-US"/>
          </a:p>
        </p:txBody>
      </p:sp>
      <p:sp>
        <p:nvSpPr>
          <p:cNvPr id="8" name="Footer Placeholder 7"/>
          <p:cNvSpPr>
            <a:spLocks noGrp="1"/>
          </p:cNvSpPr>
          <p:nvPr>
            <p:ph type="ftr" sz="quarter" idx="11"/>
          </p:nvPr>
        </p:nvSpPr>
        <p:spPr/>
        <p:txBody>
          <a:bodyPr/>
          <a:lstStyle/>
          <a:p>
            <a:r>
              <a:rPr lang="en-US" smtClean="0"/>
              <a:t>Sophists</a:t>
            </a:r>
            <a:endParaRPr lang="en-US"/>
          </a:p>
        </p:txBody>
      </p:sp>
      <p:sp>
        <p:nvSpPr>
          <p:cNvPr id="9" name="Slide Number Placeholder 8"/>
          <p:cNvSpPr>
            <a:spLocks noGrp="1"/>
          </p:cNvSpPr>
          <p:nvPr>
            <p:ph type="sldNum" sz="quarter" idx="12"/>
          </p:nvPr>
        </p:nvSpPr>
        <p:spPr/>
        <p:txBody>
          <a:bodyPr/>
          <a:lstStyle/>
          <a:p>
            <a:fld id="{B1A7D873-BDEC-4D0E-826C-A647DDEC766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noFill/>
        </p:spPr>
        <p:txBody>
          <a:bodyPr>
            <a:normAutofit/>
          </a:bodyPr>
          <a:lstStyle>
            <a:lvl1pPr algn="ctr">
              <a:defRPr sz="4800"/>
            </a:lvl1pPr>
          </a:lstStyle>
          <a:p>
            <a:r>
              <a:rPr lang="en-US" dirty="0"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Only" preserve="1">
  <p:cSld name="Title with Background">
    <p:spTree>
      <p:nvGrpSpPr>
        <p:cNvPr id="1" name=""/>
        <p:cNvGrpSpPr/>
        <p:nvPr/>
      </p:nvGrpSpPr>
      <p:grpSpPr>
        <a:xfrm>
          <a:off x="0" y="0"/>
          <a:ext cx="0" cy="0"/>
          <a:chOff x="0" y="0"/>
          <a:chExt cx="0" cy="0"/>
        </a:xfrm>
      </p:grpSpPr>
      <p:pic>
        <p:nvPicPr>
          <p:cNvPr id="3" name="Picture 2" descr="C:\Documents and Settings\Andrew Scholtz\Desktop\index_poster.jpg"/>
          <p:cNvPicPr>
            <a:picLocks noChangeAspect="1" noChangeArrowheads="1"/>
          </p:cNvPicPr>
          <p:nvPr userDrawn="1"/>
        </p:nvPicPr>
        <p:blipFill>
          <a:blip r:embed="rId2" cstate="print"/>
          <a:srcRect l="9170"/>
          <a:stretch>
            <a:fillRect/>
          </a:stretch>
        </p:blipFill>
        <p:spPr bwMode="auto">
          <a:xfrm>
            <a:off x="420688" y="427038"/>
            <a:ext cx="8302625" cy="6003925"/>
          </a:xfrm>
          <a:prstGeom prst="rect">
            <a:avLst/>
          </a:prstGeom>
          <a:noFill/>
        </p:spPr>
      </p:pic>
      <p:sp>
        <p:nvSpPr>
          <p:cNvPr id="2" name="Title 1"/>
          <p:cNvSpPr>
            <a:spLocks noGrp="1"/>
          </p:cNvSpPr>
          <p:nvPr>
            <p:ph type="title"/>
          </p:nvPr>
        </p:nvSpPr>
        <p:spPr>
          <a:xfrm>
            <a:off x="457200" y="704942"/>
            <a:ext cx="8229600" cy="1143000"/>
          </a:xfrm>
          <a:noFill/>
        </p:spPr>
        <p:txBody>
          <a:bodyPr>
            <a:normAutofit/>
          </a:bodyPr>
          <a:lstStyle>
            <a:lvl1pPr algn="ctr">
              <a:defRPr sz="4800"/>
            </a:lvl1pPr>
          </a:lstStyle>
          <a:p>
            <a:r>
              <a:rPr lang="en-US" dirty="0" smtClean="0"/>
              <a:t>Click to edit Master title style</a:t>
            </a:r>
            <a:endParaRPr lang="en-US" dirty="0"/>
          </a:p>
        </p:txBody>
      </p:sp>
    </p:spTree>
    <p:extLst>
      <p:ext uri="{BB962C8B-B14F-4D97-AF65-F5344CB8AC3E}">
        <p14:creationId xmlns:p14="http://schemas.microsoft.com/office/powerpoint/2010/main" val="2153804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780249" y="0"/>
            <a:ext cx="45720" cy="36576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457200" y="274638"/>
            <a:ext cx="8229600" cy="1143000"/>
          </a:xfrm>
          <a:prstGeom prst="rect">
            <a:avLst/>
          </a:prstGeom>
          <a:gradFill>
            <a:gsLst>
              <a:gs pos="20000">
                <a:schemeClr val="bg1"/>
              </a:gs>
              <a:gs pos="99000">
                <a:schemeClr val="bg1">
                  <a:lumMod val="75000"/>
                </a:schemeClr>
              </a:gs>
            </a:gsLst>
            <a:lin ang="2700000" scaled="0"/>
          </a:gra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2-Mar 2017</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Sophists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F9F-A147-4999-9337-ABC437A27969}" type="slidenum">
              <a:rPr lang="en-US" smtClean="0"/>
              <a:pPr/>
              <a:t>‹#›</a:t>
            </a:fld>
            <a:endParaRPr lang="en-US"/>
          </a:p>
        </p:txBody>
      </p:sp>
      <p:sp>
        <p:nvSpPr>
          <p:cNvPr id="8" name="Rectangle 7"/>
          <p:cNvSpPr/>
          <p:nvPr/>
        </p:nvSpPr>
        <p:spPr>
          <a:xfrm>
            <a:off x="0" y="1492695"/>
            <a:ext cx="9144000" cy="457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74" r:id="rId3"/>
    <p:sldLayoutId id="2147483665" r:id="rId4"/>
    <p:sldLayoutId id="2147483666" r:id="rId5"/>
    <p:sldLayoutId id="2147483667" r:id="rId6"/>
    <p:sldLayoutId id="2147483668" r:id="rId7"/>
    <p:sldLayoutId id="2147483675"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defTabSz="914400" rtl="0" eaLnBrk="1" latinLnBrk="0" hangingPunct="1">
        <a:spcBef>
          <a:spcPct val="0"/>
        </a:spcBef>
        <a:buNone/>
        <a:defRPr sz="4400" b="1" kern="1200" baseline="0">
          <a:solidFill>
            <a:srgbClr val="000099"/>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lang="en-US" sz="3200" kern="1200" dirty="0" smtClean="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en-US" sz="2800" kern="1200" dirty="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ctrTitle"/>
          </p:nvPr>
        </p:nvSpPr>
        <p:spPr/>
        <p:txBody>
          <a:bodyPr/>
          <a:lstStyle/>
          <a:p>
            <a:r>
              <a:rPr lang="en-US" dirty="0"/>
              <a:t>The Sophists</a:t>
            </a:r>
          </a:p>
        </p:txBody>
      </p:sp>
      <p:sp>
        <p:nvSpPr>
          <p:cNvPr id="181251" name="Rectangle 3"/>
          <p:cNvSpPr>
            <a:spLocks noGrp="1" noChangeArrowheads="1"/>
          </p:cNvSpPr>
          <p:nvPr>
            <p:ph type="subTitle" idx="1"/>
          </p:nvPr>
        </p:nvSpPr>
        <p:spPr/>
        <p:txBody>
          <a:bodyPr/>
          <a:lstStyle/>
          <a:p>
            <a:r>
              <a:rPr lang="en-US" i="1" dirty="0"/>
              <a:t>Logos</a:t>
            </a:r>
            <a:r>
              <a:rPr lang="en-US" dirty="0"/>
              <a:t> </a:t>
            </a:r>
            <a:r>
              <a:rPr lang="en-US" dirty="0" smtClean="0"/>
              <a:t>the Mighty Potentate</a:t>
            </a:r>
            <a:endParaRPr lang="en-US" dirty="0"/>
          </a:p>
        </p:txBody>
      </p:sp>
    </p:spTree>
    <p:extLst>
      <p:ext uri="{BB962C8B-B14F-4D97-AF65-F5344CB8AC3E}">
        <p14:creationId xmlns:p14="http://schemas.microsoft.com/office/powerpoint/2010/main" val="2008371392"/>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7" name="Rectangle 7"/>
          <p:cNvSpPr>
            <a:spLocks noGrp="1" noChangeArrowheads="1"/>
          </p:cNvSpPr>
          <p:nvPr>
            <p:ph type="title"/>
          </p:nvPr>
        </p:nvSpPr>
        <p:spPr/>
        <p:txBody>
          <a:bodyPr/>
          <a:lstStyle/>
          <a:p>
            <a:r>
              <a:rPr lang="en-US" dirty="0" smtClean="0"/>
              <a:t>Sophist, Word Notes</a:t>
            </a:r>
            <a:endParaRPr lang="en-US" dirty="0"/>
          </a:p>
        </p:txBody>
      </p:sp>
      <p:sp>
        <p:nvSpPr>
          <p:cNvPr id="9" name="Text Placeholder 8"/>
          <p:cNvSpPr>
            <a:spLocks noGrp="1"/>
          </p:cNvSpPr>
          <p:nvPr>
            <p:ph type="body" idx="1"/>
          </p:nvPr>
        </p:nvSpPr>
        <p:spPr/>
        <p:txBody>
          <a:bodyPr/>
          <a:lstStyle/>
          <a:p>
            <a:r>
              <a:rPr lang="en-US" dirty="0" smtClean="0"/>
              <a:t>Word Notes</a:t>
            </a:r>
            <a:endParaRPr lang="en-US" dirty="0"/>
          </a:p>
        </p:txBody>
      </p:sp>
      <p:sp>
        <p:nvSpPr>
          <p:cNvPr id="235528" name="Rectangle 8"/>
          <p:cNvSpPr>
            <a:spLocks noGrp="1" noChangeArrowheads="1"/>
          </p:cNvSpPr>
          <p:nvPr>
            <p:ph sz="half" idx="2"/>
          </p:nvPr>
        </p:nvSpPr>
        <p:spPr/>
        <p:txBody>
          <a:bodyPr/>
          <a:lstStyle/>
          <a:p>
            <a:r>
              <a:rPr lang="en-US" i="1" dirty="0" smtClean="0"/>
              <a:t>Sophia</a:t>
            </a:r>
          </a:p>
          <a:p>
            <a:r>
              <a:rPr lang="en-US" dirty="0" smtClean="0"/>
              <a:t>Sophist (</a:t>
            </a:r>
            <a:r>
              <a:rPr lang="en-US" i="1" dirty="0" err="1" smtClean="0"/>
              <a:t>sophistēs</a:t>
            </a:r>
            <a:r>
              <a:rPr lang="en-US" dirty="0" smtClean="0"/>
              <a:t>)</a:t>
            </a:r>
          </a:p>
          <a:p>
            <a:r>
              <a:rPr lang="en-US" dirty="0" smtClean="0"/>
              <a:t>Sophistic (</a:t>
            </a:r>
            <a:r>
              <a:rPr lang="en-US" i="1" dirty="0" err="1" smtClean="0"/>
              <a:t>sophistikē</a:t>
            </a:r>
            <a:r>
              <a:rPr lang="en-US" dirty="0" smtClean="0"/>
              <a:t> </a:t>
            </a:r>
            <a:r>
              <a:rPr lang="en-US" i="1" dirty="0" err="1" smtClean="0"/>
              <a:t>tekhnē</a:t>
            </a:r>
            <a:r>
              <a:rPr lang="en-US" dirty="0" smtClean="0"/>
              <a:t>)</a:t>
            </a:r>
          </a:p>
          <a:p>
            <a:r>
              <a:rPr lang="en-US" dirty="0" smtClean="0"/>
              <a:t>Sophistry (</a:t>
            </a:r>
            <a:r>
              <a:rPr lang="en-US" i="1" dirty="0" err="1" smtClean="0"/>
              <a:t>sophisma</a:t>
            </a:r>
            <a:r>
              <a:rPr lang="en-US" dirty="0" smtClean="0"/>
              <a:t>)</a:t>
            </a:r>
          </a:p>
        </p:txBody>
      </p:sp>
      <p:sp>
        <p:nvSpPr>
          <p:cNvPr id="10" name="Text Placeholder 9"/>
          <p:cNvSpPr>
            <a:spLocks noGrp="1"/>
          </p:cNvSpPr>
          <p:nvPr>
            <p:ph type="body" sz="quarter" idx="3"/>
          </p:nvPr>
        </p:nvSpPr>
        <p:spPr/>
        <p:txBody>
          <a:bodyPr/>
          <a:lstStyle/>
          <a:p>
            <a:r>
              <a:rPr lang="en-US" smtClean="0"/>
              <a:t>Characteristics</a:t>
            </a:r>
            <a:endParaRPr lang="en-US" dirty="0"/>
          </a:p>
        </p:txBody>
      </p:sp>
      <p:sp>
        <p:nvSpPr>
          <p:cNvPr id="11" name="Content Placeholder 10"/>
          <p:cNvSpPr>
            <a:spLocks noGrp="1"/>
          </p:cNvSpPr>
          <p:nvPr>
            <p:ph sz="quarter" idx="4"/>
          </p:nvPr>
        </p:nvSpPr>
        <p:spPr/>
        <p:txBody>
          <a:bodyPr/>
          <a:lstStyle/>
          <a:p>
            <a:r>
              <a:rPr lang="en-US" dirty="0" smtClean="0"/>
              <a:t>Professional teacher</a:t>
            </a:r>
          </a:p>
          <a:p>
            <a:r>
              <a:rPr lang="en-US" dirty="0" smtClean="0"/>
              <a:t>Curriculum. . .</a:t>
            </a:r>
          </a:p>
          <a:p>
            <a:pPr lvl="1"/>
            <a:r>
              <a:rPr lang="en-US" dirty="0"/>
              <a:t>household management</a:t>
            </a:r>
          </a:p>
          <a:p>
            <a:pPr lvl="1"/>
            <a:r>
              <a:rPr lang="en-US" dirty="0" smtClean="0"/>
              <a:t>political virtue</a:t>
            </a:r>
          </a:p>
          <a:p>
            <a:pPr lvl="1"/>
            <a:r>
              <a:rPr lang="en-US" dirty="0" smtClean="0"/>
              <a:t>critical thinking</a:t>
            </a:r>
          </a:p>
          <a:p>
            <a:pPr lvl="1"/>
            <a:r>
              <a:rPr lang="en-US" dirty="0" smtClean="0"/>
              <a:t>effective speaking</a:t>
            </a:r>
            <a:endParaRPr lang="en-US" dirty="0"/>
          </a:p>
        </p:txBody>
      </p:sp>
      <p:sp>
        <p:nvSpPr>
          <p:cNvPr id="2" name="Date Placeholder 1"/>
          <p:cNvSpPr>
            <a:spLocks noGrp="1"/>
          </p:cNvSpPr>
          <p:nvPr>
            <p:ph type="dt" sz="half" idx="10"/>
          </p:nvPr>
        </p:nvSpPr>
        <p:spPr/>
        <p:txBody>
          <a:bodyPr/>
          <a:lstStyle/>
          <a:p>
            <a:r>
              <a:rPr lang="en-US" smtClean="0"/>
              <a:t>2-Mar 2017</a:t>
            </a:r>
            <a:endParaRPr lang="en-US"/>
          </a:p>
        </p:txBody>
      </p:sp>
      <p:sp>
        <p:nvSpPr>
          <p:cNvPr id="3" name="Footer Placeholder 2"/>
          <p:cNvSpPr>
            <a:spLocks noGrp="1"/>
          </p:cNvSpPr>
          <p:nvPr>
            <p:ph type="ftr" sz="quarter" idx="11"/>
          </p:nvPr>
        </p:nvSpPr>
        <p:spPr/>
        <p:txBody>
          <a:bodyPr/>
          <a:lstStyle/>
          <a:p>
            <a:r>
              <a:rPr lang="en-US" smtClean="0"/>
              <a:t>Sophists</a:t>
            </a:r>
            <a:endParaRPr lang="en-US"/>
          </a:p>
        </p:txBody>
      </p:sp>
      <p:sp>
        <p:nvSpPr>
          <p:cNvPr id="4" name="Slide Number Placeholder 3"/>
          <p:cNvSpPr>
            <a:spLocks noGrp="1"/>
          </p:cNvSpPr>
          <p:nvPr>
            <p:ph type="sldNum" sz="quarter" idx="12"/>
          </p:nvPr>
        </p:nvSpPr>
        <p:spPr/>
        <p:txBody>
          <a:bodyPr/>
          <a:lstStyle/>
          <a:p>
            <a:fld id="{B1A7D873-BDEC-4D0E-826C-A647DDEC7662}" type="slidenum">
              <a:rPr lang="en-US" smtClean="0"/>
              <a:pPr/>
              <a:t>10</a:t>
            </a:fld>
            <a:endParaRPr lang="en-US"/>
          </a:p>
        </p:txBody>
      </p:sp>
    </p:spTree>
    <p:extLst>
      <p:ext uri="{BB962C8B-B14F-4D97-AF65-F5344CB8AC3E}">
        <p14:creationId xmlns:p14="http://schemas.microsoft.com/office/powerpoint/2010/main" val="2996533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5528">
                                            <p:txEl>
                                              <p:pRg st="0" end="0"/>
                                            </p:txEl>
                                          </p:spTgt>
                                        </p:tgtEl>
                                        <p:attrNameLst>
                                          <p:attrName>style.visibility</p:attrName>
                                        </p:attrNameLst>
                                      </p:cBhvr>
                                      <p:to>
                                        <p:strVal val="visible"/>
                                      </p:to>
                                    </p:set>
                                    <p:animEffect transition="in" filter="fade">
                                      <p:cBhvr>
                                        <p:cTn id="12" dur="500"/>
                                        <p:tgtEl>
                                          <p:spTgt spid="23552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5528">
                                            <p:txEl>
                                              <p:pRg st="1" end="1"/>
                                            </p:txEl>
                                          </p:spTgt>
                                        </p:tgtEl>
                                        <p:attrNameLst>
                                          <p:attrName>style.visibility</p:attrName>
                                        </p:attrNameLst>
                                      </p:cBhvr>
                                      <p:to>
                                        <p:strVal val="visible"/>
                                      </p:to>
                                    </p:set>
                                    <p:animEffect transition="in" filter="fade">
                                      <p:cBhvr>
                                        <p:cTn id="17" dur="500"/>
                                        <p:tgtEl>
                                          <p:spTgt spid="23552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5528">
                                            <p:txEl>
                                              <p:pRg st="2" end="2"/>
                                            </p:txEl>
                                          </p:spTgt>
                                        </p:tgtEl>
                                        <p:attrNameLst>
                                          <p:attrName>style.visibility</p:attrName>
                                        </p:attrNameLst>
                                      </p:cBhvr>
                                      <p:to>
                                        <p:strVal val="visible"/>
                                      </p:to>
                                    </p:set>
                                    <p:animEffect transition="in" filter="fade">
                                      <p:cBhvr>
                                        <p:cTn id="22" dur="500"/>
                                        <p:tgtEl>
                                          <p:spTgt spid="23552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5528">
                                            <p:txEl>
                                              <p:pRg st="3" end="3"/>
                                            </p:txEl>
                                          </p:spTgt>
                                        </p:tgtEl>
                                        <p:attrNameLst>
                                          <p:attrName>style.visibility</p:attrName>
                                        </p:attrNameLst>
                                      </p:cBhvr>
                                      <p:to>
                                        <p:strVal val="visible"/>
                                      </p:to>
                                    </p:set>
                                    <p:animEffect transition="in" filter="fade">
                                      <p:cBhvr>
                                        <p:cTn id="27" dur="500"/>
                                        <p:tgtEl>
                                          <p:spTgt spid="23552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fade">
                                      <p:cBhvr>
                                        <p:cTn id="32" dur="500"/>
                                        <p:tgtEl>
                                          <p:spTgt spid="1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Effect transition="in" filter="fade">
                                      <p:cBhvr>
                                        <p:cTn id="37" dur="500"/>
                                        <p:tgtEl>
                                          <p:spTgt spid="1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xEl>
                                              <p:pRg st="1" end="1"/>
                                            </p:txEl>
                                          </p:spTgt>
                                        </p:tgtEl>
                                        <p:attrNameLst>
                                          <p:attrName>style.visibility</p:attrName>
                                        </p:attrNameLst>
                                      </p:cBhvr>
                                      <p:to>
                                        <p:strVal val="visible"/>
                                      </p:to>
                                    </p:set>
                                    <p:animEffect transition="in" filter="fade">
                                      <p:cBhvr>
                                        <p:cTn id="42" dur="500"/>
                                        <p:tgtEl>
                                          <p:spTgt spid="11">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xEl>
                                              <p:pRg st="2" end="2"/>
                                            </p:txEl>
                                          </p:spTgt>
                                        </p:tgtEl>
                                        <p:attrNameLst>
                                          <p:attrName>style.visibility</p:attrName>
                                        </p:attrNameLst>
                                      </p:cBhvr>
                                      <p:to>
                                        <p:strVal val="visible"/>
                                      </p:to>
                                    </p:set>
                                    <p:animEffect transition="in" filter="fade">
                                      <p:cBhvr>
                                        <p:cTn id="47" dur="500"/>
                                        <p:tgtEl>
                                          <p:spTgt spid="11">
                                            <p:txEl>
                                              <p:pRg st="2" end="2"/>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1">
                                            <p:txEl>
                                              <p:pRg st="3" end="3"/>
                                            </p:txEl>
                                          </p:spTgt>
                                        </p:tgtEl>
                                        <p:attrNameLst>
                                          <p:attrName>style.visibility</p:attrName>
                                        </p:attrNameLst>
                                      </p:cBhvr>
                                      <p:to>
                                        <p:strVal val="visible"/>
                                      </p:to>
                                    </p:set>
                                    <p:animEffect transition="in" filter="fade">
                                      <p:cBhvr>
                                        <p:cTn id="50" dur="500"/>
                                        <p:tgtEl>
                                          <p:spTgt spid="11">
                                            <p:txEl>
                                              <p:pRg st="3" end="3"/>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1">
                                            <p:txEl>
                                              <p:pRg st="4" end="4"/>
                                            </p:txEl>
                                          </p:spTgt>
                                        </p:tgtEl>
                                        <p:attrNameLst>
                                          <p:attrName>style.visibility</p:attrName>
                                        </p:attrNameLst>
                                      </p:cBhvr>
                                      <p:to>
                                        <p:strVal val="visible"/>
                                      </p:to>
                                    </p:set>
                                    <p:animEffect transition="in" filter="fade">
                                      <p:cBhvr>
                                        <p:cTn id="53" dur="500"/>
                                        <p:tgtEl>
                                          <p:spTgt spid="11">
                                            <p:txEl>
                                              <p:pRg st="4" end="4"/>
                                            </p:txEl>
                                          </p:spTgt>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1">
                                            <p:txEl>
                                              <p:pRg st="5" end="5"/>
                                            </p:txEl>
                                          </p:spTgt>
                                        </p:tgtEl>
                                        <p:attrNameLst>
                                          <p:attrName>style.visibility</p:attrName>
                                        </p:attrNameLst>
                                      </p:cBhvr>
                                      <p:to>
                                        <p:strVal val="visible"/>
                                      </p:to>
                                    </p:set>
                                    <p:animEffect transition="in" filter="fade">
                                      <p:cBhvr>
                                        <p:cTn id="56"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235528" grpId="0" uiExpand="1" build="p"/>
      <p:bldP spid="10" grpId="0" build="p"/>
      <p:bldP spid="1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Sophistic Themes</a:t>
            </a:r>
            <a:endParaRPr lang="en-US" dirty="0"/>
          </a:p>
        </p:txBody>
      </p:sp>
      <p:sp>
        <p:nvSpPr>
          <p:cNvPr id="5" name="Content Placeholder 4"/>
          <p:cNvSpPr>
            <a:spLocks noGrp="1"/>
          </p:cNvSpPr>
          <p:nvPr>
            <p:ph sz="half" idx="1"/>
          </p:nvPr>
        </p:nvSpPr>
        <p:spPr/>
        <p:txBody>
          <a:bodyPr>
            <a:normAutofit fontScale="92500" lnSpcReduction="20000"/>
          </a:bodyPr>
          <a:lstStyle/>
          <a:p>
            <a:r>
              <a:rPr lang="en-US" dirty="0" smtClean="0"/>
              <a:t>EPISTEMOLOGY</a:t>
            </a:r>
          </a:p>
          <a:p>
            <a:pPr lvl="1"/>
            <a:r>
              <a:rPr lang="en-US" dirty="0" smtClean="0"/>
              <a:t>relativism</a:t>
            </a:r>
          </a:p>
          <a:p>
            <a:pPr lvl="2"/>
            <a:r>
              <a:rPr lang="en-US" dirty="0" smtClean="0"/>
              <a:t>Protagoras</a:t>
            </a:r>
          </a:p>
          <a:p>
            <a:pPr lvl="1"/>
            <a:r>
              <a:rPr lang="en-US" i="1" dirty="0" smtClean="0"/>
              <a:t>doxa</a:t>
            </a:r>
            <a:r>
              <a:rPr lang="en-US" dirty="0" smtClean="0"/>
              <a:t> (appearances)</a:t>
            </a:r>
          </a:p>
          <a:p>
            <a:pPr lvl="2"/>
            <a:r>
              <a:rPr lang="en-US" dirty="0" smtClean="0"/>
              <a:t>Gorgias</a:t>
            </a:r>
          </a:p>
          <a:p>
            <a:pPr lvl="2"/>
            <a:r>
              <a:rPr lang="en-US" dirty="0" smtClean="0"/>
              <a:t>Protagoras</a:t>
            </a:r>
          </a:p>
          <a:p>
            <a:pPr lvl="2"/>
            <a:r>
              <a:rPr lang="en-US" dirty="0" smtClean="0"/>
              <a:t>Antiphon</a:t>
            </a:r>
          </a:p>
          <a:p>
            <a:r>
              <a:rPr lang="en-US" dirty="0" smtClean="0"/>
              <a:t>ETHICS</a:t>
            </a:r>
          </a:p>
          <a:p>
            <a:pPr lvl="1"/>
            <a:r>
              <a:rPr lang="en-US" dirty="0" smtClean="0"/>
              <a:t>Nature (</a:t>
            </a:r>
            <a:r>
              <a:rPr lang="en-US" i="1" dirty="0" smtClean="0"/>
              <a:t>phusis</a:t>
            </a:r>
            <a:r>
              <a:rPr lang="en-US" dirty="0" smtClean="0"/>
              <a:t>) v. convention (</a:t>
            </a:r>
            <a:r>
              <a:rPr lang="en-US" i="1" dirty="0" smtClean="0"/>
              <a:t>nomos</a:t>
            </a:r>
            <a:r>
              <a:rPr lang="en-US" dirty="0" smtClean="0"/>
              <a:t>)</a:t>
            </a:r>
          </a:p>
          <a:p>
            <a:pPr lvl="2"/>
            <a:r>
              <a:rPr lang="en-US" dirty="0" smtClean="0"/>
              <a:t>Antiphon</a:t>
            </a:r>
          </a:p>
          <a:p>
            <a:pPr lvl="2"/>
            <a:r>
              <a:rPr lang="en-US" dirty="0" smtClean="0"/>
              <a:t>Archelaus of Athens</a:t>
            </a:r>
          </a:p>
        </p:txBody>
      </p:sp>
      <p:sp>
        <p:nvSpPr>
          <p:cNvPr id="6" name="Content Placeholder 5"/>
          <p:cNvSpPr>
            <a:spLocks noGrp="1"/>
          </p:cNvSpPr>
          <p:nvPr>
            <p:ph sz="half" idx="2"/>
          </p:nvPr>
        </p:nvSpPr>
        <p:spPr/>
        <p:txBody>
          <a:bodyPr>
            <a:normAutofit fontScale="92500" lnSpcReduction="20000"/>
          </a:bodyPr>
          <a:lstStyle/>
          <a:p>
            <a:r>
              <a:rPr lang="en-US" dirty="0" smtClean="0"/>
              <a:t>RHETORIC – </a:t>
            </a:r>
            <a:r>
              <a:rPr lang="en-US" i="1" dirty="0" smtClean="0"/>
              <a:t>logos</a:t>
            </a:r>
            <a:endParaRPr lang="en-US" dirty="0" smtClean="0"/>
          </a:p>
          <a:p>
            <a:pPr lvl="1"/>
            <a:r>
              <a:rPr lang="en-US" dirty="0" smtClean="0"/>
              <a:t>limitations, powers</a:t>
            </a:r>
          </a:p>
          <a:p>
            <a:pPr lvl="2"/>
            <a:r>
              <a:rPr lang="en-US" dirty="0" smtClean="0"/>
              <a:t>Gorgias</a:t>
            </a:r>
          </a:p>
          <a:p>
            <a:pPr lvl="1"/>
            <a:r>
              <a:rPr lang="en-US" b="1" i="1" dirty="0" smtClean="0"/>
              <a:t>epideixis</a:t>
            </a:r>
          </a:p>
          <a:p>
            <a:r>
              <a:rPr lang="en-US" dirty="0" smtClean="0"/>
              <a:t>POLITICS, EDUCATION</a:t>
            </a:r>
          </a:p>
          <a:p>
            <a:pPr lvl="1"/>
            <a:r>
              <a:rPr lang="en-US" i="1" dirty="0" smtClean="0"/>
              <a:t>All of above</a:t>
            </a:r>
          </a:p>
        </p:txBody>
      </p:sp>
      <p:sp>
        <p:nvSpPr>
          <p:cNvPr id="2" name="Date Placeholder 1"/>
          <p:cNvSpPr>
            <a:spLocks noGrp="1"/>
          </p:cNvSpPr>
          <p:nvPr>
            <p:ph type="dt" sz="half" idx="10"/>
          </p:nvPr>
        </p:nvSpPr>
        <p:spPr/>
        <p:txBody>
          <a:bodyPr/>
          <a:lstStyle/>
          <a:p>
            <a:r>
              <a:rPr lang="en-US" smtClean="0"/>
              <a:t>2-Mar 2017</a:t>
            </a:r>
            <a:endParaRPr lang="en-US"/>
          </a:p>
        </p:txBody>
      </p:sp>
      <p:sp>
        <p:nvSpPr>
          <p:cNvPr id="3" name="Footer Placeholder 2"/>
          <p:cNvSpPr>
            <a:spLocks noGrp="1"/>
          </p:cNvSpPr>
          <p:nvPr>
            <p:ph type="ftr" sz="quarter" idx="11"/>
          </p:nvPr>
        </p:nvSpPr>
        <p:spPr/>
        <p:txBody>
          <a:bodyPr/>
          <a:lstStyle/>
          <a:p>
            <a:r>
              <a:rPr lang="en-US" smtClean="0"/>
              <a:t>Sophists</a:t>
            </a:r>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11</a:t>
            </a:fld>
            <a:endParaRPr lang="en-US"/>
          </a:p>
        </p:txBody>
      </p:sp>
    </p:spTree>
    <p:extLst>
      <p:ext uri="{BB962C8B-B14F-4D97-AF65-F5344CB8AC3E}">
        <p14:creationId xmlns:p14="http://schemas.microsoft.com/office/powerpoint/2010/main" val="3562312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dissolve">
                                      <p:cBhvr>
                                        <p:cTn id="10" dur="500"/>
                                        <p:tgtEl>
                                          <p:spTgt spid="5">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dissolve">
                                      <p:cBhvr>
                                        <p:cTn id="13" dur="500"/>
                                        <p:tgtEl>
                                          <p:spTgt spid="5">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dissolve">
                                      <p:cBhvr>
                                        <p:cTn id="16" dur="500"/>
                                        <p:tgtEl>
                                          <p:spTgt spid="5">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dissolve">
                                      <p:cBhvr>
                                        <p:cTn id="19" dur="500"/>
                                        <p:tgtEl>
                                          <p:spTgt spid="5">
                                            <p:txEl>
                                              <p:pRg st="4" end="4"/>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dissolve">
                                      <p:cBhvr>
                                        <p:cTn id="22" dur="500"/>
                                        <p:tgtEl>
                                          <p:spTgt spid="5">
                                            <p:txEl>
                                              <p:pRg st="5" end="5"/>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dissolve">
                                      <p:cBhvr>
                                        <p:cTn id="25" dur="500"/>
                                        <p:tgtEl>
                                          <p:spTgt spid="5">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5">
                                            <p:txEl>
                                              <p:pRg st="7" end="7"/>
                                            </p:txEl>
                                          </p:spTgt>
                                        </p:tgtEl>
                                        <p:attrNameLst>
                                          <p:attrName>style.visibility</p:attrName>
                                        </p:attrNameLst>
                                      </p:cBhvr>
                                      <p:to>
                                        <p:strVal val="visible"/>
                                      </p:to>
                                    </p:set>
                                    <p:animEffect transition="in" filter="dissolve">
                                      <p:cBhvr>
                                        <p:cTn id="30" dur="500"/>
                                        <p:tgtEl>
                                          <p:spTgt spid="5">
                                            <p:txEl>
                                              <p:pRg st="7" end="7"/>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animEffect transition="in" filter="dissolve">
                                      <p:cBhvr>
                                        <p:cTn id="33" dur="500"/>
                                        <p:tgtEl>
                                          <p:spTgt spid="5">
                                            <p:txEl>
                                              <p:pRg st="8" end="8"/>
                                            </p:txEl>
                                          </p:spTgt>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5">
                                            <p:txEl>
                                              <p:pRg st="9" end="9"/>
                                            </p:txEl>
                                          </p:spTgt>
                                        </p:tgtEl>
                                        <p:attrNameLst>
                                          <p:attrName>style.visibility</p:attrName>
                                        </p:attrNameLst>
                                      </p:cBhvr>
                                      <p:to>
                                        <p:strVal val="visible"/>
                                      </p:to>
                                    </p:set>
                                    <p:animEffect transition="in" filter="dissolve">
                                      <p:cBhvr>
                                        <p:cTn id="36" dur="500"/>
                                        <p:tgtEl>
                                          <p:spTgt spid="5">
                                            <p:txEl>
                                              <p:pRg st="9" end="9"/>
                                            </p:txEl>
                                          </p:spTgt>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animEffect transition="in" filter="dissolve">
                                      <p:cBhvr>
                                        <p:cTn id="39" dur="500"/>
                                        <p:tgtEl>
                                          <p:spTgt spid="5">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6">
                                            <p:txEl>
                                              <p:pRg st="0" end="0"/>
                                            </p:txEl>
                                          </p:spTgt>
                                        </p:tgtEl>
                                        <p:attrNameLst>
                                          <p:attrName>style.visibility</p:attrName>
                                        </p:attrNameLst>
                                      </p:cBhvr>
                                      <p:to>
                                        <p:strVal val="visible"/>
                                      </p:to>
                                    </p:set>
                                    <p:animEffect transition="in" filter="dissolve">
                                      <p:cBhvr>
                                        <p:cTn id="44" dur="500"/>
                                        <p:tgtEl>
                                          <p:spTgt spid="6">
                                            <p:txEl>
                                              <p:pRg st="0" end="0"/>
                                            </p:txEl>
                                          </p:spTgt>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Effect transition="in" filter="dissolve">
                                      <p:cBhvr>
                                        <p:cTn id="47" dur="500"/>
                                        <p:tgtEl>
                                          <p:spTgt spid="6">
                                            <p:txEl>
                                              <p:pRg st="1" end="1"/>
                                            </p:txEl>
                                          </p:spTgt>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6">
                                            <p:txEl>
                                              <p:pRg st="2" end="2"/>
                                            </p:txEl>
                                          </p:spTgt>
                                        </p:tgtEl>
                                        <p:attrNameLst>
                                          <p:attrName>style.visibility</p:attrName>
                                        </p:attrNameLst>
                                      </p:cBhvr>
                                      <p:to>
                                        <p:strVal val="visible"/>
                                      </p:to>
                                    </p:set>
                                    <p:animEffect transition="in" filter="dissolve">
                                      <p:cBhvr>
                                        <p:cTn id="50" dur="500"/>
                                        <p:tgtEl>
                                          <p:spTgt spid="6">
                                            <p:txEl>
                                              <p:pRg st="2" end="2"/>
                                            </p:txEl>
                                          </p:spTgt>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6">
                                            <p:txEl>
                                              <p:pRg st="3" end="3"/>
                                            </p:txEl>
                                          </p:spTgt>
                                        </p:tgtEl>
                                        <p:attrNameLst>
                                          <p:attrName>style.visibility</p:attrName>
                                        </p:attrNameLst>
                                      </p:cBhvr>
                                      <p:to>
                                        <p:strVal val="visible"/>
                                      </p:to>
                                    </p:set>
                                    <p:animEffect transition="in" filter="dissolve">
                                      <p:cBhvr>
                                        <p:cTn id="53" dur="500"/>
                                        <p:tgtEl>
                                          <p:spTgt spid="6">
                                            <p:txEl>
                                              <p:pRg st="3" end="3"/>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6">
                                            <p:txEl>
                                              <p:pRg st="4" end="4"/>
                                            </p:txEl>
                                          </p:spTgt>
                                        </p:tgtEl>
                                        <p:attrNameLst>
                                          <p:attrName>style.visibility</p:attrName>
                                        </p:attrNameLst>
                                      </p:cBhvr>
                                      <p:to>
                                        <p:strVal val="visible"/>
                                      </p:to>
                                    </p:set>
                                    <p:animEffect transition="in" filter="dissolve">
                                      <p:cBhvr>
                                        <p:cTn id="58" dur="500"/>
                                        <p:tgtEl>
                                          <p:spTgt spid="6">
                                            <p:txEl>
                                              <p:pRg st="4" end="4"/>
                                            </p:txEl>
                                          </p:spTgt>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6">
                                            <p:txEl>
                                              <p:pRg st="5" end="5"/>
                                            </p:txEl>
                                          </p:spTgt>
                                        </p:tgtEl>
                                        <p:attrNameLst>
                                          <p:attrName>style.visibility</p:attrName>
                                        </p:attrNameLst>
                                      </p:cBhvr>
                                      <p:to>
                                        <p:strVal val="visible"/>
                                      </p:to>
                                    </p:set>
                                    <p:animEffect transition="in" filter="dissolve">
                                      <p:cBhvr>
                                        <p:cTn id="61"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r>
              <a:rPr lang="en-US" i="1" dirty="0" smtClean="0"/>
              <a:t>Doxa</a:t>
            </a:r>
            <a:r>
              <a:rPr lang="en-US" dirty="0" smtClean="0"/>
              <a:t> in the Air</a:t>
            </a:r>
            <a:endParaRPr lang="en-US" dirty="0"/>
          </a:p>
        </p:txBody>
      </p:sp>
      <p:sp>
        <p:nvSpPr>
          <p:cNvPr id="210947" name="Rectangle 3"/>
          <p:cNvSpPr>
            <a:spLocks noGrp="1" noChangeArrowheads="1"/>
          </p:cNvSpPr>
          <p:nvPr>
            <p:ph type="body" idx="1"/>
          </p:nvPr>
        </p:nvSpPr>
        <p:spPr/>
        <p:txBody>
          <a:bodyPr/>
          <a:lstStyle/>
          <a:p>
            <a:r>
              <a:rPr lang="en-US" dirty="0" smtClean="0"/>
              <a:t>Protagoras, Gorgias</a:t>
            </a:r>
            <a:endParaRPr lang="en-US" dirty="0"/>
          </a:p>
        </p:txBody>
      </p:sp>
    </p:spTree>
    <p:extLst>
      <p:ext uri="{BB962C8B-B14F-4D97-AF65-F5344CB8AC3E}">
        <p14:creationId xmlns:p14="http://schemas.microsoft.com/office/powerpoint/2010/main" val="3551880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6077" name="Rectangle 13"/>
          <p:cNvSpPr>
            <a:spLocks noGrp="1" noChangeArrowheads="1"/>
          </p:cNvSpPr>
          <p:nvPr>
            <p:ph type="title"/>
          </p:nvPr>
        </p:nvSpPr>
        <p:spPr/>
        <p:txBody>
          <a:bodyPr/>
          <a:lstStyle/>
          <a:p>
            <a:r>
              <a:rPr lang="en-US" dirty="0" err="1" smtClean="0"/>
              <a:t>Protagorean</a:t>
            </a:r>
            <a:r>
              <a:rPr lang="en-US" dirty="0" smtClean="0"/>
              <a:t> Relativism 1</a:t>
            </a:r>
            <a:endParaRPr lang="en-US" dirty="0"/>
          </a:p>
        </p:txBody>
      </p:sp>
      <p:sp>
        <p:nvSpPr>
          <p:cNvPr id="14" name="Text Placeholder 13"/>
          <p:cNvSpPr>
            <a:spLocks noGrp="1"/>
          </p:cNvSpPr>
          <p:nvPr>
            <p:ph type="body" idx="1"/>
          </p:nvPr>
        </p:nvSpPr>
        <p:spPr/>
        <p:txBody>
          <a:bodyPr/>
          <a:lstStyle/>
          <a:p>
            <a:r>
              <a:rPr lang="en-US" dirty="0" smtClean="0"/>
              <a:t>(ontology) REALITY =</a:t>
            </a:r>
            <a:endParaRPr lang="en-US" dirty="0"/>
          </a:p>
        </p:txBody>
      </p:sp>
      <p:sp>
        <p:nvSpPr>
          <p:cNvPr id="216078" name="Rectangle 14"/>
          <p:cNvSpPr>
            <a:spLocks noGrp="1" noChangeArrowheads="1"/>
          </p:cNvSpPr>
          <p:nvPr>
            <p:ph sz="half" idx="2"/>
          </p:nvPr>
        </p:nvSpPr>
        <p:spPr/>
        <p:txBody>
          <a:bodyPr/>
          <a:lstStyle/>
          <a:p>
            <a:r>
              <a:rPr lang="en-US" i="1" dirty="0" smtClean="0"/>
              <a:t>doxa</a:t>
            </a:r>
            <a:r>
              <a:rPr lang="en-US" dirty="0" smtClean="0"/>
              <a:t> “appearances”</a:t>
            </a:r>
            <a:endParaRPr lang="en-US" dirty="0"/>
          </a:p>
        </p:txBody>
      </p:sp>
      <p:sp>
        <p:nvSpPr>
          <p:cNvPr id="15" name="Text Placeholder 14"/>
          <p:cNvSpPr>
            <a:spLocks noGrp="1"/>
          </p:cNvSpPr>
          <p:nvPr>
            <p:ph type="body" sz="quarter" idx="3"/>
          </p:nvPr>
        </p:nvSpPr>
        <p:spPr/>
        <p:txBody>
          <a:bodyPr>
            <a:normAutofit/>
          </a:bodyPr>
          <a:lstStyle/>
          <a:p>
            <a:r>
              <a:rPr lang="en-US" dirty="0" smtClean="0"/>
              <a:t>(epistemology) KNOWLEDGE =</a:t>
            </a:r>
            <a:endParaRPr lang="en-US" dirty="0"/>
          </a:p>
        </p:txBody>
      </p:sp>
      <p:sp>
        <p:nvSpPr>
          <p:cNvPr id="216080" name="Rectangle 16"/>
          <p:cNvSpPr>
            <a:spLocks noGrp="1" noChangeArrowheads="1"/>
          </p:cNvSpPr>
          <p:nvPr>
            <p:ph sz="quarter" idx="4"/>
          </p:nvPr>
        </p:nvSpPr>
        <p:spPr/>
        <p:txBody>
          <a:bodyPr/>
          <a:lstStyle/>
          <a:p>
            <a:r>
              <a:rPr lang="en-US" i="1" dirty="0" smtClean="0"/>
              <a:t>doxa</a:t>
            </a:r>
            <a:r>
              <a:rPr lang="en-US" dirty="0" smtClean="0"/>
              <a:t> “opinion”</a:t>
            </a:r>
            <a:endParaRPr lang="en-US" dirty="0"/>
          </a:p>
        </p:txBody>
      </p:sp>
      <p:sp>
        <p:nvSpPr>
          <p:cNvPr id="216083" name="Text Box 19"/>
          <p:cNvSpPr txBox="1">
            <a:spLocks noChangeArrowheads="1"/>
          </p:cNvSpPr>
          <p:nvPr/>
        </p:nvSpPr>
        <p:spPr bwMode="ltGray">
          <a:xfrm>
            <a:off x="863252" y="4381708"/>
            <a:ext cx="7399338" cy="1328023"/>
          </a:xfrm>
          <a:prstGeom prst="roundRect">
            <a:avLst/>
          </a:prstGeom>
          <a:ln>
            <a:headEnd/>
            <a:tailEnd/>
          </a:ln>
        </p:spPr>
        <p:style>
          <a:lnRef idx="2">
            <a:schemeClr val="accent1"/>
          </a:lnRef>
          <a:fillRef idx="1">
            <a:schemeClr val="lt1"/>
          </a:fillRef>
          <a:effectRef idx="0">
            <a:schemeClr val="accent1"/>
          </a:effectRef>
          <a:fontRef idx="minor">
            <a:schemeClr val="dk1"/>
          </a:fontRef>
        </p:style>
        <p:txBody>
          <a:bodyPr anchor="ctr" anchorCtr="0">
            <a:spAutoFit/>
          </a:bodyPr>
          <a:lstStyle/>
          <a:p>
            <a:pPr>
              <a:spcBef>
                <a:spcPct val="50000"/>
              </a:spcBef>
            </a:pPr>
            <a:r>
              <a:rPr lang="en-US" dirty="0">
                <a:latin typeface="+mn-lt"/>
              </a:rPr>
              <a:t>“Human beings are the measure of all things: of the things that are, </a:t>
            </a:r>
            <a:r>
              <a:rPr lang="en-US" dirty="0" smtClean="0">
                <a:latin typeface="+mn-lt"/>
              </a:rPr>
              <a:t>that </a:t>
            </a:r>
            <a:r>
              <a:rPr lang="en-US" dirty="0">
                <a:latin typeface="+mn-lt"/>
              </a:rPr>
              <a:t>they are, of the things that are not, </a:t>
            </a:r>
            <a:r>
              <a:rPr lang="en-US" dirty="0" smtClean="0">
                <a:latin typeface="+mn-lt"/>
              </a:rPr>
              <a:t>that </a:t>
            </a:r>
            <a:r>
              <a:rPr lang="en-US" dirty="0">
                <a:latin typeface="+mn-lt"/>
              </a:rPr>
              <a:t>they are not.”</a:t>
            </a:r>
          </a:p>
        </p:txBody>
      </p:sp>
      <p:sp>
        <p:nvSpPr>
          <p:cNvPr id="2" name="Date Placeholder 1"/>
          <p:cNvSpPr>
            <a:spLocks noGrp="1"/>
          </p:cNvSpPr>
          <p:nvPr>
            <p:ph type="dt" sz="half" idx="10"/>
          </p:nvPr>
        </p:nvSpPr>
        <p:spPr/>
        <p:txBody>
          <a:bodyPr/>
          <a:lstStyle/>
          <a:p>
            <a:r>
              <a:rPr lang="en-US" smtClean="0"/>
              <a:t>2-Mar 2017</a:t>
            </a:r>
            <a:endParaRPr lang="en-US"/>
          </a:p>
        </p:txBody>
      </p:sp>
      <p:sp>
        <p:nvSpPr>
          <p:cNvPr id="3" name="Footer Placeholder 2"/>
          <p:cNvSpPr>
            <a:spLocks noGrp="1"/>
          </p:cNvSpPr>
          <p:nvPr>
            <p:ph type="ftr" sz="quarter" idx="11"/>
          </p:nvPr>
        </p:nvSpPr>
        <p:spPr/>
        <p:txBody>
          <a:bodyPr/>
          <a:lstStyle/>
          <a:p>
            <a:r>
              <a:rPr lang="en-US" smtClean="0"/>
              <a:t>Sophists</a:t>
            </a:r>
            <a:endParaRPr lang="en-US"/>
          </a:p>
        </p:txBody>
      </p:sp>
      <p:sp>
        <p:nvSpPr>
          <p:cNvPr id="4" name="Slide Number Placeholder 3"/>
          <p:cNvSpPr>
            <a:spLocks noGrp="1"/>
          </p:cNvSpPr>
          <p:nvPr>
            <p:ph type="sldNum" sz="quarter" idx="12"/>
          </p:nvPr>
        </p:nvSpPr>
        <p:spPr/>
        <p:txBody>
          <a:bodyPr/>
          <a:lstStyle/>
          <a:p>
            <a:fld id="{B1A7D873-BDEC-4D0E-826C-A647DDEC7662}" type="slidenum">
              <a:rPr lang="en-US" smtClean="0"/>
              <a:pPr/>
              <a:t>13</a:t>
            </a:fld>
            <a:endParaRPr lang="en-US"/>
          </a:p>
        </p:txBody>
      </p:sp>
    </p:spTree>
    <p:extLst>
      <p:ext uri="{BB962C8B-B14F-4D97-AF65-F5344CB8AC3E}">
        <p14:creationId xmlns:p14="http://schemas.microsoft.com/office/powerpoint/2010/main" val="1105347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6078">
                                            <p:txEl>
                                              <p:pRg st="0" end="0"/>
                                            </p:txEl>
                                          </p:spTgt>
                                        </p:tgtEl>
                                        <p:attrNameLst>
                                          <p:attrName>style.visibility</p:attrName>
                                        </p:attrNameLst>
                                      </p:cBhvr>
                                      <p:to>
                                        <p:strVal val="visible"/>
                                      </p:to>
                                    </p:set>
                                    <p:animEffect transition="in" filter="fade">
                                      <p:cBhvr>
                                        <p:cTn id="12" dur="500"/>
                                        <p:tgtEl>
                                          <p:spTgt spid="21607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xEl>
                                              <p:pRg st="0" end="0"/>
                                            </p:txEl>
                                          </p:spTgt>
                                        </p:tgtEl>
                                        <p:attrNameLst>
                                          <p:attrName>style.visibility</p:attrName>
                                        </p:attrNameLst>
                                      </p:cBhvr>
                                      <p:to>
                                        <p:strVal val="visible"/>
                                      </p:to>
                                    </p:set>
                                    <p:animEffect transition="in" filter="fade">
                                      <p:cBhvr>
                                        <p:cTn id="17" dur="500"/>
                                        <p:tgtEl>
                                          <p:spTgt spid="1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6080">
                                            <p:txEl>
                                              <p:pRg st="0" end="0"/>
                                            </p:txEl>
                                          </p:spTgt>
                                        </p:tgtEl>
                                        <p:attrNameLst>
                                          <p:attrName>style.visibility</p:attrName>
                                        </p:attrNameLst>
                                      </p:cBhvr>
                                      <p:to>
                                        <p:strVal val="visible"/>
                                      </p:to>
                                    </p:set>
                                    <p:animEffect transition="in" filter="fade">
                                      <p:cBhvr>
                                        <p:cTn id="22" dur="500"/>
                                        <p:tgtEl>
                                          <p:spTgt spid="21608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216078" grpId="0" build="p"/>
      <p:bldP spid="15" grpId="0" build="p"/>
      <p:bldP spid="216080"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2213" name="Rectangle 5"/>
          <p:cNvSpPr>
            <a:spLocks noGrp="1" noChangeArrowheads="1"/>
          </p:cNvSpPr>
          <p:nvPr>
            <p:ph type="title"/>
          </p:nvPr>
        </p:nvSpPr>
        <p:spPr/>
        <p:txBody>
          <a:bodyPr/>
          <a:lstStyle/>
          <a:p>
            <a:r>
              <a:rPr lang="en-US" dirty="0" err="1"/>
              <a:t>Protagorean</a:t>
            </a:r>
            <a:r>
              <a:rPr lang="en-US" dirty="0"/>
              <a:t> Relativism </a:t>
            </a:r>
            <a:r>
              <a:rPr lang="en-US" dirty="0" smtClean="0"/>
              <a:t>2</a:t>
            </a:r>
            <a:endParaRPr lang="en-US" dirty="0"/>
          </a:p>
        </p:txBody>
      </p:sp>
      <p:sp>
        <p:nvSpPr>
          <p:cNvPr id="222214" name="Rectangle 6"/>
          <p:cNvSpPr>
            <a:spLocks noGrp="1" noChangeArrowheads="1"/>
          </p:cNvSpPr>
          <p:nvPr>
            <p:ph idx="1"/>
          </p:nvPr>
        </p:nvSpPr>
        <p:spPr/>
        <p:txBody>
          <a:bodyPr>
            <a:normAutofit/>
          </a:bodyPr>
          <a:lstStyle/>
          <a:p>
            <a:r>
              <a:rPr lang="en-US" dirty="0" smtClean="0"/>
              <a:t>“For every ... debate there are two … positions (</a:t>
            </a:r>
            <a:r>
              <a:rPr lang="en-US" i="1" dirty="0" smtClean="0"/>
              <a:t>logoi</a:t>
            </a:r>
            <a:r>
              <a:rPr lang="en-US" dirty="0" smtClean="0"/>
              <a:t>)”</a:t>
            </a:r>
            <a:r>
              <a:rPr lang="en-US" sz="2400" dirty="0" smtClean="0"/>
              <a:t> (fr. 6a)</a:t>
            </a:r>
            <a:endParaRPr lang="en-US" dirty="0" smtClean="0"/>
          </a:p>
          <a:p>
            <a:r>
              <a:rPr lang="en-US" dirty="0" smtClean="0"/>
              <a:t>“. . . to make the weaker argument (</a:t>
            </a:r>
            <a:r>
              <a:rPr lang="en-US" i="1" dirty="0" smtClean="0"/>
              <a:t>logos</a:t>
            </a:r>
            <a:r>
              <a:rPr lang="en-US" dirty="0" smtClean="0"/>
              <a:t>) the stronger . . .”</a:t>
            </a:r>
            <a:r>
              <a:rPr lang="en-US" sz="2400" dirty="0" smtClean="0"/>
              <a:t> (fr. 6b)</a:t>
            </a:r>
            <a:endParaRPr lang="en-US" dirty="0" smtClean="0"/>
          </a:p>
          <a:p>
            <a:r>
              <a:rPr lang="en-US" dirty="0" smtClean="0"/>
              <a:t>“Good speakers make the good instead of the evil seem just”</a:t>
            </a:r>
            <a:r>
              <a:rPr lang="en-US" sz="2400" dirty="0" smtClean="0"/>
              <a:t> (Plato Theaetetus 167b)</a:t>
            </a:r>
            <a:endParaRPr lang="en-US" dirty="0"/>
          </a:p>
        </p:txBody>
      </p:sp>
      <p:sp>
        <p:nvSpPr>
          <p:cNvPr id="2" name="Date Placeholder 1"/>
          <p:cNvSpPr>
            <a:spLocks noGrp="1"/>
          </p:cNvSpPr>
          <p:nvPr>
            <p:ph type="dt" sz="half" idx="10"/>
          </p:nvPr>
        </p:nvSpPr>
        <p:spPr/>
        <p:txBody>
          <a:bodyPr/>
          <a:lstStyle/>
          <a:p>
            <a:r>
              <a:rPr lang="en-US" smtClean="0"/>
              <a:t>2-Mar 2017</a:t>
            </a:r>
            <a:endParaRPr lang="en-US"/>
          </a:p>
        </p:txBody>
      </p:sp>
      <p:sp>
        <p:nvSpPr>
          <p:cNvPr id="3" name="Footer Placeholder 2"/>
          <p:cNvSpPr>
            <a:spLocks noGrp="1"/>
          </p:cNvSpPr>
          <p:nvPr>
            <p:ph type="ftr" sz="quarter" idx="11"/>
          </p:nvPr>
        </p:nvSpPr>
        <p:spPr/>
        <p:txBody>
          <a:bodyPr/>
          <a:lstStyle/>
          <a:p>
            <a:r>
              <a:rPr lang="en-US" smtClean="0"/>
              <a:t>Sophists</a:t>
            </a:r>
            <a:endParaRPr lang="en-US" dirty="0"/>
          </a:p>
        </p:txBody>
      </p:sp>
      <p:sp>
        <p:nvSpPr>
          <p:cNvPr id="4" name="Slide Number Placeholder 3"/>
          <p:cNvSpPr>
            <a:spLocks noGrp="1"/>
          </p:cNvSpPr>
          <p:nvPr>
            <p:ph type="sldNum" sz="quarter" idx="12"/>
          </p:nvPr>
        </p:nvSpPr>
        <p:spPr/>
        <p:txBody>
          <a:bodyPr/>
          <a:lstStyle/>
          <a:p>
            <a:fld id="{C84949BF-B90B-4E25-9A47-07E9FB3241D4}" type="slidenum">
              <a:rPr lang="en-US" smtClean="0"/>
              <a:pPr/>
              <a:t>14</a:t>
            </a:fld>
            <a:endParaRPr lang="en-US"/>
          </a:p>
        </p:txBody>
      </p:sp>
    </p:spTree>
    <p:extLst>
      <p:ext uri="{BB962C8B-B14F-4D97-AF65-F5344CB8AC3E}">
        <p14:creationId xmlns:p14="http://schemas.microsoft.com/office/powerpoint/2010/main" val="1423097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2214">
                                            <p:txEl>
                                              <p:pRg st="0" end="0"/>
                                            </p:txEl>
                                          </p:spTgt>
                                        </p:tgtEl>
                                        <p:attrNameLst>
                                          <p:attrName>style.visibility</p:attrName>
                                        </p:attrNameLst>
                                      </p:cBhvr>
                                      <p:to>
                                        <p:strVal val="visible"/>
                                      </p:to>
                                    </p:set>
                                    <p:animEffect transition="in" filter="fade">
                                      <p:cBhvr>
                                        <p:cTn id="7" dur="500"/>
                                        <p:tgtEl>
                                          <p:spTgt spid="2222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2214">
                                            <p:txEl>
                                              <p:pRg st="1" end="1"/>
                                            </p:txEl>
                                          </p:spTgt>
                                        </p:tgtEl>
                                        <p:attrNameLst>
                                          <p:attrName>style.visibility</p:attrName>
                                        </p:attrNameLst>
                                      </p:cBhvr>
                                      <p:to>
                                        <p:strVal val="visible"/>
                                      </p:to>
                                    </p:set>
                                    <p:animEffect transition="in" filter="fade">
                                      <p:cBhvr>
                                        <p:cTn id="12" dur="500"/>
                                        <p:tgtEl>
                                          <p:spTgt spid="2222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2214">
                                            <p:txEl>
                                              <p:pRg st="2" end="2"/>
                                            </p:txEl>
                                          </p:spTgt>
                                        </p:tgtEl>
                                        <p:attrNameLst>
                                          <p:attrName>style.visibility</p:attrName>
                                        </p:attrNameLst>
                                      </p:cBhvr>
                                      <p:to>
                                        <p:strVal val="visible"/>
                                      </p:to>
                                    </p:set>
                                    <p:animEffect transition="in" filter="fade">
                                      <p:cBhvr>
                                        <p:cTn id="17" dur="500"/>
                                        <p:tgtEl>
                                          <p:spTgt spid="2222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4"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3781" name="Rectangle 5"/>
          <p:cNvSpPr>
            <a:spLocks noGrp="1" noChangeArrowheads="1"/>
          </p:cNvSpPr>
          <p:nvPr>
            <p:ph type="title"/>
          </p:nvPr>
        </p:nvSpPr>
        <p:spPr/>
        <p:txBody>
          <a:bodyPr/>
          <a:lstStyle/>
          <a:p>
            <a:r>
              <a:rPr lang="en-US" dirty="0" smtClean="0"/>
              <a:t>Gorgias: </a:t>
            </a:r>
            <a:r>
              <a:rPr lang="en-US" i="1" dirty="0" smtClean="0"/>
              <a:t>On </a:t>
            </a:r>
            <a:r>
              <a:rPr lang="en-US" i="1" dirty="0"/>
              <a:t>Being</a:t>
            </a:r>
          </a:p>
        </p:txBody>
      </p:sp>
      <p:sp>
        <p:nvSpPr>
          <p:cNvPr id="203782" name="Rectangle 6"/>
          <p:cNvSpPr>
            <a:spLocks noGrp="1" noChangeArrowheads="1"/>
          </p:cNvSpPr>
          <p:nvPr>
            <p:ph type="body" idx="1"/>
          </p:nvPr>
        </p:nvSpPr>
        <p:spPr/>
        <p:txBody>
          <a:bodyPr/>
          <a:lstStyle/>
          <a:p>
            <a:r>
              <a:rPr lang="en-US" dirty="0"/>
              <a:t>Nothing </a:t>
            </a:r>
            <a:r>
              <a:rPr lang="en-US" dirty="0" smtClean="0"/>
              <a:t>exists</a:t>
            </a:r>
            <a:endParaRPr lang="en-US" dirty="0"/>
          </a:p>
          <a:p>
            <a:r>
              <a:rPr lang="en-US" dirty="0" smtClean="0"/>
              <a:t>But if it did, unknowable</a:t>
            </a:r>
            <a:endParaRPr lang="en-US" dirty="0"/>
          </a:p>
          <a:p>
            <a:r>
              <a:rPr lang="en-US" dirty="0" smtClean="0"/>
              <a:t>But if knowable, incommunicable</a:t>
            </a:r>
          </a:p>
          <a:p>
            <a:pPr>
              <a:buFont typeface="Wingdings" pitchFamily="2" charset="2"/>
              <a:buChar char="Ø"/>
            </a:pPr>
            <a:r>
              <a:rPr lang="en-US" b="1" i="1" dirty="0" smtClean="0"/>
              <a:t>So what </a:t>
            </a:r>
            <a:r>
              <a:rPr lang="en-US" b="1" i="1" u="sng" dirty="0" smtClean="0"/>
              <a:t>do</a:t>
            </a:r>
            <a:r>
              <a:rPr lang="en-US" b="1" i="1" dirty="0" smtClean="0"/>
              <a:t> we communicate?</a:t>
            </a:r>
            <a:endParaRPr lang="en-US" b="1" i="1" dirty="0"/>
          </a:p>
        </p:txBody>
      </p:sp>
      <p:sp>
        <p:nvSpPr>
          <p:cNvPr id="2" name="Date Placeholder 1"/>
          <p:cNvSpPr>
            <a:spLocks noGrp="1"/>
          </p:cNvSpPr>
          <p:nvPr>
            <p:ph type="dt" sz="half" idx="10"/>
          </p:nvPr>
        </p:nvSpPr>
        <p:spPr/>
        <p:txBody>
          <a:bodyPr/>
          <a:lstStyle/>
          <a:p>
            <a:r>
              <a:rPr lang="en-US" smtClean="0"/>
              <a:t>2-Mar 2017</a:t>
            </a:r>
            <a:endParaRPr lang="en-US"/>
          </a:p>
        </p:txBody>
      </p:sp>
      <p:sp>
        <p:nvSpPr>
          <p:cNvPr id="3" name="Footer Placeholder 2"/>
          <p:cNvSpPr>
            <a:spLocks noGrp="1"/>
          </p:cNvSpPr>
          <p:nvPr>
            <p:ph type="ftr" sz="quarter" idx="11"/>
          </p:nvPr>
        </p:nvSpPr>
        <p:spPr/>
        <p:txBody>
          <a:bodyPr/>
          <a:lstStyle/>
          <a:p>
            <a:r>
              <a:rPr lang="en-US" smtClean="0"/>
              <a:t>Sophists</a:t>
            </a:r>
            <a:endParaRPr lang="en-US" dirty="0"/>
          </a:p>
        </p:txBody>
      </p:sp>
      <p:sp>
        <p:nvSpPr>
          <p:cNvPr id="4" name="Slide Number Placeholder 3"/>
          <p:cNvSpPr>
            <a:spLocks noGrp="1"/>
          </p:cNvSpPr>
          <p:nvPr>
            <p:ph type="sldNum" sz="quarter" idx="12"/>
          </p:nvPr>
        </p:nvSpPr>
        <p:spPr/>
        <p:txBody>
          <a:bodyPr/>
          <a:lstStyle/>
          <a:p>
            <a:fld id="{C84949BF-B90B-4E25-9A47-07E9FB3241D4}" type="slidenum">
              <a:rPr lang="en-US" smtClean="0"/>
              <a:pPr/>
              <a:t>15</a:t>
            </a:fld>
            <a:endParaRPr lang="en-US"/>
          </a:p>
        </p:txBody>
      </p:sp>
    </p:spTree>
    <p:extLst>
      <p:ext uri="{BB962C8B-B14F-4D97-AF65-F5344CB8AC3E}">
        <p14:creationId xmlns:p14="http://schemas.microsoft.com/office/powerpoint/2010/main" val="3484185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3782">
                                            <p:txEl>
                                              <p:pRg st="0" end="0"/>
                                            </p:txEl>
                                          </p:spTgt>
                                        </p:tgtEl>
                                        <p:attrNameLst>
                                          <p:attrName>style.visibility</p:attrName>
                                        </p:attrNameLst>
                                      </p:cBhvr>
                                      <p:to>
                                        <p:strVal val="visible"/>
                                      </p:to>
                                    </p:set>
                                    <p:animEffect transition="in" filter="dissolve">
                                      <p:cBhvr>
                                        <p:cTn id="7" dur="500"/>
                                        <p:tgtEl>
                                          <p:spTgt spid="2037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3782">
                                            <p:txEl>
                                              <p:pRg st="1" end="1"/>
                                            </p:txEl>
                                          </p:spTgt>
                                        </p:tgtEl>
                                        <p:attrNameLst>
                                          <p:attrName>style.visibility</p:attrName>
                                        </p:attrNameLst>
                                      </p:cBhvr>
                                      <p:to>
                                        <p:strVal val="visible"/>
                                      </p:to>
                                    </p:set>
                                    <p:animEffect transition="in" filter="dissolve">
                                      <p:cBhvr>
                                        <p:cTn id="12" dur="500"/>
                                        <p:tgtEl>
                                          <p:spTgt spid="20378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3782">
                                            <p:txEl>
                                              <p:pRg st="2" end="2"/>
                                            </p:txEl>
                                          </p:spTgt>
                                        </p:tgtEl>
                                        <p:attrNameLst>
                                          <p:attrName>style.visibility</p:attrName>
                                        </p:attrNameLst>
                                      </p:cBhvr>
                                      <p:to>
                                        <p:strVal val="visible"/>
                                      </p:to>
                                    </p:set>
                                    <p:animEffect transition="in" filter="dissolve">
                                      <p:cBhvr>
                                        <p:cTn id="17" dur="500"/>
                                        <p:tgtEl>
                                          <p:spTgt spid="20378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3782">
                                            <p:txEl>
                                              <p:pRg st="3" end="3"/>
                                            </p:txEl>
                                          </p:spTgt>
                                        </p:tgtEl>
                                        <p:attrNameLst>
                                          <p:attrName>style.visibility</p:attrName>
                                        </p:attrNameLst>
                                      </p:cBhvr>
                                      <p:to>
                                        <p:strVal val="visible"/>
                                      </p:to>
                                    </p:set>
                                    <p:animEffect transition="in" filter="dissolve">
                                      <p:cBhvr>
                                        <p:cTn id="22" dur="500"/>
                                        <p:tgtEl>
                                          <p:spTgt spid="20378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82"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i="1" dirty="0" smtClean="0"/>
              <a:t>Logos</a:t>
            </a:r>
            <a:r>
              <a:rPr lang="en-US" dirty="0" smtClean="0"/>
              <a:t> in the Helen</a:t>
            </a:r>
            <a:endParaRPr lang="en-US" dirty="0"/>
          </a:p>
        </p:txBody>
      </p:sp>
      <p:sp>
        <p:nvSpPr>
          <p:cNvPr id="7" name="Text Placeholder 6"/>
          <p:cNvSpPr>
            <a:spLocks noGrp="1"/>
          </p:cNvSpPr>
          <p:nvPr>
            <p:ph type="body" idx="1"/>
          </p:nvPr>
        </p:nvSpPr>
        <p:spPr/>
        <p:txBody>
          <a:bodyPr/>
          <a:lstStyle/>
          <a:p>
            <a:r>
              <a:rPr lang="en-US" smtClean="0"/>
              <a:t>Manipulating. . .</a:t>
            </a:r>
            <a:endParaRPr lang="en-US" dirty="0" smtClean="0"/>
          </a:p>
        </p:txBody>
      </p:sp>
      <p:sp>
        <p:nvSpPr>
          <p:cNvPr id="243715" name="Rectangle 3"/>
          <p:cNvSpPr>
            <a:spLocks noGrp="1" noChangeArrowheads="1"/>
          </p:cNvSpPr>
          <p:nvPr>
            <p:ph sz="half" idx="2"/>
          </p:nvPr>
        </p:nvSpPr>
        <p:spPr/>
        <p:txBody>
          <a:bodyPr/>
          <a:lstStyle/>
          <a:p>
            <a:r>
              <a:rPr lang="en-US" dirty="0" smtClean="0"/>
              <a:t>Appearances (</a:t>
            </a:r>
            <a:r>
              <a:rPr lang="en-US" i="1" dirty="0" smtClean="0"/>
              <a:t>doxa</a:t>
            </a:r>
            <a:r>
              <a:rPr lang="en-US" dirty="0" smtClean="0"/>
              <a:t>)</a:t>
            </a:r>
          </a:p>
          <a:p>
            <a:r>
              <a:rPr lang="en-US" dirty="0" smtClean="0"/>
              <a:t>Opinions (</a:t>
            </a:r>
            <a:r>
              <a:rPr lang="en-US" i="1" dirty="0" smtClean="0"/>
              <a:t>doxa</a:t>
            </a:r>
            <a:r>
              <a:rPr lang="en-US" dirty="0" smtClean="0"/>
              <a:t>)</a:t>
            </a:r>
          </a:p>
          <a:p>
            <a:r>
              <a:rPr lang="en-US" dirty="0" smtClean="0"/>
              <a:t>Emotions (</a:t>
            </a:r>
            <a:r>
              <a:rPr lang="en-US" i="1" dirty="0" err="1" smtClean="0"/>
              <a:t>pathē</a:t>
            </a:r>
            <a:r>
              <a:rPr lang="en-US" dirty="0" smtClean="0"/>
              <a:t>)</a:t>
            </a:r>
          </a:p>
          <a:p>
            <a:r>
              <a:rPr lang="en-US" dirty="0" smtClean="0"/>
              <a:t>Actions (</a:t>
            </a:r>
            <a:r>
              <a:rPr lang="en-US" i="1" dirty="0" err="1" smtClean="0"/>
              <a:t>praxeis</a:t>
            </a:r>
            <a:r>
              <a:rPr lang="en-US" dirty="0" smtClean="0"/>
              <a:t>)</a:t>
            </a:r>
            <a:endParaRPr lang="en-US" dirty="0"/>
          </a:p>
        </p:txBody>
      </p:sp>
      <p:sp>
        <p:nvSpPr>
          <p:cNvPr id="8" name="Text Placeholder 7"/>
          <p:cNvSpPr>
            <a:spLocks noGrp="1"/>
          </p:cNvSpPr>
          <p:nvPr>
            <p:ph type="body" sz="quarter" idx="3"/>
          </p:nvPr>
        </p:nvSpPr>
        <p:spPr/>
        <p:txBody>
          <a:bodyPr/>
          <a:lstStyle/>
          <a:p>
            <a:r>
              <a:rPr lang="en-US" smtClean="0"/>
              <a:t>Through. . .</a:t>
            </a:r>
            <a:endParaRPr lang="en-US" dirty="0"/>
          </a:p>
        </p:txBody>
      </p:sp>
      <p:sp>
        <p:nvSpPr>
          <p:cNvPr id="9" name="Content Placeholder 8"/>
          <p:cNvSpPr>
            <a:spLocks noGrp="1"/>
          </p:cNvSpPr>
          <p:nvPr>
            <p:ph sz="quarter" idx="4"/>
          </p:nvPr>
        </p:nvSpPr>
        <p:spPr/>
        <p:txBody>
          <a:bodyPr/>
          <a:lstStyle/>
          <a:p>
            <a:r>
              <a:rPr lang="en-US" dirty="0" smtClean="0"/>
              <a:t>Word pictures (</a:t>
            </a:r>
            <a:r>
              <a:rPr lang="en-US" i="1" dirty="0" err="1" smtClean="0"/>
              <a:t>eidōla</a:t>
            </a:r>
            <a:r>
              <a:rPr lang="en-US" dirty="0" smtClean="0"/>
              <a:t>)</a:t>
            </a:r>
          </a:p>
          <a:p>
            <a:r>
              <a:rPr lang="en-US" dirty="0" smtClean="0"/>
              <a:t>Word magic (</a:t>
            </a:r>
            <a:r>
              <a:rPr lang="en-US" i="1" dirty="0" err="1" smtClean="0"/>
              <a:t>mageia</a:t>
            </a:r>
            <a:r>
              <a:rPr lang="en-US" dirty="0" smtClean="0"/>
              <a:t>)</a:t>
            </a:r>
          </a:p>
        </p:txBody>
      </p:sp>
      <p:sp>
        <p:nvSpPr>
          <p:cNvPr id="10" name="Text Box 19"/>
          <p:cNvSpPr txBox="1">
            <a:spLocks noChangeArrowheads="1"/>
          </p:cNvSpPr>
          <p:nvPr/>
        </p:nvSpPr>
        <p:spPr bwMode="ltGray">
          <a:xfrm>
            <a:off x="1938867" y="5062814"/>
            <a:ext cx="5248108" cy="919401"/>
          </a:xfrm>
          <a:prstGeom prst="roundRect">
            <a:avLst/>
          </a:prstGeom>
          <a:ln>
            <a:headEnd/>
            <a:tailEnd/>
          </a:ln>
        </p:spPr>
        <p:style>
          <a:lnRef idx="2">
            <a:schemeClr val="accent1"/>
          </a:lnRef>
          <a:fillRef idx="1">
            <a:schemeClr val="lt1"/>
          </a:fillRef>
          <a:effectRef idx="0">
            <a:schemeClr val="accent1"/>
          </a:effectRef>
          <a:fontRef idx="minor">
            <a:schemeClr val="dk1"/>
          </a:fontRef>
        </p:style>
        <p:txBody>
          <a:bodyPr wrap="square" anchor="ctr" anchorCtr="0">
            <a:spAutoFit/>
          </a:bodyPr>
          <a:lstStyle/>
          <a:p>
            <a:pPr>
              <a:spcBef>
                <a:spcPct val="50000"/>
              </a:spcBef>
            </a:pPr>
            <a:r>
              <a:rPr lang="en-US" dirty="0" smtClean="0"/>
              <a:t>Sophistic as </a:t>
            </a:r>
            <a:r>
              <a:rPr lang="en-US" b="1" i="1" dirty="0" smtClean="0"/>
              <a:t>pharmakon</a:t>
            </a:r>
            <a:r>
              <a:rPr lang="en-US" dirty="0" smtClean="0"/>
              <a:t> (drug/poison),</a:t>
            </a:r>
            <a:br>
              <a:rPr lang="en-US" dirty="0" smtClean="0"/>
            </a:br>
            <a:r>
              <a:rPr lang="en-US" dirty="0" smtClean="0"/>
              <a:t>sophistic as </a:t>
            </a:r>
            <a:r>
              <a:rPr lang="en-US" b="1" dirty="0" smtClean="0"/>
              <a:t>antidote</a:t>
            </a:r>
            <a:endParaRPr lang="en-US" dirty="0"/>
          </a:p>
        </p:txBody>
      </p:sp>
      <p:sp>
        <p:nvSpPr>
          <p:cNvPr id="2" name="Date Placeholder 1"/>
          <p:cNvSpPr>
            <a:spLocks noGrp="1"/>
          </p:cNvSpPr>
          <p:nvPr>
            <p:ph type="dt" sz="half" idx="10"/>
          </p:nvPr>
        </p:nvSpPr>
        <p:spPr/>
        <p:txBody>
          <a:bodyPr/>
          <a:lstStyle/>
          <a:p>
            <a:r>
              <a:rPr lang="en-US" smtClean="0"/>
              <a:t>2-Mar 2017</a:t>
            </a:r>
            <a:endParaRPr lang="en-US"/>
          </a:p>
        </p:txBody>
      </p:sp>
      <p:sp>
        <p:nvSpPr>
          <p:cNvPr id="3" name="Footer Placeholder 2"/>
          <p:cNvSpPr>
            <a:spLocks noGrp="1"/>
          </p:cNvSpPr>
          <p:nvPr>
            <p:ph type="ftr" sz="quarter" idx="11"/>
          </p:nvPr>
        </p:nvSpPr>
        <p:spPr/>
        <p:txBody>
          <a:bodyPr/>
          <a:lstStyle/>
          <a:p>
            <a:r>
              <a:rPr lang="en-US" smtClean="0"/>
              <a:t>Sophists</a:t>
            </a:r>
            <a:endParaRPr lang="en-US"/>
          </a:p>
        </p:txBody>
      </p:sp>
      <p:sp>
        <p:nvSpPr>
          <p:cNvPr id="4" name="Slide Number Placeholder 3"/>
          <p:cNvSpPr>
            <a:spLocks noGrp="1"/>
          </p:cNvSpPr>
          <p:nvPr>
            <p:ph type="sldNum" sz="quarter" idx="12"/>
          </p:nvPr>
        </p:nvSpPr>
        <p:spPr/>
        <p:txBody>
          <a:bodyPr/>
          <a:lstStyle/>
          <a:p>
            <a:fld id="{B1A7D873-BDEC-4D0E-826C-A647DDEC7662}" type="slidenum">
              <a:rPr lang="en-US" smtClean="0"/>
              <a:pPr/>
              <a:t>16</a:t>
            </a:fld>
            <a:endParaRPr lang="en-US"/>
          </a:p>
        </p:txBody>
      </p:sp>
    </p:spTree>
    <p:extLst>
      <p:ext uri="{BB962C8B-B14F-4D97-AF65-F5344CB8AC3E}">
        <p14:creationId xmlns:p14="http://schemas.microsoft.com/office/powerpoint/2010/main" val="1556926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Journal Entries Discussion</a:t>
            </a:r>
            <a:endParaRPr lang="en-US" dirty="0"/>
          </a:p>
        </p:txBody>
      </p:sp>
      <p:sp>
        <p:nvSpPr>
          <p:cNvPr id="3" name="Text Placeholder 2"/>
          <p:cNvSpPr>
            <a:spLocks noGrp="1"/>
          </p:cNvSpPr>
          <p:nvPr>
            <p:ph type="body" idx="1"/>
          </p:nvPr>
        </p:nvSpPr>
        <p:spPr/>
        <p:txBody>
          <a:bodyPr/>
          <a:lstStyle/>
          <a:p>
            <a:r>
              <a:rPr lang="en-US" dirty="0" smtClean="0"/>
              <a:t>The Sophists and You</a:t>
            </a:r>
            <a:endParaRPr lang="en-US" dirty="0"/>
          </a:p>
        </p:txBody>
      </p:sp>
    </p:spTree>
    <p:extLst>
      <p:ext uri="{BB962C8B-B14F-4D97-AF65-F5344CB8AC3E}">
        <p14:creationId xmlns:p14="http://schemas.microsoft.com/office/powerpoint/2010/main" val="1085150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5067" y="2151728"/>
            <a:ext cx="7653866" cy="2554545"/>
          </a:xfrm>
          <a:prstGeom prst="rect">
            <a:avLst/>
          </a:prstGeom>
          <a:noFill/>
        </p:spPr>
        <p:txBody>
          <a:bodyPr wrap="square" rtlCol="0" anchor="ctr" anchorCtr="0">
            <a:spAutoFit/>
          </a:bodyPr>
          <a:lstStyle/>
          <a:p>
            <a:r>
              <a:rPr lang="en-US" sz="3200" dirty="0" smtClean="0">
                <a:latin typeface="+mn-lt"/>
              </a:rPr>
              <a:t>“Record </a:t>
            </a:r>
            <a:r>
              <a:rPr lang="en-US" sz="3200" dirty="0">
                <a:latin typeface="+mn-lt"/>
              </a:rPr>
              <a:t>your personal reactions/responses to a sophist or sophists of your choice. What do you think about his/their ideas? What do you want to say to him/them? What do you think </a:t>
            </a:r>
            <a:r>
              <a:rPr lang="en-US" sz="3200" dirty="0" smtClean="0">
                <a:latin typeface="+mn-lt"/>
              </a:rPr>
              <a:t>they’d </a:t>
            </a:r>
            <a:r>
              <a:rPr lang="en-US" sz="3200" dirty="0">
                <a:latin typeface="+mn-lt"/>
              </a:rPr>
              <a:t>say back to you</a:t>
            </a:r>
            <a:r>
              <a:rPr lang="en-US" sz="3200" dirty="0" smtClean="0">
                <a:latin typeface="+mn-lt"/>
              </a:rPr>
              <a:t>?”</a:t>
            </a:r>
          </a:p>
        </p:txBody>
      </p:sp>
      <p:sp>
        <p:nvSpPr>
          <p:cNvPr id="3" name="Title 2"/>
          <p:cNvSpPr>
            <a:spLocks noGrp="1"/>
          </p:cNvSpPr>
          <p:nvPr>
            <p:ph type="title"/>
          </p:nvPr>
        </p:nvSpPr>
        <p:spPr/>
        <p:txBody>
          <a:bodyPr/>
          <a:lstStyle/>
          <a:p>
            <a:r>
              <a:rPr lang="en-US" dirty="0" smtClean="0"/>
              <a:t>Journal Prompt</a:t>
            </a:r>
            <a:endParaRPr lang="en-US" dirty="0"/>
          </a:p>
        </p:txBody>
      </p:sp>
    </p:spTree>
    <p:extLst>
      <p:ext uri="{BB962C8B-B14F-4D97-AF65-F5344CB8AC3E}">
        <p14:creationId xmlns:p14="http://schemas.microsoft.com/office/powerpoint/2010/main" val="2341759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8800" y="2767280"/>
            <a:ext cx="8026402" cy="1323439"/>
          </a:xfrm>
          <a:prstGeom prst="rect">
            <a:avLst/>
          </a:prstGeom>
          <a:noFill/>
        </p:spPr>
        <p:txBody>
          <a:bodyPr wrap="square" rtlCol="0" anchor="ctr" anchorCtr="0">
            <a:spAutoFit/>
          </a:bodyPr>
          <a:lstStyle/>
          <a:p>
            <a:r>
              <a:rPr lang="en-US" sz="4000" dirty="0">
                <a:latin typeface="+mn-lt"/>
              </a:rPr>
              <a:t>“. . . to make the weaker argument (</a:t>
            </a:r>
            <a:r>
              <a:rPr lang="en-US" sz="4000" i="1" dirty="0">
                <a:latin typeface="+mn-lt"/>
              </a:rPr>
              <a:t>logos</a:t>
            </a:r>
            <a:r>
              <a:rPr lang="en-US" sz="4000" dirty="0">
                <a:latin typeface="+mn-lt"/>
              </a:rPr>
              <a:t>) the stronger . . </a:t>
            </a:r>
            <a:r>
              <a:rPr lang="en-US" sz="4000" dirty="0" smtClean="0">
                <a:latin typeface="+mn-lt"/>
              </a:rPr>
              <a:t>.”</a:t>
            </a:r>
          </a:p>
        </p:txBody>
      </p:sp>
      <p:sp>
        <p:nvSpPr>
          <p:cNvPr id="3" name="Title 2"/>
          <p:cNvSpPr>
            <a:spLocks noGrp="1"/>
          </p:cNvSpPr>
          <p:nvPr>
            <p:ph type="title"/>
          </p:nvPr>
        </p:nvSpPr>
        <p:spPr/>
        <p:txBody>
          <a:bodyPr/>
          <a:lstStyle/>
          <a:p>
            <a:r>
              <a:rPr lang="en-US" dirty="0"/>
              <a:t>Protagoras </a:t>
            </a:r>
            <a:r>
              <a:rPr lang="en-US" dirty="0" smtClean="0"/>
              <a:t>fragment </a:t>
            </a:r>
            <a:r>
              <a:rPr lang="en-US" dirty="0"/>
              <a:t>6b</a:t>
            </a:r>
          </a:p>
        </p:txBody>
      </p:sp>
    </p:spTree>
    <p:extLst>
      <p:ext uri="{BB962C8B-B14F-4D97-AF65-F5344CB8AC3E}">
        <p14:creationId xmlns:p14="http://schemas.microsoft.com/office/powerpoint/2010/main" val="1132352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Lawsuit in NYS Court</a:t>
            </a:r>
            <a:endParaRPr lang="en-US" dirty="0"/>
          </a:p>
        </p:txBody>
      </p:sp>
      <p:sp>
        <p:nvSpPr>
          <p:cNvPr id="14" name="Text Placeholder 13"/>
          <p:cNvSpPr>
            <a:spLocks noGrp="1"/>
          </p:cNvSpPr>
          <p:nvPr>
            <p:ph type="body" idx="1"/>
          </p:nvPr>
        </p:nvSpPr>
        <p:spPr/>
        <p:txBody>
          <a:bodyPr/>
          <a:lstStyle/>
          <a:p>
            <a:r>
              <a:rPr lang="en-US" dirty="0" smtClean="0"/>
              <a:t>Plaintiff (BU — instructor)</a:t>
            </a:r>
            <a:endParaRPr lang="en-US" dirty="0"/>
          </a:p>
        </p:txBody>
      </p:sp>
      <p:sp>
        <p:nvSpPr>
          <p:cNvPr id="15" name="Content Placeholder 14"/>
          <p:cNvSpPr>
            <a:spLocks noGrp="1"/>
          </p:cNvSpPr>
          <p:nvPr>
            <p:ph sz="half" idx="2"/>
          </p:nvPr>
        </p:nvSpPr>
        <p:spPr/>
        <p:txBody>
          <a:bodyPr>
            <a:normAutofit/>
          </a:bodyPr>
          <a:lstStyle/>
          <a:p>
            <a:pPr marL="0" indent="0">
              <a:buNone/>
            </a:pPr>
            <a:r>
              <a:rPr lang="en-US" sz="2400" dirty="0" smtClean="0"/>
              <a:t>“The University hearing went against the student – the student must pay. </a:t>
            </a:r>
            <a:r>
              <a:rPr lang="en-US" sz="2400" i="1" dirty="0" smtClean="0"/>
              <a:t>But what if she/he had won?</a:t>
            </a:r>
            <a:r>
              <a:rPr lang="en-US" sz="2400" dirty="0" smtClean="0"/>
              <a:t> Then, obviously, I did my job so </a:t>
            </a:r>
            <a:r>
              <a:rPr lang="en-US" sz="2400" dirty="0"/>
              <a:t>well that </a:t>
            </a:r>
            <a:r>
              <a:rPr lang="en-US" sz="2400" dirty="0" smtClean="0"/>
              <a:t>he/she </a:t>
            </a:r>
            <a:r>
              <a:rPr lang="en-US" sz="2400" dirty="0"/>
              <a:t>can beat me at my own </a:t>
            </a:r>
            <a:r>
              <a:rPr lang="en-US" sz="2400" dirty="0" smtClean="0"/>
              <a:t>game. The student’s case falls apart. The student must pay.”</a:t>
            </a:r>
            <a:endParaRPr lang="en-US" sz="2400" dirty="0"/>
          </a:p>
        </p:txBody>
      </p:sp>
      <p:sp>
        <p:nvSpPr>
          <p:cNvPr id="16" name="Text Placeholder 15"/>
          <p:cNvSpPr>
            <a:spLocks noGrp="1"/>
          </p:cNvSpPr>
          <p:nvPr>
            <p:ph type="body" sz="quarter" idx="3"/>
          </p:nvPr>
        </p:nvSpPr>
        <p:spPr/>
        <p:txBody>
          <a:bodyPr/>
          <a:lstStyle/>
          <a:p>
            <a:r>
              <a:rPr lang="en-US" dirty="0" smtClean="0"/>
              <a:t>Defendant (student)</a:t>
            </a:r>
            <a:endParaRPr lang="en-US" dirty="0"/>
          </a:p>
        </p:txBody>
      </p:sp>
      <p:sp>
        <p:nvSpPr>
          <p:cNvPr id="17" name="Content Placeholder 16"/>
          <p:cNvSpPr>
            <a:spLocks noGrp="1"/>
          </p:cNvSpPr>
          <p:nvPr>
            <p:ph sz="quarter" idx="4"/>
          </p:nvPr>
        </p:nvSpPr>
        <p:spPr/>
        <p:txBody>
          <a:bodyPr>
            <a:normAutofit/>
          </a:bodyPr>
          <a:lstStyle/>
          <a:p>
            <a:pPr marL="0" indent="0">
              <a:buNone/>
            </a:pPr>
            <a:r>
              <a:rPr lang="en-US" sz="2400" dirty="0" smtClean="0"/>
              <a:t>“But if I had originally failed to make a convincing case (which I did), then clearly, Scholtz didn’t do his job. The plaintiff’s case falls apart </a:t>
            </a:r>
            <a:r>
              <a:rPr lang="en-US" sz="2400" i="1" dirty="0" smtClean="0"/>
              <a:t>and I don’t have to pay</a:t>
            </a:r>
            <a:r>
              <a:rPr lang="en-US" sz="2400" dirty="0" smtClean="0"/>
              <a:t>. But if I </a:t>
            </a:r>
            <a:r>
              <a:rPr lang="en-US" sz="2400" i="1" dirty="0" smtClean="0"/>
              <a:t>had</a:t>
            </a:r>
            <a:r>
              <a:rPr lang="en-US" sz="2400" dirty="0" smtClean="0"/>
              <a:t> made a convincing case, then I’ll have won</a:t>
            </a:r>
            <a:r>
              <a:rPr lang="en-US" sz="2400" dirty="0"/>
              <a:t> </a:t>
            </a:r>
            <a:r>
              <a:rPr lang="en-US" sz="2400" dirty="0" smtClean="0"/>
              <a:t>already at the outset. Either way, </a:t>
            </a:r>
            <a:r>
              <a:rPr lang="en-US" sz="2400" i="1" dirty="0" smtClean="0"/>
              <a:t>I owe them nothing</a:t>
            </a:r>
            <a:r>
              <a:rPr lang="en-US" sz="2400" dirty="0" smtClean="0"/>
              <a:t>.”</a:t>
            </a:r>
            <a:endParaRPr lang="en-US" sz="2400" dirty="0"/>
          </a:p>
        </p:txBody>
      </p:sp>
      <p:sp>
        <p:nvSpPr>
          <p:cNvPr id="18" name="Date Placeholder 17"/>
          <p:cNvSpPr>
            <a:spLocks noGrp="1"/>
          </p:cNvSpPr>
          <p:nvPr>
            <p:ph type="dt" sz="half" idx="10"/>
          </p:nvPr>
        </p:nvSpPr>
        <p:spPr/>
        <p:txBody>
          <a:bodyPr/>
          <a:lstStyle/>
          <a:p>
            <a:r>
              <a:rPr lang="en-US" smtClean="0"/>
              <a:t>2-Mar 2017</a:t>
            </a:r>
            <a:endParaRPr lang="en-US"/>
          </a:p>
        </p:txBody>
      </p:sp>
      <p:sp>
        <p:nvSpPr>
          <p:cNvPr id="19" name="Footer Placeholder 18"/>
          <p:cNvSpPr>
            <a:spLocks noGrp="1"/>
          </p:cNvSpPr>
          <p:nvPr>
            <p:ph type="ftr" sz="quarter" idx="11"/>
          </p:nvPr>
        </p:nvSpPr>
        <p:spPr/>
        <p:txBody>
          <a:bodyPr/>
          <a:lstStyle/>
          <a:p>
            <a:r>
              <a:rPr lang="en-US" smtClean="0"/>
              <a:t>Sophists</a:t>
            </a:r>
            <a:endParaRPr lang="en-US"/>
          </a:p>
        </p:txBody>
      </p:sp>
      <p:sp>
        <p:nvSpPr>
          <p:cNvPr id="20" name="Slide Number Placeholder 19"/>
          <p:cNvSpPr>
            <a:spLocks noGrp="1"/>
          </p:cNvSpPr>
          <p:nvPr>
            <p:ph type="sldNum" sz="quarter" idx="12"/>
          </p:nvPr>
        </p:nvSpPr>
        <p:spPr/>
        <p:txBody>
          <a:bodyPr/>
          <a:lstStyle/>
          <a:p>
            <a:fld id="{B1A7D873-BDEC-4D0E-826C-A647DDEC7662}" type="slidenum">
              <a:rPr lang="en-US" smtClean="0"/>
              <a:pPr/>
              <a:t>3</a:t>
            </a:fld>
            <a:endParaRPr lang="en-US"/>
          </a:p>
        </p:txBody>
      </p:sp>
    </p:spTree>
    <p:extLst>
      <p:ext uri="{BB962C8B-B14F-4D97-AF65-F5344CB8AC3E}">
        <p14:creationId xmlns:p14="http://schemas.microsoft.com/office/powerpoint/2010/main" val="3050606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xEl>
                                              <p:pRg st="0" end="0"/>
                                            </p:txEl>
                                          </p:spTgt>
                                        </p:tgtEl>
                                        <p:attrNameLst>
                                          <p:attrName>style.visibility</p:attrName>
                                        </p:attrNameLst>
                                      </p:cBhvr>
                                      <p:to>
                                        <p:strVal val="visible"/>
                                      </p:to>
                                    </p:set>
                                    <p:animEffect transition="in" filter="fade">
                                      <p:cBhvr>
                                        <p:cTn id="12"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P spid="1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r>
              <a:rPr lang="en-US" dirty="0" smtClean="0"/>
              <a:t>You as juror find for</a:t>
            </a:r>
          </a:p>
          <a:p>
            <a:pPr lvl="1"/>
            <a:r>
              <a:rPr lang="en-US" dirty="0" smtClean="0"/>
              <a:t>Plaintiff?</a:t>
            </a:r>
          </a:p>
          <a:p>
            <a:pPr lvl="1"/>
            <a:r>
              <a:rPr lang="en-US" dirty="0" smtClean="0"/>
              <a:t>Defendant?</a:t>
            </a:r>
          </a:p>
          <a:p>
            <a:r>
              <a:rPr lang="en-US" dirty="0" smtClean="0"/>
              <a:t>Why?</a:t>
            </a:r>
          </a:p>
          <a:p>
            <a:r>
              <a:rPr lang="en-US" i="1" dirty="0" smtClean="0"/>
              <a:t>But do their arguments differ?</a:t>
            </a:r>
          </a:p>
          <a:p>
            <a:pPr lvl="1">
              <a:buFont typeface="Calibri" panose="020F0502020204030204" pitchFamily="34" charset="0"/>
              <a:buChar char="→"/>
            </a:pPr>
            <a:r>
              <a:rPr lang="en-US" dirty="0" smtClean="0"/>
              <a:t>How does each expect to win?</a:t>
            </a:r>
          </a:p>
        </p:txBody>
      </p:sp>
      <p:sp>
        <p:nvSpPr>
          <p:cNvPr id="4" name="Date Placeholder 3"/>
          <p:cNvSpPr>
            <a:spLocks noGrp="1"/>
          </p:cNvSpPr>
          <p:nvPr>
            <p:ph type="dt" sz="half" idx="10"/>
          </p:nvPr>
        </p:nvSpPr>
        <p:spPr/>
        <p:txBody>
          <a:bodyPr/>
          <a:lstStyle/>
          <a:p>
            <a:r>
              <a:rPr lang="en-US" smtClean="0"/>
              <a:t>2-Mar 2017</a:t>
            </a:r>
            <a:endParaRPr lang="en-US"/>
          </a:p>
        </p:txBody>
      </p:sp>
      <p:sp>
        <p:nvSpPr>
          <p:cNvPr id="5" name="Footer Placeholder 4"/>
          <p:cNvSpPr>
            <a:spLocks noGrp="1"/>
          </p:cNvSpPr>
          <p:nvPr>
            <p:ph type="ftr" sz="quarter" idx="11"/>
          </p:nvPr>
        </p:nvSpPr>
        <p:spPr/>
        <p:txBody>
          <a:bodyPr/>
          <a:lstStyle/>
          <a:p>
            <a:r>
              <a:rPr lang="en-US" smtClean="0"/>
              <a:t>Sophists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4</a:t>
            </a:fld>
            <a:endParaRPr lang="en-US"/>
          </a:p>
        </p:txBody>
      </p:sp>
      <p:sp>
        <p:nvSpPr>
          <p:cNvPr id="7" name="Action Button: Forward or Next 6">
            <a:hlinkClick r:id="rId3" action="ppaction://hlinksldjump" highlightClick="1"/>
          </p:cNvPr>
          <p:cNvSpPr/>
          <p:nvPr/>
        </p:nvSpPr>
        <p:spPr>
          <a:xfrm>
            <a:off x="8461947" y="274638"/>
            <a:ext cx="449705" cy="419724"/>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2225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4981" name="Text Box 5"/>
          <p:cNvSpPr txBox="1">
            <a:spLocks noChangeArrowheads="1"/>
          </p:cNvSpPr>
          <p:nvPr/>
        </p:nvSpPr>
        <p:spPr bwMode="ltGray">
          <a:xfrm>
            <a:off x="312749" y="631763"/>
            <a:ext cx="8512881" cy="5581015"/>
          </a:xfrm>
          <a:prstGeom prst="rect">
            <a:avLst/>
          </a:prstGeom>
          <a:noFill/>
          <a:ln w="9525">
            <a:noFill/>
            <a:miter lim="800000"/>
            <a:headEnd/>
            <a:tailEnd/>
          </a:ln>
          <a:effectLst/>
        </p:spPr>
        <p:txBody>
          <a:bodyPr wrap="square" anchor="ctr" anchorCtr="0">
            <a:spAutoFit/>
          </a:bodyPr>
          <a:lstStyle/>
          <a:p>
            <a:pPr>
              <a:spcAft>
                <a:spcPts val="1200"/>
              </a:spcAft>
            </a:pPr>
            <a:r>
              <a:rPr lang="en-US" sz="2600" dirty="0" smtClean="0">
                <a:latin typeface="+mn-lt"/>
              </a:rPr>
              <a:t>Tisias, a student of Corax, once asked his teacher what rhetoric was. Replied Corax, “Rhetoric is the artificer of persuasion (</a:t>
            </a:r>
            <a:r>
              <a:rPr lang="en-US" sz="2600" i="1" dirty="0" smtClean="0">
                <a:latin typeface="+mn-lt"/>
              </a:rPr>
              <a:t>peithō</a:t>
            </a:r>
            <a:r>
              <a:rPr lang="en-US" sz="2600" dirty="0" smtClean="0">
                <a:latin typeface="+mn-lt"/>
              </a:rPr>
              <a:t>).”</a:t>
            </a:r>
          </a:p>
          <a:p>
            <a:pPr>
              <a:spcAft>
                <a:spcPts val="1200"/>
              </a:spcAft>
            </a:pPr>
            <a:r>
              <a:rPr lang="en-US" sz="2600" dirty="0" smtClean="0">
                <a:latin typeface="+mn-lt"/>
              </a:rPr>
              <a:t>Having </a:t>
            </a:r>
            <a:r>
              <a:rPr lang="en-US" sz="2600" dirty="0">
                <a:latin typeface="+mn-lt"/>
              </a:rPr>
              <a:t>got </a:t>
            </a:r>
            <a:r>
              <a:rPr lang="en-US" sz="2600" dirty="0" smtClean="0">
                <a:latin typeface="+mn-lt"/>
              </a:rPr>
              <a:t>his </a:t>
            </a:r>
            <a:r>
              <a:rPr lang="en-US" sz="2600" dirty="0">
                <a:latin typeface="+mn-lt"/>
              </a:rPr>
              <a:t>definition, Tisias then </a:t>
            </a:r>
            <a:r>
              <a:rPr lang="en-US" sz="2600" dirty="0" smtClean="0">
                <a:latin typeface="+mn-lt"/>
              </a:rPr>
              <a:t>tested </a:t>
            </a:r>
            <a:r>
              <a:rPr lang="en-US" sz="2600" dirty="0">
                <a:latin typeface="+mn-lt"/>
              </a:rPr>
              <a:t>his teacher. </a:t>
            </a:r>
            <a:r>
              <a:rPr lang="en-US" sz="2600" dirty="0" smtClean="0">
                <a:latin typeface="+mn-lt"/>
              </a:rPr>
              <a:t>“</a:t>
            </a:r>
            <a:r>
              <a:rPr lang="en-US" sz="2600" dirty="0">
                <a:latin typeface="+mn-lt"/>
              </a:rPr>
              <a:t>Imagine we’re in </a:t>
            </a:r>
            <a:r>
              <a:rPr lang="en-US" sz="2600" dirty="0" smtClean="0">
                <a:latin typeface="+mn-lt"/>
              </a:rPr>
              <a:t>court,” he said. “You’re </a:t>
            </a:r>
            <a:r>
              <a:rPr lang="en-US" sz="2600" dirty="0">
                <a:latin typeface="+mn-lt"/>
              </a:rPr>
              <a:t>suing me for unpaid fees. If I </a:t>
            </a:r>
            <a:r>
              <a:rPr lang="en-US" sz="2600" dirty="0" smtClean="0">
                <a:latin typeface="+mn-lt"/>
              </a:rPr>
              <a:t>persuade (</a:t>
            </a:r>
            <a:r>
              <a:rPr lang="en-US" sz="2600" i="1" dirty="0" err="1" smtClean="0">
                <a:latin typeface="+mn-lt"/>
              </a:rPr>
              <a:t>peithein</a:t>
            </a:r>
            <a:r>
              <a:rPr lang="en-US" sz="2600" dirty="0" smtClean="0">
                <a:latin typeface="+mn-lt"/>
              </a:rPr>
              <a:t>) </a:t>
            </a:r>
            <a:r>
              <a:rPr lang="en-US" sz="2600" dirty="0">
                <a:latin typeface="+mn-lt"/>
              </a:rPr>
              <a:t>the judges that I shouldn’t have to </a:t>
            </a:r>
            <a:r>
              <a:rPr lang="en-US" sz="2600" dirty="0" smtClean="0">
                <a:latin typeface="+mn-lt"/>
              </a:rPr>
              <a:t>pay, </a:t>
            </a:r>
            <a:r>
              <a:rPr lang="en-US" sz="2600" dirty="0">
                <a:latin typeface="+mn-lt"/>
              </a:rPr>
              <a:t>then I don’t </a:t>
            </a:r>
            <a:r>
              <a:rPr lang="en-US" sz="2600" dirty="0" smtClean="0">
                <a:latin typeface="+mn-lt"/>
              </a:rPr>
              <a:t>pay. </a:t>
            </a:r>
            <a:r>
              <a:rPr lang="en-US" sz="2600" dirty="0">
                <a:latin typeface="+mn-lt"/>
              </a:rPr>
              <a:t>But if I </a:t>
            </a:r>
            <a:r>
              <a:rPr lang="en-US" sz="2600" i="1" dirty="0">
                <a:latin typeface="+mn-lt"/>
              </a:rPr>
              <a:t>fail</a:t>
            </a:r>
            <a:r>
              <a:rPr lang="en-US" sz="2600" dirty="0">
                <a:latin typeface="+mn-lt"/>
              </a:rPr>
              <a:t> to carry my point, then I still </a:t>
            </a:r>
            <a:r>
              <a:rPr lang="en-US" sz="2600" dirty="0" smtClean="0">
                <a:latin typeface="+mn-lt"/>
              </a:rPr>
              <a:t>shouldn’t have to pay</a:t>
            </a:r>
            <a:r>
              <a:rPr lang="en-US" sz="2600" dirty="0">
                <a:latin typeface="+mn-lt"/>
              </a:rPr>
              <a:t>. </a:t>
            </a:r>
            <a:r>
              <a:rPr lang="en-US" sz="2600" dirty="0" smtClean="0">
                <a:latin typeface="+mn-lt"/>
              </a:rPr>
              <a:t>You’ll </a:t>
            </a:r>
            <a:r>
              <a:rPr lang="en-US" sz="2600" dirty="0">
                <a:latin typeface="+mn-lt"/>
              </a:rPr>
              <a:t>have failed to </a:t>
            </a:r>
            <a:r>
              <a:rPr lang="en-US" sz="2600" dirty="0" smtClean="0">
                <a:latin typeface="+mn-lt"/>
              </a:rPr>
              <a:t>teach me.”</a:t>
            </a:r>
            <a:endParaRPr lang="en-US" sz="2600" dirty="0">
              <a:latin typeface="+mn-lt"/>
            </a:endParaRPr>
          </a:p>
          <a:p>
            <a:pPr>
              <a:spcAft>
                <a:spcPts val="800"/>
              </a:spcAft>
            </a:pPr>
            <a:r>
              <a:rPr lang="en-US" sz="2600" dirty="0">
                <a:latin typeface="+mn-lt"/>
              </a:rPr>
              <a:t>To that, </a:t>
            </a:r>
            <a:r>
              <a:rPr lang="en-US" sz="2600" dirty="0" smtClean="0">
                <a:latin typeface="+mn-lt"/>
              </a:rPr>
              <a:t>Corax </a:t>
            </a:r>
            <a:r>
              <a:rPr lang="en-US" sz="2600" dirty="0">
                <a:latin typeface="+mn-lt"/>
              </a:rPr>
              <a:t>replied, “Don’t forget that I get </a:t>
            </a:r>
            <a:r>
              <a:rPr lang="en-US" sz="2600" dirty="0" smtClean="0">
                <a:latin typeface="+mn-lt"/>
              </a:rPr>
              <a:t>my turn, too. </a:t>
            </a:r>
            <a:r>
              <a:rPr lang="en-US" sz="2600" dirty="0">
                <a:latin typeface="+mn-lt"/>
              </a:rPr>
              <a:t>So if I </a:t>
            </a:r>
            <a:r>
              <a:rPr lang="en-US" sz="2600" dirty="0" smtClean="0">
                <a:latin typeface="+mn-lt"/>
              </a:rPr>
              <a:t>win, then you’ll have to pay. </a:t>
            </a:r>
            <a:r>
              <a:rPr lang="en-US" sz="2600" dirty="0">
                <a:latin typeface="+mn-lt"/>
              </a:rPr>
              <a:t>But if </a:t>
            </a:r>
            <a:r>
              <a:rPr lang="en-US" sz="2600" dirty="0" smtClean="0">
                <a:latin typeface="+mn-lt"/>
              </a:rPr>
              <a:t>I lose, I’ll still deserve my </a:t>
            </a:r>
            <a:r>
              <a:rPr lang="en-US" sz="2600" dirty="0">
                <a:latin typeface="+mn-lt"/>
              </a:rPr>
              <a:t>fee. For I’ll have shown that I can train students so well that they can beat me at my own game</a:t>
            </a:r>
            <a:r>
              <a:rPr lang="en-US" sz="2600" dirty="0" smtClean="0">
                <a:latin typeface="+mn-lt"/>
              </a:rPr>
              <a:t>.”</a:t>
            </a:r>
            <a:endParaRPr lang="en-US" sz="2000" dirty="0" smtClean="0">
              <a:latin typeface="+mn-lt"/>
            </a:endParaRPr>
          </a:p>
          <a:p>
            <a:pPr>
              <a:spcAft>
                <a:spcPts val="800"/>
              </a:spcAft>
            </a:pPr>
            <a:r>
              <a:rPr lang="en-US" sz="1800" dirty="0" smtClean="0">
                <a:latin typeface="+mn-lt"/>
              </a:rPr>
              <a:t>(Adapted from an anonymous </a:t>
            </a:r>
            <a:r>
              <a:rPr lang="en-US" sz="1800" i="1" dirty="0" smtClean="0">
                <a:latin typeface="+mn-lt"/>
              </a:rPr>
              <a:t>Preface to the Art of Rhetoric</a:t>
            </a:r>
            <a:r>
              <a:rPr lang="en-US" sz="1800" dirty="0" smtClean="0">
                <a:latin typeface="+mn-lt"/>
              </a:rPr>
              <a:t> 14.26-27)</a:t>
            </a:r>
            <a:endParaRPr lang="en-US" dirty="0" smtClean="0">
              <a:latin typeface="+mn-lt"/>
            </a:endParaRPr>
          </a:p>
        </p:txBody>
      </p:sp>
      <p:sp>
        <p:nvSpPr>
          <p:cNvPr id="5" name="Action Button: Return 4">
            <a:hlinkClick r:id="" action="ppaction://hlinkshowjump?jump=lastslideviewed" highlightClick="1"/>
          </p:cNvPr>
          <p:cNvSpPr/>
          <p:nvPr/>
        </p:nvSpPr>
        <p:spPr>
          <a:xfrm>
            <a:off x="8461947" y="274638"/>
            <a:ext cx="449705" cy="419724"/>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102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pPr lvl="0"/>
            <a:r>
              <a:rPr lang="en-US" dirty="0" smtClean="0"/>
              <a:t>Recap and Update</a:t>
            </a:r>
          </a:p>
          <a:p>
            <a:pPr lvl="1"/>
            <a:r>
              <a:rPr lang="en-US" dirty="0" smtClean="0"/>
              <a:t>Democracy in Crisis, Sophistic</a:t>
            </a:r>
          </a:p>
          <a:p>
            <a:pPr lvl="0"/>
            <a:r>
              <a:rPr lang="en-US" i="1" dirty="0" smtClean="0"/>
              <a:t>Doxa</a:t>
            </a:r>
            <a:r>
              <a:rPr lang="en-US" dirty="0" smtClean="0"/>
              <a:t> in the Air</a:t>
            </a:r>
          </a:p>
          <a:p>
            <a:pPr lvl="1"/>
            <a:r>
              <a:rPr lang="en-US" dirty="0" smtClean="0"/>
              <a:t>Protagoras, Gorgias</a:t>
            </a:r>
          </a:p>
          <a:p>
            <a:pPr lvl="0"/>
            <a:r>
              <a:rPr lang="en-US" dirty="0" smtClean="0"/>
              <a:t>Journal Entries Discussion</a:t>
            </a:r>
          </a:p>
          <a:p>
            <a:pPr lvl="1"/>
            <a:r>
              <a:rPr lang="en-US" dirty="0" smtClean="0"/>
              <a:t>The Sophists and You</a:t>
            </a:r>
            <a:endParaRPr lang="en-US" dirty="0"/>
          </a:p>
        </p:txBody>
      </p:sp>
      <p:sp>
        <p:nvSpPr>
          <p:cNvPr id="4" name="Date Placeholder 3"/>
          <p:cNvSpPr>
            <a:spLocks noGrp="1"/>
          </p:cNvSpPr>
          <p:nvPr>
            <p:ph type="dt" sz="half" idx="10"/>
          </p:nvPr>
        </p:nvSpPr>
        <p:spPr/>
        <p:txBody>
          <a:bodyPr/>
          <a:lstStyle/>
          <a:p>
            <a:r>
              <a:rPr lang="en-US" smtClean="0"/>
              <a:t>2-Mar 2017</a:t>
            </a:r>
            <a:endParaRPr lang="en-US"/>
          </a:p>
        </p:txBody>
      </p:sp>
      <p:sp>
        <p:nvSpPr>
          <p:cNvPr id="5" name="Footer Placeholder 4"/>
          <p:cNvSpPr>
            <a:spLocks noGrp="1"/>
          </p:cNvSpPr>
          <p:nvPr>
            <p:ph type="ftr" sz="quarter" idx="11"/>
          </p:nvPr>
        </p:nvSpPr>
        <p:spPr/>
        <p:txBody>
          <a:bodyPr/>
          <a:lstStyle/>
          <a:p>
            <a:r>
              <a:rPr lang="en-US" smtClean="0"/>
              <a:t>Sophists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6</a:t>
            </a:fld>
            <a:endParaRPr lang="en-US"/>
          </a:p>
        </p:txBody>
      </p:sp>
    </p:spTree>
    <p:extLst>
      <p:ext uri="{BB962C8B-B14F-4D97-AF65-F5344CB8AC3E}">
        <p14:creationId xmlns:p14="http://schemas.microsoft.com/office/powerpoint/2010/main" val="1945334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and Update</a:t>
            </a:r>
            <a:endParaRPr lang="en-US" dirty="0"/>
          </a:p>
        </p:txBody>
      </p:sp>
      <p:sp>
        <p:nvSpPr>
          <p:cNvPr id="3" name="Text Placeholder 2"/>
          <p:cNvSpPr>
            <a:spLocks noGrp="1"/>
          </p:cNvSpPr>
          <p:nvPr>
            <p:ph type="body" idx="1"/>
          </p:nvPr>
        </p:nvSpPr>
        <p:spPr/>
        <p:txBody>
          <a:bodyPr/>
          <a:lstStyle/>
          <a:p>
            <a:r>
              <a:rPr lang="en-US" dirty="0" smtClean="0"/>
              <a:t>Democracy in Crisis, Sophistic</a:t>
            </a:r>
            <a:endParaRPr lang="en-US" dirty="0"/>
          </a:p>
        </p:txBody>
      </p:sp>
    </p:spTree>
    <p:extLst>
      <p:ext uri="{BB962C8B-B14F-4D97-AF65-F5344CB8AC3E}">
        <p14:creationId xmlns:p14="http://schemas.microsoft.com/office/powerpoint/2010/main" val="578475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Democracy and its Discontents</a:t>
            </a:r>
          </a:p>
        </p:txBody>
      </p:sp>
      <p:sp>
        <p:nvSpPr>
          <p:cNvPr id="6" name="Text Placeholder 5"/>
          <p:cNvSpPr>
            <a:spLocks noGrp="1"/>
          </p:cNvSpPr>
          <p:nvPr>
            <p:ph type="body" idx="1"/>
          </p:nvPr>
        </p:nvSpPr>
        <p:spPr/>
        <p:txBody>
          <a:bodyPr/>
          <a:lstStyle/>
          <a:p>
            <a:r>
              <a:rPr lang="en-US" dirty="0" smtClean="0"/>
              <a:t>Themes</a:t>
            </a:r>
            <a:endParaRPr lang="en-US" dirty="0"/>
          </a:p>
        </p:txBody>
      </p:sp>
      <p:sp>
        <p:nvSpPr>
          <p:cNvPr id="7" name="Content Placeholder 6"/>
          <p:cNvSpPr>
            <a:spLocks noGrp="1"/>
          </p:cNvSpPr>
          <p:nvPr>
            <p:ph sz="half" idx="2"/>
          </p:nvPr>
        </p:nvSpPr>
        <p:spPr/>
        <p:txBody>
          <a:bodyPr/>
          <a:lstStyle/>
          <a:p>
            <a:r>
              <a:rPr lang="en-US" dirty="0"/>
              <a:t>Sophists</a:t>
            </a:r>
          </a:p>
          <a:p>
            <a:r>
              <a:rPr lang="en-US" dirty="0"/>
              <a:t>“New Politicians”</a:t>
            </a:r>
          </a:p>
          <a:p>
            <a:r>
              <a:rPr lang="en-US" i="1" dirty="0"/>
              <a:t>Stasis</a:t>
            </a:r>
            <a:endParaRPr lang="en-US" dirty="0"/>
          </a:p>
          <a:p>
            <a:r>
              <a:rPr lang="en-US" dirty="0"/>
              <a:t>Recovery</a:t>
            </a:r>
          </a:p>
        </p:txBody>
      </p:sp>
      <p:sp>
        <p:nvSpPr>
          <p:cNvPr id="8" name="Text Placeholder 7"/>
          <p:cNvSpPr>
            <a:spLocks noGrp="1"/>
          </p:cNvSpPr>
          <p:nvPr>
            <p:ph type="body" sz="quarter" idx="3"/>
          </p:nvPr>
        </p:nvSpPr>
        <p:spPr/>
        <p:txBody>
          <a:bodyPr/>
          <a:lstStyle/>
          <a:p>
            <a:r>
              <a:rPr lang="en-US" dirty="0" smtClean="0"/>
              <a:t>Theory</a:t>
            </a:r>
            <a:endParaRPr lang="en-US" dirty="0"/>
          </a:p>
        </p:txBody>
      </p:sp>
      <p:sp>
        <p:nvSpPr>
          <p:cNvPr id="9" name="Content Placeholder 8"/>
          <p:cNvSpPr>
            <a:spLocks noGrp="1"/>
          </p:cNvSpPr>
          <p:nvPr>
            <p:ph sz="quarter" idx="4"/>
          </p:nvPr>
        </p:nvSpPr>
        <p:spPr/>
        <p:txBody>
          <a:bodyPr/>
          <a:lstStyle/>
          <a:p>
            <a:r>
              <a:rPr lang="en-US" dirty="0" err="1" smtClean="0"/>
              <a:t>Michels</a:t>
            </a:r>
            <a:endParaRPr lang="en-US" dirty="0" smtClean="0"/>
          </a:p>
          <a:p>
            <a:pPr lvl="1"/>
            <a:r>
              <a:rPr lang="en-US" dirty="0" smtClean="0"/>
              <a:t>Iron Law of Oligarchy</a:t>
            </a:r>
          </a:p>
          <a:p>
            <a:r>
              <a:rPr lang="en-US" dirty="0" smtClean="0"/>
              <a:t>Weber</a:t>
            </a:r>
          </a:p>
          <a:p>
            <a:pPr lvl="1"/>
            <a:r>
              <a:rPr lang="en-US" dirty="0"/>
              <a:t>Charismatic authority</a:t>
            </a:r>
            <a:endParaRPr lang="en-US" dirty="0" smtClean="0"/>
          </a:p>
          <a:p>
            <a:r>
              <a:rPr lang="en-US" dirty="0" smtClean="0"/>
              <a:t>Finley</a:t>
            </a:r>
          </a:p>
          <a:p>
            <a:pPr lvl="1"/>
            <a:r>
              <a:rPr lang="en-US" dirty="0" smtClean="0"/>
              <a:t>Critique…</a:t>
            </a:r>
          </a:p>
        </p:txBody>
      </p:sp>
      <p:sp>
        <p:nvSpPr>
          <p:cNvPr id="2" name="Oval 1"/>
          <p:cNvSpPr/>
          <p:nvPr/>
        </p:nvSpPr>
        <p:spPr>
          <a:xfrm>
            <a:off x="4065588" y="4318000"/>
            <a:ext cx="3579812" cy="168963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r>
              <a:rPr lang="en-US" smtClean="0"/>
              <a:t>2-Mar 2017</a:t>
            </a:r>
            <a:endParaRPr lang="en-US"/>
          </a:p>
        </p:txBody>
      </p:sp>
      <p:sp>
        <p:nvSpPr>
          <p:cNvPr id="4" name="Footer Placeholder 3"/>
          <p:cNvSpPr>
            <a:spLocks noGrp="1"/>
          </p:cNvSpPr>
          <p:nvPr>
            <p:ph type="ftr" sz="quarter" idx="11"/>
          </p:nvPr>
        </p:nvSpPr>
        <p:spPr/>
        <p:txBody>
          <a:bodyPr/>
          <a:lstStyle/>
          <a:p>
            <a:r>
              <a:rPr lang="en-US" smtClean="0"/>
              <a:t>Sophists</a:t>
            </a:r>
            <a:endParaRPr lang="en-US"/>
          </a:p>
        </p:txBody>
      </p:sp>
      <p:sp>
        <p:nvSpPr>
          <p:cNvPr id="10" name="Slide Number Placeholder 9"/>
          <p:cNvSpPr>
            <a:spLocks noGrp="1"/>
          </p:cNvSpPr>
          <p:nvPr>
            <p:ph type="sldNum" sz="quarter" idx="12"/>
          </p:nvPr>
        </p:nvSpPr>
        <p:spPr/>
        <p:txBody>
          <a:bodyPr/>
          <a:lstStyle/>
          <a:p>
            <a:fld id="{B1A7D873-BDEC-4D0E-826C-A647DDEC7662}" type="slidenum">
              <a:rPr lang="en-US" smtClean="0"/>
              <a:pPr/>
              <a:t>8</a:t>
            </a:fld>
            <a:endParaRPr lang="en-US"/>
          </a:p>
        </p:txBody>
      </p:sp>
    </p:spTree>
    <p:extLst>
      <p:ext uri="{BB962C8B-B14F-4D97-AF65-F5344CB8AC3E}">
        <p14:creationId xmlns:p14="http://schemas.microsoft.com/office/powerpoint/2010/main" val="25058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Finley’s Critique</a:t>
            </a:r>
            <a:r>
              <a:rPr lang="en-US" sz="3600" dirty="0" smtClean="0"/>
              <a:t> (of Weber, </a:t>
            </a:r>
            <a:r>
              <a:rPr lang="en-US" sz="3600" dirty="0" err="1" smtClean="0"/>
              <a:t>Michels</a:t>
            </a:r>
            <a:r>
              <a:rPr lang="en-US" sz="3600" dirty="0" smtClean="0"/>
              <a:t>)</a:t>
            </a:r>
            <a:endParaRPr lang="en-US" dirty="0"/>
          </a:p>
        </p:txBody>
      </p:sp>
      <p:sp>
        <p:nvSpPr>
          <p:cNvPr id="5" name="Content Placeholder 4"/>
          <p:cNvSpPr>
            <a:spLocks noGrp="1"/>
          </p:cNvSpPr>
          <p:nvPr>
            <p:ph idx="1"/>
          </p:nvPr>
        </p:nvSpPr>
        <p:spPr/>
        <p:txBody>
          <a:bodyPr/>
          <a:lstStyle/>
          <a:p>
            <a:pPr marL="514350" indent="-514350">
              <a:buFont typeface="+mj-lt"/>
              <a:buAutoNum type="arabicPeriod"/>
            </a:pPr>
            <a:r>
              <a:rPr lang="en-US" dirty="0" smtClean="0"/>
              <a:t>Athens atypical.</a:t>
            </a:r>
          </a:p>
          <a:p>
            <a:pPr marL="914400" lvl="1" indent="-514350">
              <a:buFont typeface="Wingdings 2" pitchFamily="18" charset="2"/>
              <a:buChar char=""/>
            </a:pPr>
            <a:r>
              <a:rPr lang="en-US" dirty="0" err="1" smtClean="0"/>
              <a:t>Weberian</a:t>
            </a:r>
            <a:r>
              <a:rPr lang="en-US" dirty="0" smtClean="0"/>
              <a:t> typology inadequate.</a:t>
            </a:r>
          </a:p>
          <a:p>
            <a:pPr marL="514350" indent="-514350">
              <a:buFont typeface="+mj-lt"/>
              <a:buAutoNum type="arabicPeriod" startAt="2"/>
            </a:pPr>
            <a:r>
              <a:rPr lang="en-US" dirty="0" smtClean="0"/>
              <a:t>Demagogues rare.</a:t>
            </a:r>
          </a:p>
          <a:p>
            <a:pPr marL="514350" indent="-514350">
              <a:buFont typeface="+mj-lt"/>
              <a:buAutoNum type="arabicPeriod" startAt="2"/>
            </a:pPr>
            <a:r>
              <a:rPr lang="en-US" dirty="0" smtClean="0"/>
              <a:t>Position of demagogue </a:t>
            </a:r>
            <a:r>
              <a:rPr lang="en-US" dirty="0"/>
              <a:t>unstable.</a:t>
            </a:r>
          </a:p>
          <a:p>
            <a:pPr marL="514350" indent="-514350">
              <a:buFont typeface="+mj-lt"/>
              <a:buAutoNum type="arabicPeriod" startAt="2"/>
            </a:pPr>
            <a:r>
              <a:rPr lang="en-US" dirty="0" smtClean="0"/>
              <a:t>Weber’s-</a:t>
            </a:r>
            <a:r>
              <a:rPr lang="en-US" dirty="0" err="1" smtClean="0"/>
              <a:t>Michels</a:t>
            </a:r>
            <a:r>
              <a:rPr lang="en-US" dirty="0" smtClean="0"/>
              <a:t>’ “oligarchic” </a:t>
            </a:r>
            <a:r>
              <a:rPr lang="en-US" dirty="0" smtClean="0"/>
              <a:t>democracy…</a:t>
            </a:r>
            <a:endParaRPr lang="en-US" dirty="0"/>
          </a:p>
          <a:p>
            <a:pPr marL="914400" lvl="1" indent="-514350">
              <a:buFont typeface="Wingdings 2" pitchFamily="18" charset="2"/>
              <a:buChar char=""/>
            </a:pPr>
            <a:r>
              <a:rPr lang="en-US" dirty="0" smtClean="0"/>
              <a:t>requires mass apathy.</a:t>
            </a:r>
            <a:endParaRPr lang="en-US" dirty="0"/>
          </a:p>
        </p:txBody>
      </p:sp>
      <p:sp>
        <p:nvSpPr>
          <p:cNvPr id="2" name="TextBox 1"/>
          <p:cNvSpPr txBox="1"/>
          <p:nvPr/>
        </p:nvSpPr>
        <p:spPr>
          <a:xfrm>
            <a:off x="880533" y="5198337"/>
            <a:ext cx="7382934" cy="715089"/>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nchor="ctr" anchorCtr="0">
            <a:spAutoFit/>
          </a:bodyPr>
          <a:lstStyle/>
          <a:p>
            <a:r>
              <a:rPr lang="en-US" sz="1800" dirty="0" smtClean="0">
                <a:latin typeface="+mn-lt"/>
              </a:rPr>
              <a:t>“What </a:t>
            </a:r>
            <a:r>
              <a:rPr lang="en-US" sz="1800" dirty="0">
                <a:latin typeface="+mn-lt"/>
              </a:rPr>
              <a:t>counts is that the people expected results and at times, sometimes for long periods, felt satisfied with them” (</a:t>
            </a:r>
            <a:r>
              <a:rPr lang="en-US" sz="1800" i="1" dirty="0">
                <a:latin typeface="+mn-lt"/>
              </a:rPr>
              <a:t>Ancient </a:t>
            </a:r>
            <a:r>
              <a:rPr lang="en-US" sz="1800" i="1" dirty="0" smtClean="0">
                <a:latin typeface="+mn-lt"/>
              </a:rPr>
              <a:t>History</a:t>
            </a:r>
            <a:r>
              <a:rPr lang="en-US" sz="1800" dirty="0" smtClean="0">
                <a:latin typeface="+mn-lt"/>
              </a:rPr>
              <a:t> p. 98</a:t>
            </a:r>
            <a:r>
              <a:rPr lang="en-US" sz="1800" dirty="0">
                <a:latin typeface="+mn-lt"/>
              </a:rPr>
              <a:t>).</a:t>
            </a:r>
            <a:endParaRPr lang="en-US" sz="1800" dirty="0" smtClean="0">
              <a:latin typeface="+mn-lt"/>
            </a:endParaRPr>
          </a:p>
        </p:txBody>
      </p:sp>
      <p:sp>
        <p:nvSpPr>
          <p:cNvPr id="4" name="Date Placeholder 3"/>
          <p:cNvSpPr>
            <a:spLocks noGrp="1"/>
          </p:cNvSpPr>
          <p:nvPr>
            <p:ph type="dt" sz="half" idx="10"/>
          </p:nvPr>
        </p:nvSpPr>
        <p:spPr/>
        <p:txBody>
          <a:bodyPr/>
          <a:lstStyle/>
          <a:p>
            <a:r>
              <a:rPr lang="en-US" smtClean="0"/>
              <a:t>2-Mar 2017</a:t>
            </a:r>
            <a:endParaRPr lang="en-US"/>
          </a:p>
        </p:txBody>
      </p:sp>
      <p:sp>
        <p:nvSpPr>
          <p:cNvPr id="6" name="Footer Placeholder 5"/>
          <p:cNvSpPr>
            <a:spLocks noGrp="1"/>
          </p:cNvSpPr>
          <p:nvPr>
            <p:ph type="ftr" sz="quarter" idx="11"/>
          </p:nvPr>
        </p:nvSpPr>
        <p:spPr/>
        <p:txBody>
          <a:bodyPr/>
          <a:lstStyle/>
          <a:p>
            <a:r>
              <a:rPr lang="en-US" smtClean="0"/>
              <a:t>Sophists</a:t>
            </a:r>
            <a:endParaRPr lang="en-US" dirty="0"/>
          </a:p>
        </p:txBody>
      </p:sp>
      <p:sp>
        <p:nvSpPr>
          <p:cNvPr id="7" name="Slide Number Placeholder 6"/>
          <p:cNvSpPr>
            <a:spLocks noGrp="1"/>
          </p:cNvSpPr>
          <p:nvPr>
            <p:ph type="sldNum" sz="quarter" idx="12"/>
          </p:nvPr>
        </p:nvSpPr>
        <p:spPr/>
        <p:txBody>
          <a:bodyPr/>
          <a:lstStyle/>
          <a:p>
            <a:fld id="{C84949BF-B90B-4E25-9A47-07E9FB3241D4}" type="slidenum">
              <a:rPr lang="en-US" smtClean="0"/>
              <a:pPr/>
              <a:t>9</a:t>
            </a:fld>
            <a:endParaRPr lang="en-US"/>
          </a:p>
        </p:txBody>
      </p:sp>
    </p:spTree>
    <p:extLst>
      <p:ext uri="{BB962C8B-B14F-4D97-AF65-F5344CB8AC3E}">
        <p14:creationId xmlns:p14="http://schemas.microsoft.com/office/powerpoint/2010/main" val="1631887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dissolv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dissolve">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dissolve">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dissolve">
                                      <p:cBhvr>
                                        <p:cTn id="25" dur="500"/>
                                        <p:tgtEl>
                                          <p:spTgt spid="5">
                                            <p:txEl>
                                              <p:pRg st="4" end="4"/>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dissolve">
                                      <p:cBhvr>
                                        <p:cTn id="28" dur="500"/>
                                        <p:tgtEl>
                                          <p:spTgt spid="5">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2" grpId="0" animBg="1"/>
    </p:bldLst>
  </p:timing>
</p:sld>
</file>

<file path=ppt/theme/theme1.xml><?xml version="1.0" encoding="utf-8"?>
<a:theme xmlns:a="http://schemas.openxmlformats.org/drawingml/2006/main" name="peith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itho">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3600" dirty="0" err="1" smtClean="0">
            <a:latin typeface="+mn-lt"/>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1522</TotalTime>
  <Words>2131</Words>
  <Application>Microsoft Office PowerPoint</Application>
  <PresentationFormat>On-screen Show (4:3)</PresentationFormat>
  <Paragraphs>250</Paragraphs>
  <Slides>18</Slides>
  <Notes>18</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Calibri</vt:lpstr>
      <vt:lpstr>Century Gothic</vt:lpstr>
      <vt:lpstr>Levenim MT</vt:lpstr>
      <vt:lpstr>Tahoma</vt:lpstr>
      <vt:lpstr>Times New Roman</vt:lpstr>
      <vt:lpstr>Wingdings</vt:lpstr>
      <vt:lpstr>Wingdings 2</vt:lpstr>
      <vt:lpstr>peitho</vt:lpstr>
      <vt:lpstr>The Sophists</vt:lpstr>
      <vt:lpstr>Protagoras fragment 6b</vt:lpstr>
      <vt:lpstr>The Lawsuit in NYS Court</vt:lpstr>
      <vt:lpstr>Questions</vt:lpstr>
      <vt:lpstr>PowerPoint Presentation</vt:lpstr>
      <vt:lpstr>Agenda</vt:lpstr>
      <vt:lpstr>Recap and Update</vt:lpstr>
      <vt:lpstr>Democracy and its Discontents</vt:lpstr>
      <vt:lpstr>Finley’s Critique (of Weber, Michels)</vt:lpstr>
      <vt:lpstr>Sophist, Word Notes</vt:lpstr>
      <vt:lpstr>Sophistic Themes</vt:lpstr>
      <vt:lpstr>Doxa in the Air</vt:lpstr>
      <vt:lpstr>Protagorean Relativism 1</vt:lpstr>
      <vt:lpstr>Protagorean Relativism 2</vt:lpstr>
      <vt:lpstr>Gorgias: On Being</vt:lpstr>
      <vt:lpstr>Logos in the Helen</vt:lpstr>
      <vt:lpstr>Journal Entries Discussion</vt:lpstr>
      <vt:lpstr>Journal Prompt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Peithō on Trial: Aeschylus’ Oresteia</dc:title>
  <dc:creator>ascholtz</dc:creator>
  <cp:lastModifiedBy>Scholtz, Andrew</cp:lastModifiedBy>
  <cp:revision>175</cp:revision>
  <cp:lastPrinted>2017-03-02T21:12:26Z</cp:lastPrinted>
  <dcterms:created xsi:type="dcterms:W3CDTF">2012-09-19T20:43:20Z</dcterms:created>
  <dcterms:modified xsi:type="dcterms:W3CDTF">2017-03-02T21:21:21Z</dcterms:modified>
</cp:coreProperties>
</file>