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5" r:id="rId9"/>
    <p:sldId id="263" r:id="rId10"/>
    <p:sldId id="267" r:id="rId11"/>
    <p:sldId id="264" r:id="rId12"/>
    <p:sldId id="266" r:id="rId1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87" autoAdjust="0"/>
    <p:restoredTop sz="32796" autoAdjust="0"/>
  </p:normalViewPr>
  <p:slideViewPr>
    <p:cSldViewPr showGuides="1">
      <p:cViewPr varScale="1">
        <p:scale>
          <a:sx n="34" d="100"/>
          <a:sy n="34" d="100"/>
        </p:scale>
        <p:origin x="4536" y="54"/>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p:scale>
          <a:sx n="150" d="100"/>
          <a:sy n="150" d="100"/>
        </p:scale>
        <p:origin x="738" y="-2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1867807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365721869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2763206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2987322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Times New Roman" charset="0"/>
                <a:ea typeface="+mn-ea"/>
                <a:cs typeface="+mn-cs"/>
              </a:rPr>
              <a:t>Readings Journal Assignment</a:t>
            </a:r>
          </a:p>
          <a:p>
            <a:r>
              <a:rPr lang="en-US" sz="1200" b="0" i="0" kern="1200" dirty="0" smtClean="0">
                <a:solidFill>
                  <a:schemeClr val="tx1"/>
                </a:solidFill>
                <a:effectLst/>
                <a:latin typeface="Times New Roman" charset="0"/>
                <a:ea typeface="+mn-ea"/>
                <a:cs typeface="+mn-cs"/>
              </a:rPr>
              <a:t>I would like you to pick an ANCIENT PASSAGE from Plato's </a:t>
            </a:r>
            <a:r>
              <a:rPr lang="en-US" sz="1200" b="0" i="1" kern="1200" dirty="0" smtClean="0">
                <a:solidFill>
                  <a:schemeClr val="tx1"/>
                </a:solidFill>
                <a:effectLst/>
                <a:latin typeface="Times New Roman" charset="0"/>
                <a:ea typeface="+mn-ea"/>
                <a:cs typeface="+mn-cs"/>
              </a:rPr>
              <a:t>Gorgias </a:t>
            </a:r>
            <a:r>
              <a:rPr lang="en-US" sz="1200" b="0" i="0" kern="1200" dirty="0" smtClean="0">
                <a:solidFill>
                  <a:schemeClr val="tx1"/>
                </a:solidFill>
                <a:effectLst/>
                <a:latin typeface="Times New Roman" charset="0"/>
                <a:ea typeface="+mn-ea"/>
                <a:cs typeface="+mn-cs"/>
              </a:rPr>
              <a:t>and ask yourself:</a:t>
            </a:r>
          </a:p>
          <a:p>
            <a:r>
              <a:rPr lang="en-US" i="1" dirty="0" smtClean="0"/>
              <a:t>Do any of the assigned theoretical readings relate to it? If so, how?</a:t>
            </a:r>
            <a:r>
              <a:rPr lang="en-US" dirty="0" smtClean="0"/>
              <a:t> (Again, I'm not looking for extremely lengthy responses, but some good observations.)</a:t>
            </a:r>
          </a:p>
          <a:p>
            <a:r>
              <a:rPr lang="en-US" sz="1200" b="0" i="0" kern="1200" dirty="0" smtClean="0">
                <a:solidFill>
                  <a:schemeClr val="tx1"/>
                </a:solidFill>
                <a:effectLst/>
                <a:latin typeface="Times New Roman" charset="0"/>
                <a:ea typeface="+mn-ea"/>
                <a:cs typeface="+mn-cs"/>
              </a:rPr>
              <a:t>I'd like you, in other words, to start thinking about how we can start theorizing persuasion and / or democracy through these kinds of "lenses" (theoretical frameworks or models). This will form the basis of discussion in class, as well as of the first paper.</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62890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2758689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327568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1F1A17-AB89-41E8-971A-7C0AE8BADB2B}" type="datetime1">
              <a:rPr lang="en-US"/>
              <a:pPr/>
              <a:t>4/1/2017</a:t>
            </a:fld>
            <a:endParaRPr lang="en-US"/>
          </a:p>
        </p:txBody>
      </p:sp>
      <p:sp>
        <p:nvSpPr>
          <p:cNvPr id="6" name="Rectangle 7"/>
          <p:cNvSpPr>
            <a:spLocks noGrp="1" noChangeArrowheads="1"/>
          </p:cNvSpPr>
          <p:nvPr>
            <p:ph type="sldNum" sz="quarter" idx="5"/>
          </p:nvPr>
        </p:nvSpPr>
        <p:spPr>
          <a:ln/>
        </p:spPr>
        <p:txBody>
          <a:bodyPr/>
          <a:lstStyle/>
          <a:p>
            <a:fld id="{C7817947-BE8A-45F9-8AE8-30A3E3959FAB}" type="slidenum">
              <a:rPr lang="en-US"/>
              <a:pPr/>
              <a:t>4</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dirty="0"/>
              <a:t>i.e., no one is more qualified, “more equal than others,” a </a:t>
            </a:r>
            <a:r>
              <a:rPr lang="en-US" i="1" dirty="0"/>
              <a:t>primus inter pares</a:t>
            </a:r>
            <a:endParaRPr lang="en-US" dirty="0"/>
          </a:p>
          <a:p>
            <a:pPr lvl="1"/>
            <a:r>
              <a:rPr lang="en-US" dirty="0"/>
              <a:t>contradicts oligarchy, “guardianship,” noblesse oblige etc.</a:t>
            </a:r>
          </a:p>
          <a:p>
            <a:pPr lvl="1"/>
            <a:r>
              <a:rPr lang="en-US" dirty="0"/>
              <a:t>dahl sees this, or something like this, not just in </a:t>
            </a:r>
            <a:r>
              <a:rPr lang="en-US" dirty="0" err="1"/>
              <a:t>greek</a:t>
            </a:r>
            <a:r>
              <a:rPr lang="en-US" dirty="0"/>
              <a:t> democracy, but in many different kinds of societies (non-western) worldwide.</a:t>
            </a:r>
          </a:p>
          <a:p>
            <a:pPr lvl="1"/>
            <a:r>
              <a:rPr lang="en-US" dirty="0"/>
              <a:t>under strong principle, a democracy </a:t>
            </a:r>
            <a:r>
              <a:rPr lang="en-US" dirty="0" smtClean="0"/>
              <a:t>is “democratic</a:t>
            </a:r>
            <a:r>
              <a:rPr lang="en-US" dirty="0"/>
              <a:t>” with respect to self but not necessarily to others</a:t>
            </a:r>
          </a:p>
          <a:p>
            <a:pPr lvl="2"/>
            <a:r>
              <a:rPr lang="en-US" dirty="0"/>
              <a:t>seeming paradox: democracy </a:t>
            </a:r>
            <a:r>
              <a:rPr lang="en-US" i="1" dirty="0"/>
              <a:t>can</a:t>
            </a:r>
            <a:r>
              <a:rPr lang="en-US" dirty="0"/>
              <a:t> be imperialistic!!</a:t>
            </a:r>
          </a:p>
          <a:p>
            <a:r>
              <a:rPr lang="en-US" dirty="0"/>
              <a:t>can we affirm/deny the strong principal of equality at </a:t>
            </a:r>
            <a:r>
              <a:rPr lang="en-US" dirty="0" err="1"/>
              <a:t>athens</a:t>
            </a:r>
            <a:r>
              <a:rPr lang="en-US" dirty="0"/>
              <a:t>, whether as ideological “reality,” or as socio-</a:t>
            </a:r>
            <a:r>
              <a:rPr lang="en-US" dirty="0" err="1"/>
              <a:t>politcal</a:t>
            </a:r>
            <a:r>
              <a:rPr lang="en-US" dirty="0"/>
              <a:t> actuality?</a:t>
            </a:r>
          </a:p>
        </p:txBody>
      </p:sp>
    </p:spTree>
    <p:extLst>
      <p:ext uri="{BB962C8B-B14F-4D97-AF65-F5344CB8AC3E}">
        <p14:creationId xmlns:p14="http://schemas.microsoft.com/office/powerpoint/2010/main" val="14012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5863" y="555625"/>
            <a:ext cx="2135187" cy="1601788"/>
          </a:xfrm>
        </p:spPr>
      </p:sp>
      <p:sp>
        <p:nvSpPr>
          <p:cNvPr id="3" name="Notes Placeholder 2"/>
          <p:cNvSpPr>
            <a:spLocks noGrp="1"/>
          </p:cNvSpPr>
          <p:nvPr>
            <p:ph type="body" idx="1"/>
          </p:nvPr>
        </p:nvSpPr>
        <p:spPr>
          <a:xfrm>
            <a:off x="547970" y="2234406"/>
            <a:ext cx="5949386" cy="6705600"/>
          </a:xfrm>
        </p:spPr>
        <p:txBody>
          <a:bodyPr>
            <a:normAutofit/>
          </a:bodyPr>
          <a:lstStyle/>
          <a:p>
            <a:r>
              <a:rPr lang="en-US" sz="1100" kern="1200" dirty="0" smtClean="0">
                <a:solidFill>
                  <a:schemeClr val="tx1"/>
                </a:solidFill>
                <a:latin typeface="+mn-lt"/>
                <a:ea typeface="+mn-ea"/>
                <a:cs typeface="+mn-cs"/>
              </a:rPr>
              <a:t>106-7. ASSUMPTIONS OF A POLITICAL ORDER</a:t>
            </a:r>
          </a:p>
          <a:p>
            <a:r>
              <a:rPr lang="en-US" sz="1100" kern="1200" dirty="0" smtClean="0">
                <a:solidFill>
                  <a:schemeClr val="tx1"/>
                </a:solidFill>
                <a:latin typeface="+mn-lt"/>
                <a:ea typeface="+mn-ea"/>
                <a:cs typeface="+mn-cs"/>
              </a:rPr>
              <a:t>106. starts with idea of a purposeful association, one with aims and binding rules designed with a view to those aims. the decision making process = governmental or collective decision making process.</a:t>
            </a:r>
          </a:p>
          <a:p>
            <a:r>
              <a:rPr lang="en-US" sz="1100" kern="1200" dirty="0" smtClean="0">
                <a:solidFill>
                  <a:schemeClr val="tx1"/>
                </a:solidFill>
                <a:latin typeface="+mn-lt"/>
                <a:ea typeface="+mn-ea"/>
                <a:cs typeface="+mn-cs"/>
              </a:rPr>
              <a:t>deals with issue of social control: binding does not = coercive. but something induces obedience. democratic order can thus describe non-state (non-coercive) situations.</a:t>
            </a:r>
          </a:p>
          <a:p>
            <a:r>
              <a:rPr lang="en-US" sz="1100" kern="1200" dirty="0" smtClean="0">
                <a:solidFill>
                  <a:schemeClr val="tx1"/>
                </a:solidFill>
                <a:latin typeface="+mn-lt"/>
                <a:ea typeface="+mn-ea"/>
                <a:cs typeface="+mn-cs"/>
              </a:rPr>
              <a:t>107. decision-making involves 2 elements: </a:t>
            </a:r>
            <a:r>
              <a:rPr lang="en-US" sz="1100" i="1" kern="1200" dirty="0" smtClean="0">
                <a:solidFill>
                  <a:schemeClr val="tx1"/>
                </a:solidFill>
                <a:latin typeface="+mn-lt"/>
                <a:ea typeface="+mn-ea"/>
                <a:cs typeface="+mn-cs"/>
              </a:rPr>
              <a:t>setting the agenda</a:t>
            </a:r>
            <a:r>
              <a:rPr lang="en-US" sz="1100" i="0" kern="1200" dirty="0" smtClean="0">
                <a:solidFill>
                  <a:schemeClr val="tx1"/>
                </a:solidFill>
                <a:latin typeface="+mn-lt"/>
                <a:ea typeface="+mn-ea"/>
                <a:cs typeface="+mn-cs"/>
              </a:rPr>
              <a:t> and </a:t>
            </a:r>
            <a:r>
              <a:rPr lang="en-US" sz="1100" i="1" kern="1200" dirty="0" smtClean="0">
                <a:solidFill>
                  <a:schemeClr val="tx1"/>
                </a:solidFill>
                <a:latin typeface="+mn-lt"/>
                <a:ea typeface="+mn-ea"/>
                <a:cs typeface="+mn-cs"/>
              </a:rPr>
              <a:t>deciding the outcome</a:t>
            </a:r>
            <a:r>
              <a:rPr lang="en-US" sz="1100" i="0" kern="1200" dirty="0" smtClean="0">
                <a:solidFill>
                  <a:schemeClr val="tx1"/>
                </a:solidFill>
                <a:latin typeface="+mn-lt"/>
                <a:ea typeface="+mn-ea"/>
                <a:cs typeface="+mn-cs"/>
              </a:rPr>
              <a:t> (decisive stage), this last the "moment of sovereignty." "Until the decisive stage is completed, the process of decision making is tentative. ... Decisions become binding only at the conclusion of the decisive stage. ... In principle, a stage is decisive if all prior decisions can still be recalled or reversed. Thus, prior to the decisive stage decisions may be thought of as having been </a:t>
            </a:r>
            <a:r>
              <a:rPr lang="en-US" sz="1100" i="1" kern="1200" dirty="0" smtClean="0">
                <a:solidFill>
                  <a:schemeClr val="tx1"/>
                </a:solidFill>
                <a:latin typeface="+mn-lt"/>
                <a:ea typeface="+mn-ea"/>
                <a:cs typeface="+mn-cs"/>
              </a:rPr>
              <a:t>delegated</a:t>
            </a:r>
            <a:r>
              <a:rPr lang="en-US" sz="1100" i="0" kern="1200" dirty="0" smtClean="0">
                <a:solidFill>
                  <a:schemeClr val="tx1"/>
                </a:solidFill>
                <a:latin typeface="+mn-lt"/>
                <a:ea typeface="+mn-ea"/>
                <a:cs typeface="+mn-cs"/>
              </a:rPr>
              <a:t> but not </a:t>
            </a:r>
            <a:r>
              <a:rPr lang="en-US" sz="1100" i="1" kern="1200" dirty="0" smtClean="0">
                <a:solidFill>
                  <a:schemeClr val="tx1"/>
                </a:solidFill>
                <a:latin typeface="+mn-lt"/>
                <a:ea typeface="+mn-ea"/>
                <a:cs typeface="+mn-cs"/>
              </a:rPr>
              <a:t>alienated</a:t>
            </a:r>
            <a:r>
              <a:rPr lang="en-US" sz="1100" i="0" kern="1200" dirty="0" smtClean="0">
                <a:solidFill>
                  <a:schemeClr val="tx1"/>
                </a:solidFill>
                <a:latin typeface="+mn-lt"/>
                <a:ea typeface="+mn-ea"/>
                <a:cs typeface="+mn-cs"/>
              </a:rPr>
              <a:t> by those who participate in the decisive stage, a distinction we return to below."</a:t>
            </a:r>
          </a:p>
          <a:p>
            <a:r>
              <a:rPr lang="en-US" sz="1100" i="0" kern="1200" dirty="0" smtClean="0">
                <a:solidFill>
                  <a:schemeClr val="tx1"/>
                </a:solidFill>
                <a:latin typeface="+mn-lt"/>
                <a:ea typeface="+mn-ea"/>
                <a:cs typeface="+mn-cs"/>
              </a:rPr>
              <a:t>107 ff. ASSUMPTIONS JUSTIFYING A DEMOCRATIC POLITICAL ORDER</a:t>
            </a:r>
          </a:p>
          <a:p>
            <a:r>
              <a:rPr lang="en-US" sz="1100" i="0" kern="1200" dirty="0" smtClean="0">
                <a:solidFill>
                  <a:schemeClr val="tx1"/>
                </a:solidFill>
                <a:latin typeface="+mn-lt"/>
                <a:ea typeface="+mn-ea"/>
                <a:cs typeface="+mn-cs"/>
              </a:rPr>
              <a:t>no lawmaker may be above the law.</a:t>
            </a:r>
          </a:p>
          <a:p>
            <a:r>
              <a:rPr lang="en-US" sz="1100" i="0" kern="1200" dirty="0" smtClean="0">
                <a:solidFill>
                  <a:schemeClr val="tx1"/>
                </a:solidFill>
                <a:latin typeface="+mn-lt"/>
                <a:ea typeface="+mn-ea"/>
                <a:cs typeface="+mn-cs"/>
              </a:rPr>
              <a:t>the interests of all members equally deserving of consideration.</a:t>
            </a:r>
          </a:p>
          <a:p>
            <a:r>
              <a:rPr lang="en-US" sz="1100" i="0" kern="1200" dirty="0" smtClean="0">
                <a:solidFill>
                  <a:schemeClr val="tx1"/>
                </a:solidFill>
                <a:latin typeface="+mn-lt"/>
                <a:ea typeface="+mn-ea"/>
                <a:cs typeface="+mn-cs"/>
              </a:rPr>
              <a:t>No adult member of the association should ever be required to demonstrate adequate competence for protecting that member's own interests, except where compelling justification could be shown. that "presupposes that each member of the association is, taken all around, a better judge of his or her interests than others would be. ... let us call the adult members who satisfy this presumption </a:t>
            </a:r>
            <a:r>
              <a:rPr lang="en-US" sz="1100" i="1" kern="1200" dirty="0" smtClean="0">
                <a:solidFill>
                  <a:schemeClr val="tx1"/>
                </a:solidFill>
                <a:latin typeface="+mn-lt"/>
                <a:ea typeface="+mn-ea"/>
                <a:cs typeface="+mn-cs"/>
              </a:rPr>
              <a:t>citizens</a:t>
            </a:r>
            <a:r>
              <a:rPr lang="en-US" sz="1100" i="0" kern="1200" dirty="0" smtClean="0">
                <a:solidFill>
                  <a:schemeClr val="tx1"/>
                </a:solidFill>
                <a:latin typeface="+mn-lt"/>
                <a:ea typeface="+mn-ea"/>
                <a:cs typeface="+mn-cs"/>
              </a:rPr>
              <a:t>; collectively the citizens constitute the </a:t>
            </a:r>
            <a:r>
              <a:rPr lang="en-US" sz="1100" i="1" kern="1200" dirty="0" smtClean="0">
                <a:solidFill>
                  <a:schemeClr val="tx1"/>
                </a:solidFill>
                <a:latin typeface="+mn-lt"/>
                <a:ea typeface="+mn-ea"/>
                <a:cs typeface="+mn-cs"/>
              </a:rPr>
              <a:t>demos</a:t>
            </a:r>
            <a:r>
              <a:rPr lang="en-US" sz="1100" i="0" kern="1200" dirty="0" smtClean="0">
                <a:solidFill>
                  <a:schemeClr val="tx1"/>
                </a:solidFill>
                <a:latin typeface="+mn-lt"/>
                <a:ea typeface="+mn-ea"/>
                <a:cs typeface="+mn-cs"/>
              </a:rPr>
              <a:t>, </a:t>
            </a:r>
            <a:r>
              <a:rPr lang="en-US" sz="1100" i="1" kern="1200" dirty="0" smtClean="0">
                <a:solidFill>
                  <a:schemeClr val="tx1"/>
                </a:solidFill>
                <a:latin typeface="+mn-lt"/>
                <a:ea typeface="+mn-ea"/>
                <a:cs typeface="+mn-cs"/>
              </a:rPr>
              <a:t>populus</a:t>
            </a:r>
            <a:r>
              <a:rPr lang="en-US" sz="1100" i="0" kern="1200" dirty="0" smtClean="0">
                <a:solidFill>
                  <a:schemeClr val="tx1"/>
                </a:solidFill>
                <a:latin typeface="+mn-lt"/>
                <a:ea typeface="+mn-ea"/>
                <a:cs typeface="+mn-cs"/>
              </a:rPr>
              <a:t>, or </a:t>
            </a:r>
            <a:r>
              <a:rPr lang="en-US" sz="1100" i="1" kern="1200" dirty="0" smtClean="0">
                <a:solidFill>
                  <a:schemeClr val="tx1"/>
                </a:solidFill>
                <a:latin typeface="+mn-lt"/>
                <a:ea typeface="+mn-ea"/>
                <a:cs typeface="+mn-cs"/>
              </a:rPr>
              <a:t>citizen body</a:t>
            </a:r>
            <a:r>
              <a:rPr lang="en-US" sz="1100" i="0" kern="1200" dirty="0" smtClean="0">
                <a:solidFill>
                  <a:schemeClr val="tx1"/>
                </a:solidFill>
                <a:latin typeface="+mn-lt"/>
                <a:ea typeface="+mn-ea"/>
                <a:cs typeface="+mn-cs"/>
              </a:rPr>
              <a:t>."</a:t>
            </a:r>
          </a:p>
          <a:p>
            <a:r>
              <a:rPr lang="en-US" sz="1100" i="0" kern="1200" dirty="0" smtClean="0">
                <a:solidFill>
                  <a:schemeClr val="tx1"/>
                </a:solidFill>
                <a:latin typeface="+mn-lt"/>
                <a:ea typeface="+mn-ea"/>
                <a:cs typeface="+mn-cs"/>
              </a:rPr>
              <a:t>In the decision-making process, each citizen's claim as to what is desirable is as valid as the next, none more or less valid - hence, what Dahl calls "strong equality" will obtain within the citizen body under democracy.</a:t>
            </a:r>
          </a:p>
          <a:p>
            <a:r>
              <a:rPr lang="en-US" sz="1100" i="0" kern="1200" dirty="0" smtClean="0">
                <a:solidFill>
                  <a:schemeClr val="tx1"/>
                </a:solidFill>
                <a:latin typeface="+mn-lt"/>
                <a:ea typeface="+mn-ea"/>
                <a:cs typeface="+mn-cs"/>
              </a:rPr>
              <a:t>"... scarce and valued things should be fairly allocated." (</a:t>
            </a:r>
            <a:r>
              <a:rPr lang="en-US" sz="1100" i="1" kern="1200" dirty="0" smtClean="0">
                <a:solidFill>
                  <a:schemeClr val="tx1"/>
                </a:solidFill>
                <a:latin typeface="+mn-lt"/>
                <a:ea typeface="+mn-ea"/>
                <a:cs typeface="+mn-cs"/>
              </a:rPr>
              <a:t>fairness</a:t>
            </a:r>
            <a:r>
              <a:rPr lang="en-US" sz="1100" i="0" kern="1200" dirty="0" smtClean="0">
                <a:solidFill>
                  <a:schemeClr val="tx1"/>
                </a:solidFill>
                <a:latin typeface="+mn-lt"/>
                <a:ea typeface="+mn-ea"/>
                <a:cs typeface="+mn-cs"/>
              </a:rPr>
              <a:t>, not </a:t>
            </a:r>
            <a:r>
              <a:rPr lang="en-US" sz="1100" i="1" kern="1200" dirty="0" smtClean="0">
                <a:solidFill>
                  <a:schemeClr val="tx1"/>
                </a:solidFill>
                <a:latin typeface="+mn-lt"/>
                <a:ea typeface="+mn-ea"/>
                <a:cs typeface="+mn-cs"/>
              </a:rPr>
              <a:t>equality</a:t>
            </a:r>
            <a:r>
              <a:rPr lang="en-US" sz="1100" i="0" kern="1200" dirty="0" smtClean="0">
                <a:solidFill>
                  <a:schemeClr val="tx1"/>
                </a:solidFill>
                <a:latin typeface="+mn-lt"/>
                <a:ea typeface="+mn-ea"/>
                <a:cs typeface="+mn-cs"/>
              </a:rPr>
              <a:t> - deserts may justify larger allocation.) but at times equal chance to gain scarce item must not be denied.</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18624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108 ff. CRITERIA FOR A DEMOCRATIC PROCESS</a:t>
            </a:r>
          </a:p>
          <a:p>
            <a:r>
              <a:rPr lang="en-US" dirty="0" smtClean="0"/>
              <a:t>the above</a:t>
            </a:r>
            <a:r>
              <a:rPr lang="en-US" baseline="0" dirty="0" smtClean="0"/>
              <a:t> understood as requiring a certain set of preconditions, hence what can be understood as “benchmarks” of democracy.</a:t>
            </a:r>
          </a:p>
          <a:p>
            <a:r>
              <a:rPr lang="en-US" sz="1200" kern="1200" dirty="0" smtClean="0">
                <a:solidFill>
                  <a:schemeClr val="tx1"/>
                </a:solidFill>
                <a:latin typeface="+mn-lt"/>
                <a:ea typeface="+mn-ea"/>
                <a:cs typeface="+mn-cs"/>
              </a:rPr>
              <a:t>109. EFFECTIVE PARTICIPATION. citizens must be able to have a voice, be allowed to participate. (ISEGORIA) related to </a:t>
            </a:r>
            <a:r>
              <a:rPr lang="en-US" sz="1200" kern="1200" dirty="0" err="1" smtClean="0">
                <a:solidFill>
                  <a:schemeClr val="tx1"/>
                </a:solidFill>
                <a:latin typeface="+mn-lt"/>
                <a:ea typeface="+mn-ea"/>
                <a:cs typeface="+mn-cs"/>
              </a:rPr>
              <a:t>princ</a:t>
            </a:r>
            <a:r>
              <a:rPr lang="en-US" sz="1200" kern="1200" dirty="0" smtClean="0">
                <a:solidFill>
                  <a:schemeClr val="tx1"/>
                </a:solidFill>
                <a:latin typeface="+mn-lt"/>
                <a:ea typeface="+mn-ea"/>
                <a:cs typeface="+mn-cs"/>
              </a:rPr>
              <a:t> of equal consideration of interests.)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equality and freedom as essential to democracy, a principal that goes back to </a:t>
            </a:r>
            <a:r>
              <a:rPr lang="en-US" sz="1200" kern="1200" dirty="0" err="1" smtClean="0">
                <a:solidFill>
                  <a:schemeClr val="tx1"/>
                </a:solidFill>
                <a:latin typeface="+mn-lt"/>
                <a:ea typeface="+mn-ea"/>
                <a:cs typeface="+mn-cs"/>
              </a:rPr>
              <a:t>aristotle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those who make the decisions must be the same as those who are subject to the decisions if it is to be thought of as a democratic order. (cf. </a:t>
            </a:r>
            <a:r>
              <a:rPr lang="en-US" sz="1200" kern="1200" dirty="0" err="1" smtClean="0">
                <a:solidFill>
                  <a:schemeClr val="tx1"/>
                </a:solidFill>
                <a:latin typeface="+mn-lt"/>
                <a:ea typeface="+mn-ea"/>
                <a:cs typeface="+mn-cs"/>
              </a:rPr>
              <a:t>ari's</a:t>
            </a:r>
            <a:r>
              <a:rPr lang="en-US" sz="1200" kern="1200" dirty="0" smtClean="0">
                <a:solidFill>
                  <a:schemeClr val="tx1"/>
                </a:solidFill>
                <a:latin typeface="+mn-lt"/>
                <a:ea typeface="+mn-ea"/>
                <a:cs typeface="+mn-cs"/>
              </a:rPr>
              <a:t> rule and be ruled in turn.)</a:t>
            </a:r>
          </a:p>
          <a:p>
            <a:r>
              <a:rPr lang="en-US" sz="1200" kern="1200" dirty="0" smtClean="0">
                <a:solidFill>
                  <a:schemeClr val="tx1"/>
                </a:solidFill>
                <a:latin typeface="+mn-lt"/>
                <a:ea typeface="+mn-ea"/>
                <a:cs typeface="+mn-cs"/>
              </a:rPr>
              <a:t>111. ENLIGHTENED UNDERSTANDING.</a:t>
            </a:r>
          </a:p>
          <a:p>
            <a:r>
              <a:rPr lang="en-US" sz="1200" kern="1200" dirty="0" smtClean="0">
                <a:solidFill>
                  <a:schemeClr val="tx1"/>
                </a:solidFill>
                <a:latin typeface="+mn-lt"/>
                <a:ea typeface="+mn-ea"/>
                <a:cs typeface="+mn-cs"/>
              </a:rPr>
              <a:t>citizens ought to have the opportunity somehow to make informed choices.</a:t>
            </a:r>
          </a:p>
          <a:p>
            <a:r>
              <a:rPr lang="en-US" sz="1200" kern="1200" dirty="0" smtClean="0">
                <a:solidFill>
                  <a:schemeClr val="tx1"/>
                </a:solidFill>
                <a:latin typeface="+mn-lt"/>
                <a:ea typeface="+mn-ea"/>
                <a:cs typeface="+mn-cs"/>
              </a:rPr>
              <a:t>these three criteria allow us to judge whether a system more or less democratic, and therefore, more or less good - if we presume "good" to equate with "democratic." but "agenda" and even "demos" can imply limiting elements: agendas necessarily restrict the discussion, a demos might itself be constituted restrictively [which leaves us not with democracy but with oligarchy].</a:t>
            </a:r>
          </a:p>
          <a:p>
            <a:r>
              <a:rPr lang="en-US" sz="1200" kern="1200" dirty="0" smtClean="0">
                <a:solidFill>
                  <a:schemeClr val="tx1"/>
                </a:solidFill>
                <a:latin typeface="+mn-lt"/>
                <a:ea typeface="+mn-ea"/>
                <a:cs typeface="+mn-cs"/>
              </a:rPr>
              <a:t>111 f. CONTROL OF THE AGENDA.</a:t>
            </a:r>
          </a:p>
          <a:p>
            <a:r>
              <a:rPr lang="en-US" dirty="0" smtClean="0"/>
              <a:t>hence the need for a fourth criterion: control of the agenda in the hands of the people. Even if demos decides that some matters to be up to other sorts of process (e.g., justice), still, "As long as the demos could effectively retrieve any matter for decision by itself, the </a:t>
            </a:r>
            <a:r>
              <a:rPr lang="en-US" dirty="0" err="1" smtClean="0"/>
              <a:t>cdriterion</a:t>
            </a:r>
            <a:r>
              <a:rPr lang="en-US" dirty="0" smtClean="0"/>
              <a:t> would be met.“</a:t>
            </a:r>
          </a:p>
          <a:p>
            <a:r>
              <a:rPr lang="en-US" sz="1200" kern="1200" dirty="0" smtClean="0">
                <a:solidFill>
                  <a:schemeClr val="tx1"/>
                </a:solidFill>
                <a:latin typeface="+mn-lt"/>
                <a:ea typeface="+mn-ea"/>
                <a:cs typeface="+mn-cs"/>
              </a:rPr>
              <a:t>116. PROBLEMS</a:t>
            </a:r>
          </a:p>
          <a:p>
            <a:r>
              <a:rPr lang="en-US" sz="1200" kern="1200" dirty="0" smtClean="0">
                <a:solidFill>
                  <a:schemeClr val="tx1"/>
                </a:solidFill>
                <a:latin typeface="+mn-lt"/>
                <a:ea typeface="+mn-ea"/>
                <a:cs typeface="+mn-cs"/>
              </a:rPr>
              <a:t>there is the problem of what should the demos be constituted out of.</a:t>
            </a:r>
            <a:r>
              <a:rPr lang="en-US" sz="1200" kern="1200" baseline="0" dirty="0" smtClean="0">
                <a:solidFill>
                  <a:schemeClr val="tx1"/>
                </a:solidFill>
                <a:latin typeface="+mn-lt"/>
                <a:ea typeface="+mn-ea"/>
                <a:cs typeface="+mn-cs"/>
              </a:rPr>
              <a:t> is a limited franchise democratic?? early in book (as already noticed) considers conflicting visions of what democracy should be about. p. 5: “</a:t>
            </a:r>
            <a:r>
              <a:rPr lang="en-US" sz="1200" kern="1200" dirty="0" smtClean="0">
                <a:solidFill>
                  <a:schemeClr val="tx1"/>
                </a:solidFill>
                <a:latin typeface="+mn-lt"/>
                <a:ea typeface="+mn-ea"/>
                <a:cs typeface="+mn-cs"/>
              </a:rPr>
              <a:t>Critics, not only the adversaries but those who are sympathetic to 'rule by the people,' contend that a process of collective decision-making, no matter how 'democratic,' cannot be justified unless it produces-or at least tends to produce-desirable results.</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362094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Mass v. elite</a:t>
            </a:r>
          </a:p>
          <a:p>
            <a:pPr lvl="1"/>
            <a:r>
              <a:rPr lang="en-US" dirty="0" smtClean="0"/>
              <a:t>elites: </a:t>
            </a:r>
            <a:r>
              <a:rPr lang="en-US" i="1" dirty="0" smtClean="0"/>
              <a:t>social</a:t>
            </a:r>
            <a:r>
              <a:rPr lang="en-US" dirty="0" smtClean="0"/>
              <a:t> power</a:t>
            </a:r>
          </a:p>
          <a:p>
            <a:pPr lvl="1"/>
            <a:r>
              <a:rPr lang="en-US" dirty="0" smtClean="0"/>
              <a:t>masses: </a:t>
            </a:r>
            <a:r>
              <a:rPr lang="en-US" i="1" dirty="0" smtClean="0"/>
              <a:t>political</a:t>
            </a:r>
            <a:r>
              <a:rPr lang="en-US" dirty="0" smtClean="0"/>
              <a:t> power</a:t>
            </a:r>
          </a:p>
          <a:p>
            <a:r>
              <a:rPr lang="en-US" dirty="0" smtClean="0"/>
              <a:t>Political equality</a:t>
            </a:r>
          </a:p>
          <a:p>
            <a:pPr lvl="1"/>
            <a:r>
              <a:rPr lang="en-US" dirty="0" smtClean="0"/>
              <a:t>material inequality</a:t>
            </a:r>
          </a:p>
          <a:p>
            <a:r>
              <a:rPr lang="en-US" dirty="0" smtClean="0"/>
              <a:t>Freedom (</a:t>
            </a:r>
            <a:r>
              <a:rPr lang="en-US" i="1" dirty="0" err="1" smtClean="0"/>
              <a:t>isēgoria</a:t>
            </a:r>
            <a:r>
              <a:rPr lang="en-US" dirty="0" smtClean="0"/>
              <a:t>)</a:t>
            </a:r>
          </a:p>
          <a:p>
            <a:pPr lvl="1"/>
            <a:r>
              <a:rPr lang="en-US" dirty="0" smtClean="0"/>
              <a:t>consensus (</a:t>
            </a:r>
            <a:r>
              <a:rPr lang="en-US" i="1" dirty="0" smtClean="0"/>
              <a:t>homonoia</a:t>
            </a:r>
            <a:r>
              <a:rPr lang="en-US" dirty="0" smtClean="0"/>
              <a:t>)</a:t>
            </a:r>
          </a:p>
          <a:p>
            <a:r>
              <a:rPr lang="en-US" dirty="0" smtClean="0"/>
              <a:t>Popular sovereignty</a:t>
            </a:r>
          </a:p>
          <a:p>
            <a:pPr lvl="1"/>
            <a:r>
              <a:rPr lang="en-US" dirty="0" smtClean="0"/>
              <a:t>rule of law</a:t>
            </a:r>
          </a:p>
          <a:p>
            <a:r>
              <a:rPr lang="en-US" dirty="0" smtClean="0"/>
              <a:t>Ideological negotiations</a:t>
            </a:r>
          </a:p>
          <a:p>
            <a:pPr lvl="1"/>
            <a:r>
              <a:rPr lang="en-US" sz="1200" kern="1200" dirty="0" smtClean="0">
                <a:solidFill>
                  <a:schemeClr val="tx1"/>
                </a:solidFill>
                <a:latin typeface="+mn-lt"/>
                <a:ea typeface="+mn-ea"/>
                <a:cs typeface="+mn-cs"/>
              </a:rPr>
              <a:t>312. "... public speech was a natural medium of social mediation." feedback, basically dialogical process leading to a </a:t>
            </a:r>
            <a:r>
              <a:rPr lang="en-US" sz="1200" kern="1200" dirty="0" err="1" smtClean="0">
                <a:solidFill>
                  <a:schemeClr val="tx1"/>
                </a:solidFill>
                <a:latin typeface="+mn-lt"/>
                <a:ea typeface="+mn-ea"/>
                <a:cs typeface="+mn-cs"/>
              </a:rPr>
              <a:t>dicourse</a:t>
            </a:r>
            <a:r>
              <a:rPr lang="en-US" sz="1200" kern="1200" dirty="0" smtClean="0">
                <a:solidFill>
                  <a:schemeClr val="tx1"/>
                </a:solidFill>
                <a:latin typeface="+mn-lt"/>
                <a:ea typeface="+mn-ea"/>
                <a:cs typeface="+mn-cs"/>
              </a:rPr>
              <a:t> evolving, ultimately, in dialectical ways.</a:t>
            </a:r>
            <a:endParaRPr lang="en-US" dirty="0" smtClean="0"/>
          </a:p>
          <a:p>
            <a:pPr lvl="1"/>
            <a:r>
              <a:rPr lang="en-US" dirty="0" smtClean="0"/>
              <a:t>compromise, smoothing out of differences, stress on community of interests, diffusion of tensions. “Public rhetoric not only </a:t>
            </a:r>
            <a:r>
              <a:rPr lang="en-US" i="1" dirty="0" smtClean="0"/>
              <a:t>revealed</a:t>
            </a:r>
            <a:r>
              <a:rPr lang="en-US" dirty="0" smtClean="0"/>
              <a:t> public tension, it was a primary vehicle for </a:t>
            </a:r>
            <a:r>
              <a:rPr lang="en-US" i="1" dirty="0" smtClean="0"/>
              <a:t>resolving</a:t>
            </a:r>
            <a:r>
              <a:rPr lang="en-US" i="0" baseline="0" dirty="0" smtClean="0"/>
              <a:t> tensions” (308 – same page, “symbols of social mediation”)</a:t>
            </a:r>
          </a:p>
          <a:p>
            <a:pPr lvl="1"/>
            <a:r>
              <a:rPr lang="en-US" sz="1200" kern="1200" dirty="0" smtClean="0">
                <a:solidFill>
                  <a:schemeClr val="tx1"/>
                </a:solidFill>
                <a:latin typeface="+mn-lt"/>
                <a:ea typeface="+mn-ea"/>
                <a:cs typeface="+mn-cs"/>
              </a:rPr>
              <a:t>since contradiction could not be balanced constitutionally, it had to be balanced "on the ideological plane." the "trick" was to balance somehow power of masses and that of elite: not too much power to latter, but former had to surrender something to them - community over individual interests ultimately. here courtroom oratory - where ideological compromises - played a role. courts where elite litigants often explained themselves to the masses, the mainstay of the large </a:t>
            </a:r>
            <a:r>
              <a:rPr lang="en-US" sz="1200" kern="1200" dirty="0" err="1" smtClean="0">
                <a:solidFill>
                  <a:schemeClr val="tx1"/>
                </a:solidFill>
                <a:latin typeface="+mn-lt"/>
                <a:ea typeface="+mn-ea"/>
                <a:cs typeface="+mn-cs"/>
              </a:rPr>
              <a:t>athenian</a:t>
            </a:r>
            <a:r>
              <a:rPr lang="en-US" sz="1200" kern="1200" dirty="0" smtClean="0">
                <a:solidFill>
                  <a:schemeClr val="tx1"/>
                </a:solidFill>
                <a:latin typeface="+mn-lt"/>
                <a:ea typeface="+mn-ea"/>
                <a:cs typeface="+mn-cs"/>
              </a:rPr>
              <a:t> juries "well-established language," i.e., topoi, through which elites reconciled their elite status to the many.</a:t>
            </a:r>
            <a:endParaRPr lang="en-US"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importance of being elitist”</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the need for some sort of better equipped</a:t>
            </a:r>
            <a:r>
              <a:rPr lang="en-US" baseline="0" dirty="0" smtClean="0"/>
              <a:t> advisory class.</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political rhetoric could involve more incentive to a speaker to demonstrate elite status, a value insofar as wishes to present self as deserving to lead. birth and wealth could suggest patriotism, integrity, generosity.</a:t>
            </a:r>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“Ideological hegemony of the masses”</a:t>
            </a:r>
          </a:p>
          <a:p>
            <a:pPr lvl="1"/>
            <a:r>
              <a:rPr lang="en-US" dirty="0" smtClean="0"/>
              <a:t>“The ideological hegemony</a:t>
            </a:r>
            <a:r>
              <a:rPr lang="en-US" baseline="0" dirty="0" smtClean="0"/>
              <a:t> of the masses effectively </a:t>
            </a:r>
            <a:r>
              <a:rPr lang="en-US" baseline="0" dirty="0" err="1" smtClean="0"/>
              <a:t>chanelled</a:t>
            </a:r>
            <a:r>
              <a:rPr lang="en-US" baseline="0" dirty="0" smtClean="0"/>
              <a:t> the fierce competitiveness of elites, a legacy of the aristocratic code, into patterns of behavior that were in the public interest” (333</a:t>
            </a:r>
            <a:r>
              <a:rPr lang="en-US" baseline="0" dirty="0" smtClean="0"/>
              <a:t>).</a:t>
            </a:r>
          </a:p>
          <a:p>
            <a:pPr lvl="0"/>
            <a:endParaRPr lang="en-US" baseline="0" dirty="0" smtClean="0"/>
          </a:p>
          <a:p>
            <a:r>
              <a:rPr lang="en-US" dirty="0" smtClean="0"/>
              <a:t>Ober </a:t>
            </a:r>
            <a:r>
              <a:rPr lang="en-US" i="1" dirty="0" smtClean="0"/>
              <a:t>Mass and Elite</a:t>
            </a:r>
            <a:r>
              <a:rPr lang="en-US" i="0" dirty="0" smtClean="0"/>
              <a:t> p. 294:</a:t>
            </a:r>
          </a:p>
          <a:p>
            <a:endParaRPr lang="en-US" i="0" dirty="0" smtClean="0"/>
          </a:p>
          <a:p>
            <a:r>
              <a:rPr lang="en-US" sz="1200" b="0" i="0" kern="1200" smtClean="0">
                <a:solidFill>
                  <a:schemeClr val="tx1"/>
                </a:solidFill>
                <a:effectLst/>
                <a:latin typeface="Times New Roman" charset="0"/>
                <a:ea typeface="+mn-ea"/>
                <a:cs typeface="+mn-cs"/>
              </a:rPr>
              <a:t>“On </a:t>
            </a:r>
            <a:r>
              <a:rPr lang="en-US" sz="1200" b="0" i="0" kern="1200" dirty="0" smtClean="0">
                <a:solidFill>
                  <a:schemeClr val="tx1"/>
                </a:solidFill>
                <a:effectLst/>
                <a:latin typeface="Times New Roman" charset="0"/>
                <a:ea typeface="+mn-ea"/>
                <a:cs typeface="+mn-cs"/>
              </a:rPr>
              <a:t>the other hand, the existence of the democratic political order posed a quandary for the elite Athenian. As Aristotle noted (Rhet. 1378b26-1379a9; cf. Pol. 1283b34-1284b34), an individual who is superior to his fellows in any one way tends to believe he is entitled to a generally privileged position in society. He who considers himself worthy of privilege because of his social superiority may regard it as an injustice to be placed on equal political footing with average citizens.</a:t>
            </a:r>
            <a:r>
              <a:rPr lang="en-US" sz="1200" b="0" i="0" kern="1200" baseline="0" dirty="0" smtClean="0">
                <a:solidFill>
                  <a:schemeClr val="tx1"/>
                </a:solidFill>
                <a:effectLst/>
                <a:latin typeface="Times New Roman" charset="0"/>
                <a:ea typeface="+mn-ea"/>
                <a:cs typeface="+mn-cs"/>
              </a:rPr>
              <a:t>”</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241094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who’s in charge?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03449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err="1" smtClean="0"/>
              <a:t>scholtz</a:t>
            </a:r>
            <a:r>
              <a:rPr lang="en-US" dirty="0" smtClean="0"/>
              <a:t> dialogical model in some ways an attempt to consider further the implications of </a:t>
            </a:r>
            <a:r>
              <a:rPr lang="en-US" dirty="0" err="1" smtClean="0"/>
              <a:t>ober</a:t>
            </a:r>
            <a:r>
              <a:rPr lang="en-US" dirty="0" smtClean="0"/>
              <a:t> dialectical model. </a:t>
            </a:r>
            <a:r>
              <a:rPr lang="en-US" dirty="0" err="1" smtClean="0"/>
              <a:t>ober</a:t>
            </a:r>
            <a:r>
              <a:rPr lang="en-US" dirty="0" smtClean="0"/>
              <a:t> calmly</a:t>
            </a:r>
            <a:r>
              <a:rPr lang="en-US" baseline="0" dirty="0" smtClean="0"/>
              <a:t> announces that speech acts mediated the extremes and produced a more or less stable compromise between competing elements, constant assertions of shared values “smoothed over” differences – a kind of dialectical synthesis.</a:t>
            </a:r>
          </a:p>
          <a:p>
            <a:r>
              <a:rPr lang="en-US" baseline="0" dirty="0" err="1" smtClean="0"/>
              <a:t>i</a:t>
            </a:r>
            <a:r>
              <a:rPr lang="en-US" baseline="0" dirty="0" smtClean="0"/>
              <a:t> don’t seriously challenge </a:t>
            </a:r>
            <a:r>
              <a:rPr lang="en-US" baseline="0" dirty="0" err="1" smtClean="0"/>
              <a:t>ober</a:t>
            </a:r>
            <a:r>
              <a:rPr lang="en-US" baseline="0" dirty="0" smtClean="0"/>
              <a:t> on any point. rather, </a:t>
            </a:r>
            <a:r>
              <a:rPr lang="en-US" baseline="0" dirty="0" err="1" smtClean="0"/>
              <a:t>i</a:t>
            </a:r>
            <a:r>
              <a:rPr lang="en-US" baseline="0" dirty="0" smtClean="0"/>
              <a:t> ask if we’ve fully figured out the mechanisms of these mediations. in so wondering, </a:t>
            </a:r>
            <a:r>
              <a:rPr lang="en-US" baseline="0" dirty="0" err="1" smtClean="0"/>
              <a:t>i</a:t>
            </a:r>
            <a:r>
              <a:rPr lang="en-US" baseline="0" dirty="0" smtClean="0"/>
              <a:t> suggest that it’s not so simple as </a:t>
            </a:r>
            <a:r>
              <a:rPr lang="en-US" baseline="0" dirty="0" err="1" smtClean="0"/>
              <a:t>athenians</a:t>
            </a:r>
            <a:r>
              <a:rPr lang="en-US" baseline="0" dirty="0" smtClean="0"/>
              <a:t> talking themselves into some sort of contented live and let live – that first of all, the dynamics of speech itself, understood as dialogue, needs to be worked into a theory of speech-based democracy. second, that always a dynamic system whose tensions, even if they but rarely proved fully destabilizing (and never fully fatal), nevertheless subjected the state to constant threat of self-defeat and occasional fulfillment of that threat.</a:t>
            </a:r>
            <a:endParaRPr lang="en-US" dirty="0" smtClean="0"/>
          </a:p>
          <a:p>
            <a:r>
              <a:rPr lang="en-US" dirty="0" smtClean="0"/>
              <a:t>first, Dialogue: the never-ending answer:</a:t>
            </a:r>
          </a:p>
          <a:p>
            <a:pPr marL="685800" lvl="1" indent="-228600">
              <a:buFont typeface="+mj-lt"/>
              <a:buAutoNum type="arabicPeriod"/>
            </a:pPr>
            <a:r>
              <a:rPr lang="en-US" sz="1200" kern="1200" dirty="0" smtClean="0">
                <a:solidFill>
                  <a:schemeClr val="tx1"/>
                </a:solidFill>
                <a:latin typeface="+mn-lt"/>
                <a:ea typeface="+mn-ea"/>
                <a:cs typeface="+mn-cs"/>
              </a:rPr>
              <a:t>Production of utterance.</a:t>
            </a:r>
          </a:p>
          <a:p>
            <a:pPr marL="685800" lvl="1" indent="-228600">
              <a:buFont typeface="+mj-lt"/>
              <a:buAutoNum type="arabicPeriod"/>
            </a:pPr>
            <a:r>
              <a:rPr lang="en-US" sz="1200" kern="1200" dirty="0" smtClean="0">
                <a:solidFill>
                  <a:schemeClr val="tx1"/>
                </a:solidFill>
                <a:latin typeface="+mn-lt"/>
                <a:ea typeface="+mn-ea"/>
                <a:cs typeface="+mn-cs"/>
              </a:rPr>
              <a:t>Reception of utterance. (i.e., by addressee.)</a:t>
            </a:r>
          </a:p>
          <a:p>
            <a:pPr marL="685800" lvl="1" indent="-228600">
              <a:buFont typeface="+mj-lt"/>
              <a:buAutoNum type="arabicPeriod"/>
            </a:pPr>
            <a:r>
              <a:rPr lang="en-US" sz="1200" kern="1200" dirty="0" smtClean="0">
                <a:solidFill>
                  <a:schemeClr val="tx1"/>
                </a:solidFill>
                <a:latin typeface="+mn-lt"/>
                <a:ea typeface="+mn-ea"/>
                <a:cs typeface="+mn-cs"/>
              </a:rPr>
              <a:t>Evaluation of utterance. (ditto)</a:t>
            </a:r>
          </a:p>
          <a:p>
            <a:pPr marL="685800" lvl="1" indent="-228600">
              <a:buFont typeface="+mj-lt"/>
              <a:buAutoNum type="arabicPeriod"/>
            </a:pPr>
            <a:r>
              <a:rPr lang="en-US" sz="1200" kern="1200" dirty="0" smtClean="0">
                <a:solidFill>
                  <a:schemeClr val="tx1"/>
                </a:solidFill>
                <a:latin typeface="+mn-lt"/>
                <a:ea typeface="+mn-ea"/>
                <a:cs typeface="+mn-cs"/>
              </a:rPr>
              <a:t>Response to utterance. (ditto)</a:t>
            </a:r>
          </a:p>
          <a:p>
            <a:pPr marL="228600" lvl="0" indent="-228600">
              <a:buFont typeface="+mj-lt"/>
              <a:buNone/>
            </a:pPr>
            <a:r>
              <a:rPr lang="en-US" sz="1200" kern="1200" dirty="0" smtClean="0">
                <a:solidFill>
                  <a:schemeClr val="tx1"/>
                </a:solidFill>
                <a:latin typeface="+mn-lt"/>
                <a:ea typeface="+mn-ea"/>
                <a:cs typeface="+mn-cs"/>
              </a:rPr>
              <a:t>hence sociality of language and the element of social evaluation</a:t>
            </a:r>
            <a:r>
              <a:rPr lang="en-US" sz="1200" kern="1200" baseline="0" dirty="0" smtClean="0">
                <a:solidFill>
                  <a:schemeClr val="tx1"/>
                </a:solidFill>
                <a:latin typeface="+mn-lt"/>
                <a:ea typeface="+mn-ea"/>
                <a:cs typeface="+mn-cs"/>
              </a:rPr>
              <a:t> in formation of speech communities. this is key to the workings of “speech-</a:t>
            </a:r>
            <a:r>
              <a:rPr lang="en-US" sz="1200" kern="1200" baseline="0" dirty="0" err="1" smtClean="0">
                <a:solidFill>
                  <a:schemeClr val="tx1"/>
                </a:solidFill>
                <a:latin typeface="+mn-lt"/>
                <a:ea typeface="+mn-ea"/>
                <a:cs typeface="+mn-cs"/>
              </a:rPr>
              <a:t>ocracy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ober’s</a:t>
            </a:r>
            <a:r>
              <a:rPr lang="en-US" sz="1200" kern="1200" baseline="0" dirty="0" smtClean="0">
                <a:solidFill>
                  <a:schemeClr val="tx1"/>
                </a:solidFill>
                <a:latin typeface="+mn-lt"/>
                <a:ea typeface="+mn-ea"/>
                <a:cs typeface="+mn-cs"/>
              </a:rPr>
              <a:t> understanding of the role of topoi needs to be interrogated: what they are, how they work, their dynamic, even potential stasiastic potential in marking out a community.</a:t>
            </a:r>
          </a:p>
          <a:p>
            <a:pPr marL="228600" lvl="0" indent="-228600">
              <a:buFont typeface="+mj-lt"/>
              <a:buNone/>
            </a:pPr>
            <a:r>
              <a:rPr lang="en-US" sz="1200" kern="1200" baseline="0" dirty="0" smtClean="0">
                <a:solidFill>
                  <a:schemeClr val="tx1"/>
                </a:solidFill>
                <a:latin typeface="+mn-lt"/>
                <a:ea typeface="+mn-ea"/>
                <a:cs typeface="+mn-cs"/>
              </a:rPr>
              <a:t>but this model also considers the both the generative and constraining implications of this ideological field within which the </a:t>
            </a:r>
            <a:r>
              <a:rPr lang="en-US" sz="1200" kern="1200" baseline="0" dirty="0" err="1" smtClean="0">
                <a:solidFill>
                  <a:schemeClr val="tx1"/>
                </a:solidFill>
                <a:latin typeface="+mn-lt"/>
                <a:ea typeface="+mn-ea"/>
                <a:cs typeface="+mn-cs"/>
              </a:rPr>
              <a:t>ober</a:t>
            </a:r>
            <a:r>
              <a:rPr lang="en-US" sz="1200" kern="1200" baseline="0" dirty="0" smtClean="0">
                <a:solidFill>
                  <a:schemeClr val="tx1"/>
                </a:solidFill>
                <a:latin typeface="+mn-lt"/>
                <a:ea typeface="+mn-ea"/>
                <a:cs typeface="+mn-cs"/>
              </a:rPr>
              <a:t> thing operates. </a:t>
            </a:r>
            <a:r>
              <a:rPr lang="en-US" sz="1200" kern="1200" dirty="0" smtClean="0">
                <a:solidFill>
                  <a:schemeClr val="tx1"/>
                </a:solidFill>
                <a:latin typeface="+mn-lt"/>
                <a:ea typeface="+mn-ea"/>
                <a:cs typeface="+mn-cs"/>
              </a:rPr>
              <a:t>Vološinov’s “</a:t>
            </a:r>
            <a:r>
              <a:rPr lang="en-US" sz="1200" kern="1200" baseline="0" dirty="0" smtClean="0">
                <a:solidFill>
                  <a:schemeClr val="tx1"/>
                </a:solidFill>
                <a:latin typeface="+mn-lt"/>
                <a:ea typeface="+mn-ea"/>
                <a:cs typeface="+mn-cs"/>
              </a:rPr>
              <a:t>ideological chain” is a product of dialogue; but the ideologies formed thereby also constitute not just a springboard for further dialogue but a necessary precondition of dialogue. but the enabling common ground of dialogue also constrains it. hence the simultaneity of pluralistic / normative dynamics, </a:t>
            </a:r>
            <a:r>
              <a:rPr lang="en-US" sz="1200" i="1" kern="1200" baseline="0" dirty="0" smtClean="0">
                <a:solidFill>
                  <a:schemeClr val="tx1"/>
                </a:solidFill>
                <a:latin typeface="+mn-lt"/>
                <a:ea typeface="+mn-ea"/>
                <a:cs typeface="+mn-cs"/>
              </a:rPr>
              <a:t>concordia discors</a:t>
            </a:r>
            <a:r>
              <a:rPr lang="en-US" sz="1200" kern="1200" baseline="0" dirty="0" smtClean="0">
                <a:solidFill>
                  <a:schemeClr val="tx1"/>
                </a:solidFill>
                <a:latin typeface="+mn-lt"/>
                <a:ea typeface="+mn-ea"/>
                <a:cs typeface="+mn-cs"/>
              </a:rPr>
              <a:t>.</a:t>
            </a:r>
          </a:p>
          <a:p>
            <a:pPr marL="228600" lvl="0" indent="-228600">
              <a:buFont typeface="+mj-lt"/>
              <a:buNone/>
            </a:pPr>
            <a:r>
              <a:rPr lang="en-US" sz="1200" kern="1200" baseline="0" dirty="0" smtClean="0">
                <a:solidFill>
                  <a:schemeClr val="tx1"/>
                </a:solidFill>
                <a:latin typeface="+mn-lt"/>
                <a:ea typeface="+mn-ea"/>
                <a:cs typeface="+mn-cs"/>
              </a:rPr>
              <a:t>complex analysis of the </a:t>
            </a:r>
            <a:r>
              <a:rPr lang="en-US" sz="1200" kern="1200" baseline="0" dirty="0" err="1" smtClean="0">
                <a:solidFill>
                  <a:schemeClr val="tx1"/>
                </a:solidFill>
                <a:latin typeface="+mn-lt"/>
                <a:ea typeface="+mn-ea"/>
                <a:cs typeface="+mn-cs"/>
              </a:rPr>
              <a:t>clytemnestra</a:t>
            </a:r>
            <a:r>
              <a:rPr lang="en-US" sz="1200" kern="1200" baseline="0" dirty="0" smtClean="0">
                <a:solidFill>
                  <a:schemeClr val="tx1"/>
                </a:solidFill>
                <a:latin typeface="+mn-lt"/>
                <a:ea typeface="+mn-ea"/>
                <a:cs typeface="+mn-cs"/>
              </a:rPr>
              <a:t> quote.</a:t>
            </a:r>
          </a:p>
          <a:p>
            <a:pPr marL="685800" lvl="1" indent="-228600">
              <a:buFont typeface="+mj-lt"/>
              <a:buNone/>
            </a:pPr>
            <a:r>
              <a:rPr lang="en-US" sz="1200" kern="1200" baseline="0" dirty="0" smtClean="0">
                <a:solidFill>
                  <a:schemeClr val="tx1"/>
                </a:solidFill>
                <a:latin typeface="+mn-lt"/>
                <a:ea typeface="+mn-ea"/>
                <a:cs typeface="+mn-cs"/>
              </a:rPr>
              <a:t>the question is not so much what the quotation “says” (a straightforward interpretation-translation of the information thereby conveyed). </a:t>
            </a:r>
            <a:r>
              <a:rPr lang="en-US" sz="1200" i="1" kern="1200" baseline="0" dirty="0" smtClean="0">
                <a:solidFill>
                  <a:schemeClr val="tx1"/>
                </a:solidFill>
                <a:latin typeface="+mn-lt"/>
                <a:ea typeface="+mn-ea"/>
                <a:cs typeface="+mn-cs"/>
              </a:rPr>
              <a:t>what does it do??</a:t>
            </a:r>
          </a:p>
          <a:p>
            <a:pPr marL="1143000" lvl="2" indent="-228600">
              <a:buFont typeface="+mj-lt"/>
              <a:buNone/>
            </a:pPr>
            <a:r>
              <a:rPr lang="en-US" sz="1200" i="0" kern="1200" baseline="0" dirty="0" smtClean="0">
                <a:solidFill>
                  <a:schemeClr val="tx1"/>
                </a:solidFill>
                <a:latin typeface="Times New Roman" charset="0"/>
                <a:ea typeface="+mn-ea"/>
                <a:cs typeface="Arial" charset="0"/>
              </a:rPr>
              <a:t>the locution are the words themselves, the content. the illocution, the type of utterance, = command + assertion-statement. the </a:t>
            </a:r>
            <a:r>
              <a:rPr lang="en-US" sz="1200" i="1" kern="1200" baseline="0" dirty="0" smtClean="0">
                <a:solidFill>
                  <a:schemeClr val="tx1"/>
                </a:solidFill>
                <a:latin typeface="Times New Roman" charset="0"/>
                <a:ea typeface="+mn-ea"/>
                <a:cs typeface="Arial" charset="0"/>
              </a:rPr>
              <a:t>perlocution</a:t>
            </a:r>
            <a:r>
              <a:rPr lang="en-US" sz="1200" i="0" kern="1200" baseline="0" dirty="0" smtClean="0">
                <a:solidFill>
                  <a:schemeClr val="tx1"/>
                </a:solidFill>
                <a:latin typeface="Times New Roman" charset="0"/>
                <a:ea typeface="+mn-ea"/>
                <a:cs typeface="Arial" charset="0"/>
              </a:rPr>
              <a:t>, well, to get ag to step on the carpet and, through that act of hubris, step into the sea of trouble that </a:t>
            </a:r>
            <a:r>
              <a:rPr lang="en-US" sz="1200" i="0" kern="1200" baseline="0" dirty="0" err="1" smtClean="0">
                <a:solidFill>
                  <a:schemeClr val="tx1"/>
                </a:solidFill>
                <a:latin typeface="Times New Roman" charset="0"/>
                <a:ea typeface="+mn-ea"/>
                <a:cs typeface="Arial" charset="0"/>
              </a:rPr>
              <a:t>clyt</a:t>
            </a:r>
            <a:r>
              <a:rPr lang="en-US" sz="1200" i="0" kern="1200" baseline="0" dirty="0" smtClean="0">
                <a:solidFill>
                  <a:schemeClr val="tx1"/>
                </a:solidFill>
                <a:latin typeface="Times New Roman" charset="0"/>
                <a:ea typeface="+mn-ea"/>
                <a:cs typeface="Arial" charset="0"/>
              </a:rPr>
              <a:t> intends for him.</a:t>
            </a:r>
          </a:p>
          <a:p>
            <a:pPr marL="1600200" marR="0" lvl="3" indent="-228600" algn="l" defTabSz="914400" rtl="0" eaLnBrk="1" fontAlgn="base" latinLnBrk="0" hangingPunct="1">
              <a:lnSpc>
                <a:spcPct val="100000"/>
              </a:lnSpc>
              <a:spcBef>
                <a:spcPct val="30000"/>
              </a:spcBef>
              <a:spcAft>
                <a:spcPct val="0"/>
              </a:spcAft>
              <a:buClrTx/>
              <a:buSzTx/>
              <a:buFont typeface="+mj-lt"/>
              <a:buNone/>
              <a:tabLst/>
              <a:defRPr/>
            </a:pPr>
            <a:r>
              <a:rPr lang="en-US" i="0" baseline="0" dirty="0" smtClean="0"/>
              <a:t>the “</a:t>
            </a:r>
            <a:r>
              <a:rPr lang="en-US" sz="1200" kern="1200" dirty="0" smtClean="0">
                <a:solidFill>
                  <a:schemeClr val="tx1"/>
                </a:solidFill>
                <a:latin typeface="Times New Roman" charset="0"/>
                <a:ea typeface="+mn-ea"/>
                <a:cs typeface="Arial" charset="0"/>
              </a:rPr>
              <a:t>The power is yours if you surrender, / all of your own free will, to me” part manipulates. as a whole, the utterance seeks to create a special bond between speaker and addressee – a bond that is unequal</a:t>
            </a:r>
            <a:r>
              <a:rPr lang="en-US" sz="1200" kern="1200" baseline="0" dirty="0" smtClean="0">
                <a:solidFill>
                  <a:schemeClr val="tx1"/>
                </a:solidFill>
                <a:latin typeface="Times New Roman" charset="0"/>
                <a:ea typeface="+mn-ea"/>
                <a:cs typeface="Arial" charset="0"/>
              </a:rPr>
              <a:t> in contradictory ways. in the process, it seeks to alter </a:t>
            </a:r>
            <a:r>
              <a:rPr lang="en-US" sz="1200" kern="1200" baseline="0" dirty="0" err="1" smtClean="0">
                <a:solidFill>
                  <a:schemeClr val="tx1"/>
                </a:solidFill>
                <a:latin typeface="Times New Roman" charset="0"/>
                <a:ea typeface="+mn-ea"/>
                <a:cs typeface="Arial" charset="0"/>
              </a:rPr>
              <a:t>ag’s</a:t>
            </a:r>
            <a:r>
              <a:rPr lang="en-US" sz="1200" kern="1200" baseline="0" dirty="0" smtClean="0">
                <a:solidFill>
                  <a:schemeClr val="tx1"/>
                </a:solidFill>
                <a:latin typeface="Times New Roman" charset="0"/>
                <a:ea typeface="+mn-ea"/>
                <a:cs typeface="Arial" charset="0"/>
              </a:rPr>
              <a:t> perception of reality.</a:t>
            </a:r>
          </a:p>
          <a:p>
            <a:pPr marL="1600200" marR="0" lvl="3" indent="-228600" algn="l" defTabSz="914400" rtl="0" eaLnBrk="1" fontAlgn="base" latinLnBrk="0" hangingPunct="1">
              <a:lnSpc>
                <a:spcPct val="100000"/>
              </a:lnSpc>
              <a:spcBef>
                <a:spcPct val="30000"/>
              </a:spcBef>
              <a:spcAft>
                <a:spcPct val="0"/>
              </a:spcAft>
              <a:buClrTx/>
              <a:buSzTx/>
              <a:buFont typeface="+mj-lt"/>
              <a:buNone/>
              <a:tabLst/>
              <a:defRPr/>
            </a:pPr>
            <a:r>
              <a:rPr lang="en-US" dirty="0" smtClean="0"/>
              <a:t>the “</a:t>
            </a:r>
            <a:r>
              <a:rPr lang="en-US" sz="1200" kern="1200" dirty="0" smtClean="0">
                <a:solidFill>
                  <a:schemeClr val="tx1"/>
                </a:solidFill>
                <a:latin typeface="Times New Roman" charset="0"/>
                <a:ea typeface="+mn-ea"/>
                <a:cs typeface="Arial" charset="0"/>
              </a:rPr>
              <a:t>O give way (</a:t>
            </a:r>
            <a:r>
              <a:rPr lang="en-US" sz="1200" i="1" kern="1200" dirty="0" err="1" smtClean="0">
                <a:solidFill>
                  <a:schemeClr val="tx1"/>
                </a:solidFill>
                <a:latin typeface="Times New Roman" charset="0"/>
                <a:ea typeface="+mn-ea"/>
                <a:cs typeface="Arial" charset="0"/>
              </a:rPr>
              <a:t>pithou</a:t>
            </a:r>
            <a:r>
              <a:rPr lang="en-US" sz="1200" kern="1200" dirty="0" smtClean="0">
                <a:solidFill>
                  <a:schemeClr val="tx1"/>
                </a:solidFill>
                <a:latin typeface="Times New Roman" charset="0"/>
                <a:ea typeface="+mn-ea"/>
                <a:cs typeface="Arial" charset="0"/>
              </a:rPr>
              <a:t>, “obey”)” part, though,</a:t>
            </a:r>
            <a:r>
              <a:rPr lang="en-US" dirty="0" smtClean="0"/>
              <a:t> </a:t>
            </a:r>
            <a:r>
              <a:rPr lang="en-US" i="1" dirty="0" smtClean="0"/>
              <a:t>bids</a:t>
            </a:r>
            <a:r>
              <a:rPr lang="en-US" i="0" dirty="0" smtClean="0"/>
              <a:t> – is an instruction compressed into the bare essence of its intended result. paradoxically, it is intended as a type of verbal coercion, a spoken shove, a bit of magical incantation.</a:t>
            </a:r>
          </a:p>
          <a:p>
            <a:pPr marL="228600" marR="0" lvl="0" indent="-228600" algn="l" defTabSz="914400" rtl="0" eaLnBrk="1" fontAlgn="base" latinLnBrk="0" hangingPunct="1">
              <a:lnSpc>
                <a:spcPct val="100000"/>
              </a:lnSpc>
              <a:spcBef>
                <a:spcPct val="30000"/>
              </a:spcBef>
              <a:spcAft>
                <a:spcPct val="0"/>
              </a:spcAft>
              <a:buClrTx/>
              <a:buSzTx/>
              <a:buFont typeface="+mj-lt"/>
              <a:buNone/>
              <a:tabLst/>
              <a:defRPr/>
            </a:pPr>
            <a:r>
              <a:rPr lang="en-US" i="0" baseline="0" dirty="0" err="1" smtClean="0"/>
              <a:t>ober’s</a:t>
            </a:r>
            <a:r>
              <a:rPr lang="en-US" i="0" baseline="0" dirty="0" smtClean="0"/>
              <a:t> understanding of </a:t>
            </a:r>
            <a:r>
              <a:rPr lang="en-US" i="1" baseline="0" dirty="0" smtClean="0"/>
              <a:t>homonoia</a:t>
            </a:r>
            <a:r>
              <a:rPr lang="en-US" i="0" baseline="0" dirty="0" smtClean="0"/>
              <a:t>, “consensus,” emphasizes shared attitudes and ideologies, common ground. in dialogical-theory terms, that’s the “shared language” that both enables and yet constrains dialogue.</a:t>
            </a:r>
          </a:p>
          <a:p>
            <a:pPr marL="228600" marR="0" lvl="0" indent="-228600" algn="l" defTabSz="914400" rtl="0" eaLnBrk="1" fontAlgn="base" latinLnBrk="0" hangingPunct="1">
              <a:lnSpc>
                <a:spcPct val="100000"/>
              </a:lnSpc>
              <a:spcBef>
                <a:spcPct val="30000"/>
              </a:spcBef>
              <a:spcAft>
                <a:spcPct val="0"/>
              </a:spcAft>
              <a:buClrTx/>
              <a:buSzTx/>
              <a:buFont typeface="+mj-lt"/>
              <a:buNone/>
              <a:tabLst/>
              <a:defRPr/>
            </a:pPr>
            <a:r>
              <a:rPr lang="en-US" i="0" baseline="0" dirty="0" smtClean="0"/>
              <a:t> isegoria, “equal political speech,” emphasizes debate. in dialogical-theory terms, that’s dialogue seeking to break free from constraints, </a:t>
            </a:r>
            <a:r>
              <a:rPr lang="en-US" i="0" baseline="0" dirty="0" err="1" smtClean="0"/>
              <a:t>ober’s</a:t>
            </a:r>
            <a:r>
              <a:rPr lang="en-US" i="0" baseline="0" dirty="0" smtClean="0"/>
              <a:t> homonoia-consensus, that also are the foundation of political speech.</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3691014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66FF"/>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26-Jan-17</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26-Jan-17</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26-Jan-17</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1362075"/>
          </a:xfrm>
        </p:spPr>
        <p:txBody>
          <a:bodyPr anchor="ctr" anchorCtr="0"/>
          <a:lstStyle>
            <a:lvl1pPr algn="l">
              <a:defRPr sz="40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197754"/>
            <a:ext cx="7772400" cy="1500187"/>
          </a:xfrm>
        </p:spPr>
        <p:txBody>
          <a:bodyPr anchor="t" anchorCtr="0">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26-Jan-17</a:t>
            </a:r>
            <a:endParaRPr lang="en-US"/>
          </a:p>
        </p:txBody>
      </p:sp>
      <p:sp>
        <p:nvSpPr>
          <p:cNvPr id="6" name="Slide Number Placeholder 5"/>
          <p:cNvSpPr>
            <a:spLocks noGrp="1"/>
          </p:cNvSpPr>
          <p:nvPr>
            <p:ph type="sldNum" sz="quarter" idx="12"/>
          </p:nvPr>
        </p:nvSpPr>
        <p:spPr/>
        <p:txBody>
          <a:bodyPr/>
          <a:lstStyle/>
          <a:p>
            <a:fld id="{7A164038-FAB3-4423-833D-F11BC734BE0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9" name="Straight Connector 8"/>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26-Jan-17</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26-Jan-17</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0" name="Straight Connector 9"/>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26-Jan-17</a:t>
            </a:r>
            <a:endParaRPr lang="en-US"/>
          </a:p>
        </p:txBody>
      </p:sp>
      <p:sp>
        <p:nvSpPr>
          <p:cNvPr id="5" name="Slide Number Placeholder 4"/>
          <p:cNvSpPr>
            <a:spLocks noGrp="1"/>
          </p:cNvSpPr>
          <p:nvPr>
            <p:ph type="sldNum" sz="quarter" idx="12"/>
          </p:nvPr>
        </p:nvSpPr>
        <p:spPr/>
        <p:txBody>
          <a:bodyPr/>
          <a:lstStyle/>
          <a:p>
            <a:fld id="{D8DA791F-B178-4742-A26D-9D2FEF52258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26-Jan-17</a:t>
            </a:r>
            <a:endParaRPr lang="en-US"/>
          </a:p>
        </p:txBody>
      </p:sp>
      <p:sp>
        <p:nvSpPr>
          <p:cNvPr id="4" name="Slide Number Placeholder 3"/>
          <p:cNvSpPr>
            <a:spLocks noGrp="1"/>
          </p:cNvSpPr>
          <p:nvPr>
            <p:ph type="sldNum" sz="quarter" idx="12"/>
          </p:nvPr>
        </p:nvSpPr>
        <p:spPr/>
        <p:txBody>
          <a:bodyPr/>
          <a:lstStyle/>
          <a:p>
            <a:fld id="{169D0E04-B5B8-47C0-8D55-775807A59E3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26-Jan-17</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26-Jan-17</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26-Jan-17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p:txStyles>
    <p:titleStyle>
      <a:lvl1pPr algn="l" defTabSz="914400" rtl="0" eaLnBrk="1" latinLnBrk="0" hangingPunct="1">
        <a:spcBef>
          <a:spcPct val="0"/>
        </a:spcBef>
        <a:buNone/>
        <a:defRPr sz="4400" b="1" kern="1200">
          <a:solidFill>
            <a:srgbClr val="000099"/>
          </a:solidFill>
          <a:latin typeface="+mn-lt"/>
          <a:ea typeface="+mj-ea"/>
          <a:cs typeface="+mj-cs"/>
        </a:defRPr>
      </a:lvl1pPr>
    </p:titleStyle>
    <p:bodyStyle>
      <a:lvl1pPr marL="342900" indent="-342900" algn="l" defTabSz="914400" rtl="0" eaLnBrk="1" latinLnBrk="0" hangingPunct="1">
        <a:spcBef>
          <a:spcPct val="20000"/>
        </a:spcBef>
        <a:buClr>
          <a:srgbClr val="0000FF"/>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7933C"/>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7933C"/>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Democracy: Plausible Paradox?</a:t>
            </a:r>
            <a:endParaRPr lang="en-US" dirty="0"/>
          </a:p>
        </p:txBody>
      </p:sp>
      <p:sp>
        <p:nvSpPr>
          <p:cNvPr id="3" name="Subtitle 2"/>
          <p:cNvSpPr>
            <a:spLocks noGrp="1"/>
          </p:cNvSpPr>
          <p:nvPr>
            <p:ph type="subTitle" idx="1"/>
          </p:nvPr>
        </p:nvSpPr>
        <p:spPr/>
        <p:txBody>
          <a:bodyPr/>
          <a:lstStyle/>
          <a:p>
            <a:r>
              <a:rPr lang="en-US" dirty="0" smtClean="0"/>
              <a:t>Modern Readings in Theory 1</a:t>
            </a:r>
            <a:endParaRPr lang="en-US" dirty="0"/>
          </a:p>
        </p:txBody>
      </p:sp>
    </p:spTree>
    <p:extLst>
      <p:ext uri="{BB962C8B-B14F-4D97-AF65-F5344CB8AC3E}">
        <p14:creationId xmlns:p14="http://schemas.microsoft.com/office/powerpoint/2010/main" val="1653845104"/>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Dialogue, Athenian Democracy</a:t>
            </a:r>
            <a:endParaRPr lang="en-US" dirty="0"/>
          </a:p>
        </p:txBody>
      </p:sp>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169D0E04-B5B8-47C0-8D55-775807A59E3E}" type="slidenum">
              <a:rPr lang="en-US" smtClean="0"/>
              <a:pPr/>
              <a:t>10</a:t>
            </a:fld>
            <a:endParaRPr lang="en-US"/>
          </a:p>
        </p:txBody>
      </p:sp>
      <p:grpSp>
        <p:nvGrpSpPr>
          <p:cNvPr id="9" name="Group 8"/>
          <p:cNvGrpSpPr/>
          <p:nvPr/>
        </p:nvGrpSpPr>
        <p:grpSpPr>
          <a:xfrm>
            <a:off x="490803" y="1371600"/>
            <a:ext cx="8195997" cy="4749014"/>
            <a:chOff x="490803" y="1508316"/>
            <a:chExt cx="8195997" cy="4749014"/>
          </a:xfrm>
        </p:grpSpPr>
        <p:pic>
          <p:nvPicPr>
            <p:cNvPr id="5" name="Picture 4"/>
            <p:cNvPicPr>
              <a:picLocks noChangeAspect="1"/>
            </p:cNvPicPr>
            <p:nvPr/>
          </p:nvPicPr>
          <p:blipFill>
            <a:blip r:embed="rId2"/>
            <a:stretch>
              <a:fillRect/>
            </a:stretch>
          </p:blipFill>
          <p:spPr>
            <a:xfrm>
              <a:off x="490803" y="1508316"/>
              <a:ext cx="8195997" cy="3825684"/>
            </a:xfrm>
            <a:prstGeom prst="rect">
              <a:avLst/>
            </a:prstGeom>
          </p:spPr>
        </p:pic>
        <p:sp>
          <p:nvSpPr>
            <p:cNvPr id="7" name="TextBox 6"/>
            <p:cNvSpPr txBox="1"/>
            <p:nvPr/>
          </p:nvSpPr>
          <p:spPr>
            <a:xfrm>
              <a:off x="1133995" y="5334000"/>
              <a:ext cx="2475549" cy="923330"/>
            </a:xfrm>
            <a:prstGeom prst="rect">
              <a:avLst/>
            </a:prstGeom>
            <a:noFill/>
          </p:spPr>
          <p:txBody>
            <a:bodyPr wrap="none" rtlCol="0">
              <a:spAutoFit/>
            </a:bodyPr>
            <a:lstStyle/>
            <a:p>
              <a:r>
                <a:rPr lang="en-US" sz="1800" dirty="0" smtClean="0">
                  <a:latin typeface="+mn-lt"/>
                </a:rPr>
                <a:t>Centripetal discourse</a:t>
              </a:r>
              <a:br>
                <a:rPr lang="en-US" sz="1800" dirty="0" smtClean="0">
                  <a:latin typeface="+mn-lt"/>
                </a:rPr>
              </a:br>
              <a:r>
                <a:rPr lang="en-US" sz="1800" dirty="0" smtClean="0">
                  <a:latin typeface="+mn-lt"/>
                </a:rPr>
                <a:t>normative</a:t>
              </a:r>
              <a:br>
                <a:rPr lang="en-US" sz="1800" dirty="0" smtClean="0">
                  <a:latin typeface="+mn-lt"/>
                </a:rPr>
              </a:br>
              <a:r>
                <a:rPr lang="en-US" sz="1800" i="1" dirty="0" smtClean="0">
                  <a:latin typeface="+mn-lt"/>
                </a:rPr>
                <a:t>homonoia</a:t>
              </a:r>
              <a:r>
                <a:rPr lang="en-US" sz="1800" dirty="0" smtClean="0">
                  <a:latin typeface="+mn-lt"/>
                </a:rPr>
                <a:t> (“consensus”)</a:t>
              </a:r>
              <a:endParaRPr lang="en-US" sz="1800" dirty="0">
                <a:latin typeface="+mn-lt"/>
              </a:endParaRPr>
            </a:p>
          </p:txBody>
        </p:sp>
        <p:sp>
          <p:nvSpPr>
            <p:cNvPr id="8" name="TextBox 7"/>
            <p:cNvSpPr txBox="1"/>
            <p:nvPr/>
          </p:nvSpPr>
          <p:spPr>
            <a:xfrm>
              <a:off x="5303848" y="5334000"/>
              <a:ext cx="3078279" cy="923330"/>
            </a:xfrm>
            <a:prstGeom prst="rect">
              <a:avLst/>
            </a:prstGeom>
            <a:noFill/>
          </p:spPr>
          <p:txBody>
            <a:bodyPr wrap="none" rtlCol="0">
              <a:spAutoFit/>
            </a:bodyPr>
            <a:lstStyle/>
            <a:p>
              <a:r>
                <a:rPr lang="en-US" sz="1800" dirty="0" smtClean="0">
                  <a:latin typeface="+mn-lt"/>
                </a:rPr>
                <a:t>Centrifugal discourse</a:t>
              </a:r>
              <a:br>
                <a:rPr lang="en-US" sz="1800" dirty="0" smtClean="0">
                  <a:latin typeface="+mn-lt"/>
                </a:rPr>
              </a:br>
              <a:r>
                <a:rPr lang="en-US" sz="1800" dirty="0" smtClean="0">
                  <a:latin typeface="+mn-lt"/>
                </a:rPr>
                <a:t>pluralistic</a:t>
              </a:r>
              <a:br>
                <a:rPr lang="en-US" sz="1800" dirty="0" smtClean="0">
                  <a:latin typeface="+mn-lt"/>
                </a:rPr>
              </a:br>
              <a:r>
                <a:rPr lang="en-US" sz="1800" i="1" dirty="0" smtClean="0">
                  <a:latin typeface="+mn-lt"/>
                </a:rPr>
                <a:t>isegoria</a:t>
              </a:r>
              <a:r>
                <a:rPr lang="en-US" sz="1800" dirty="0" smtClean="0">
                  <a:latin typeface="+mn-lt"/>
                </a:rPr>
                <a:t> (“freedom of speech”)</a:t>
              </a:r>
              <a:endParaRPr lang="en-US" sz="1800" dirty="0">
                <a:latin typeface="+mn-lt"/>
              </a:endParaRPr>
            </a:p>
          </p:txBody>
        </p:sp>
      </p:grpSp>
      <p:sp>
        <p:nvSpPr>
          <p:cNvPr id="10" name="Action Button: Return 9">
            <a:hlinkClick r:id="" action="ppaction://hlinkshowjump?jump=lastslideviewed" highlightClick="1"/>
          </p:cNvPr>
          <p:cNvSpPr/>
          <p:nvPr/>
        </p:nvSpPr>
        <p:spPr>
          <a:xfrm>
            <a:off x="8458200" y="304800"/>
            <a:ext cx="381000" cy="381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60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Discussion</a:t>
            </a:r>
            <a:endParaRPr lang="en-US" dirty="0"/>
          </a:p>
        </p:txBody>
      </p:sp>
      <p:sp>
        <p:nvSpPr>
          <p:cNvPr id="10" name="Subtitle 9"/>
          <p:cNvSpPr>
            <a:spLocks noGrp="1"/>
          </p:cNvSpPr>
          <p:nvPr>
            <p:ph type="body" idx="1"/>
          </p:nvPr>
        </p:nvSpPr>
        <p:spPr/>
        <p:txBody>
          <a:bodyPr/>
          <a:lstStyle/>
          <a:p>
            <a:r>
              <a:rPr lang="en-US" dirty="0" smtClean="0"/>
              <a:t>And Plato’s </a:t>
            </a:r>
            <a:r>
              <a:rPr lang="en-US" i="1" dirty="0" smtClean="0"/>
              <a:t>Gorgias?</a:t>
            </a:r>
            <a:endParaRPr lang="en-US" dirty="0"/>
          </a:p>
        </p:txBody>
      </p:sp>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7A164038-FAB3-4423-833D-F11BC734BE08}" type="slidenum">
              <a:rPr lang="en-US" smtClean="0"/>
              <a:pPr/>
              <a:t>11</a:t>
            </a:fld>
            <a:endParaRPr lang="en-US"/>
          </a:p>
        </p:txBody>
      </p:sp>
    </p:spTree>
    <p:extLst>
      <p:ext uri="{BB962C8B-B14F-4D97-AF65-F5344CB8AC3E}">
        <p14:creationId xmlns:p14="http://schemas.microsoft.com/office/powerpoint/2010/main" val="32828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169D0E04-B5B8-47C0-8D55-775807A59E3E}" type="slidenum">
              <a:rPr lang="en-US" smtClean="0"/>
              <a:pPr/>
              <a:t>12</a:t>
            </a:fld>
            <a:endParaRPr lang="en-US"/>
          </a:p>
        </p:txBody>
      </p:sp>
      <p:sp>
        <p:nvSpPr>
          <p:cNvPr id="4" name="TextBox 3"/>
          <p:cNvSpPr txBox="1"/>
          <p:nvPr/>
        </p:nvSpPr>
        <p:spPr>
          <a:xfrm>
            <a:off x="1066800" y="1981200"/>
            <a:ext cx="7010400" cy="1940957"/>
          </a:xfrm>
          <a:prstGeom prst="roundRect">
            <a:avLst/>
          </a:prstGeom>
        </p:spPr>
        <p:style>
          <a:lnRef idx="1">
            <a:schemeClr val="dk1"/>
          </a:lnRef>
          <a:fillRef idx="2">
            <a:schemeClr val="dk1"/>
          </a:fillRef>
          <a:effectRef idx="1">
            <a:schemeClr val="dk1"/>
          </a:effectRef>
          <a:fontRef idx="minor">
            <a:schemeClr val="dk1"/>
          </a:fontRef>
        </p:style>
        <p:txBody>
          <a:bodyPr wrap="square" rtlCol="0" anchor="ctr" anchorCtr="0">
            <a:spAutoFit/>
          </a:bodyPr>
          <a:lstStyle/>
          <a:p>
            <a:r>
              <a:rPr lang="en-US" sz="3600" dirty="0">
                <a:latin typeface="+mn-lt"/>
              </a:rPr>
              <a:t>Do any of the assigned theoretical readings relate to </a:t>
            </a:r>
            <a:r>
              <a:rPr lang="en-US" sz="3600" dirty="0" smtClean="0">
                <a:latin typeface="+mn-lt"/>
              </a:rPr>
              <a:t>Plato’s </a:t>
            </a:r>
            <a:r>
              <a:rPr lang="en-US" sz="3600" i="1" dirty="0" smtClean="0">
                <a:latin typeface="+mn-lt"/>
              </a:rPr>
              <a:t>Gorgias?</a:t>
            </a:r>
            <a:r>
              <a:rPr lang="en-US" sz="3600" dirty="0" smtClean="0">
                <a:latin typeface="+mn-lt"/>
              </a:rPr>
              <a:t> How? / How not?</a:t>
            </a:r>
            <a:endParaRPr lang="en-US" sz="3600" dirty="0">
              <a:latin typeface="+mn-lt"/>
            </a:endParaRPr>
          </a:p>
        </p:txBody>
      </p:sp>
    </p:spTree>
    <p:extLst>
      <p:ext uri="{BB962C8B-B14F-4D97-AF65-F5344CB8AC3E}">
        <p14:creationId xmlns:p14="http://schemas.microsoft.com/office/powerpoint/2010/main" val="49777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pPr lvl="0"/>
            <a:r>
              <a:rPr lang="en-US" dirty="0" smtClean="0"/>
              <a:t>Three “Lenses”</a:t>
            </a:r>
          </a:p>
          <a:p>
            <a:pPr lvl="1"/>
            <a:r>
              <a:rPr lang="en-US" dirty="0" smtClean="0"/>
              <a:t>Dahl, Ober, Scholtz</a:t>
            </a:r>
          </a:p>
          <a:p>
            <a:pPr lvl="0"/>
            <a:r>
              <a:rPr lang="en-US" dirty="0" smtClean="0"/>
              <a:t>Discussion</a:t>
            </a:r>
          </a:p>
          <a:p>
            <a:pPr lvl="1"/>
            <a:r>
              <a:rPr lang="en-US" dirty="0" smtClean="0"/>
              <a:t>And Plato’s </a:t>
            </a:r>
            <a:r>
              <a:rPr lang="en-US" i="1" dirty="0" smtClean="0"/>
              <a:t>Gorgias?</a:t>
            </a:r>
            <a:endParaRPr lang="en-US" dirty="0" smtClean="0"/>
          </a:p>
        </p:txBody>
      </p:sp>
      <p:sp>
        <p:nvSpPr>
          <p:cNvPr id="8" name="Date Placeholder 7"/>
          <p:cNvSpPr>
            <a:spLocks noGrp="1"/>
          </p:cNvSpPr>
          <p:nvPr>
            <p:ph type="dt" sz="half" idx="10"/>
          </p:nvPr>
        </p:nvSpPr>
        <p:spPr/>
        <p:txBody>
          <a:bodyPr/>
          <a:lstStyle/>
          <a:p>
            <a:r>
              <a:rPr lang="en-US" smtClean="0"/>
              <a:t>26-Jan-17</a:t>
            </a:r>
            <a:endParaRPr lang="en-US"/>
          </a:p>
        </p:txBody>
      </p:sp>
      <p:sp>
        <p:nvSpPr>
          <p:cNvPr id="9" name="Slide Number Placeholder 8"/>
          <p:cNvSpPr>
            <a:spLocks noGrp="1"/>
          </p:cNvSpPr>
          <p:nvPr>
            <p:ph type="sldNum" sz="quarter" idx="12"/>
          </p:nvPr>
        </p:nvSpPr>
        <p:spPr/>
        <p:txBody>
          <a:bodyPr/>
          <a:lstStyle/>
          <a:p>
            <a:fld id="{C84949BF-B90B-4E25-9A47-07E9FB3241D4}" type="slidenum">
              <a:rPr lang="en-US" smtClean="0"/>
              <a:pPr/>
              <a:t>2</a:t>
            </a:fld>
            <a:endParaRPr lang="en-US"/>
          </a:p>
        </p:txBody>
      </p:sp>
    </p:spTree>
    <p:extLst>
      <p:ext uri="{BB962C8B-B14F-4D97-AF65-F5344CB8AC3E}">
        <p14:creationId xmlns:p14="http://schemas.microsoft.com/office/powerpoint/2010/main" val="10121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Three “Lenses”</a:t>
            </a:r>
            <a:endParaRPr lang="en-US" dirty="0"/>
          </a:p>
        </p:txBody>
      </p:sp>
      <p:sp>
        <p:nvSpPr>
          <p:cNvPr id="10" name="Subtitle 9"/>
          <p:cNvSpPr>
            <a:spLocks noGrp="1"/>
          </p:cNvSpPr>
          <p:nvPr>
            <p:ph type="body" idx="1"/>
          </p:nvPr>
        </p:nvSpPr>
        <p:spPr/>
        <p:txBody>
          <a:bodyPr/>
          <a:lstStyle/>
          <a:p>
            <a:r>
              <a:rPr lang="en-US" dirty="0" smtClean="0"/>
              <a:t>Dahl, Ober, Scholtz</a:t>
            </a:r>
          </a:p>
        </p:txBody>
      </p:sp>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7A164038-FAB3-4423-833D-F11BC734BE08}" type="slidenum">
              <a:rPr lang="en-US" smtClean="0"/>
              <a:pPr/>
              <a:t>3</a:t>
            </a:fld>
            <a:endParaRPr lang="en-US"/>
          </a:p>
        </p:txBody>
      </p:sp>
    </p:spTree>
    <p:extLst>
      <p:ext uri="{BB962C8B-B14F-4D97-AF65-F5344CB8AC3E}">
        <p14:creationId xmlns:p14="http://schemas.microsoft.com/office/powerpoint/2010/main" val="11348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903288" y="495300"/>
            <a:ext cx="7315200" cy="1409700"/>
          </a:xfrm>
        </p:spPr>
        <p:txBody>
          <a:bodyPr>
            <a:normAutofit fontScale="90000"/>
          </a:bodyPr>
          <a:lstStyle/>
          <a:p>
            <a:pPr algn="ctr"/>
            <a:r>
              <a:rPr lang="en-US" dirty="0" smtClean="0"/>
              <a:t>Dahl’s Strong </a:t>
            </a:r>
            <a:r>
              <a:rPr lang="en-US" dirty="0"/>
              <a:t>Principle of Equality</a:t>
            </a:r>
          </a:p>
        </p:txBody>
      </p:sp>
      <p:sp>
        <p:nvSpPr>
          <p:cNvPr id="142340" name="Text Box 4"/>
          <p:cNvSpPr txBox="1">
            <a:spLocks noChangeArrowheads="1"/>
          </p:cNvSpPr>
          <p:nvPr/>
        </p:nvSpPr>
        <p:spPr bwMode="ltGray">
          <a:xfrm>
            <a:off x="1143000" y="2409796"/>
            <a:ext cx="6858000" cy="2862322"/>
          </a:xfrm>
          <a:prstGeom prst="rect">
            <a:avLst/>
          </a:prstGeom>
          <a:noFill/>
          <a:ln w="9525">
            <a:noFill/>
            <a:miter lim="800000"/>
            <a:headEnd/>
            <a:tailEnd/>
          </a:ln>
          <a:effectLst/>
        </p:spPr>
        <p:txBody>
          <a:bodyPr anchor="ctr">
            <a:spAutoFit/>
          </a:bodyPr>
          <a:lstStyle/>
          <a:p>
            <a:r>
              <a:rPr lang="en-US" sz="3200">
                <a:latin typeface="+mn-lt"/>
              </a:rPr>
              <a:t>The belief that “all members of [an] association are adequately qualified to participate on an equal footing with others in the process of governing the association”</a:t>
            </a:r>
            <a:br>
              <a:rPr lang="en-US" sz="3200">
                <a:latin typeface="+mn-lt"/>
              </a:rPr>
            </a:br>
            <a:r>
              <a:rPr lang="en-US" sz="2000">
                <a:latin typeface="+mn-lt"/>
              </a:rPr>
              <a:t>(Dahl 31)</a:t>
            </a:r>
          </a:p>
        </p:txBody>
      </p:sp>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D8DA791F-B178-4742-A26D-9D2FEF52258B}" type="slidenum">
              <a:rPr lang="en-US" smtClean="0"/>
              <a:pPr/>
              <a:t>4</a:t>
            </a:fld>
            <a:endParaRPr lang="en-US"/>
          </a:p>
        </p:txBody>
      </p:sp>
    </p:spTree>
    <p:extLst>
      <p:ext uri="{BB962C8B-B14F-4D97-AF65-F5344CB8AC3E}">
        <p14:creationId xmlns:p14="http://schemas.microsoft.com/office/powerpoint/2010/main" val="378595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Dahl’s “Assumptions”</a:t>
            </a:r>
            <a:endParaRPr lang="en-US" dirty="0"/>
          </a:p>
        </p:txBody>
      </p:sp>
      <p:sp>
        <p:nvSpPr>
          <p:cNvPr id="12" name="Text Placeholder 11"/>
          <p:cNvSpPr>
            <a:spLocks noGrp="1"/>
          </p:cNvSpPr>
          <p:nvPr>
            <p:ph type="body" idx="1"/>
          </p:nvPr>
        </p:nvSpPr>
        <p:spPr/>
        <p:txBody>
          <a:bodyPr/>
          <a:lstStyle/>
          <a:p>
            <a:r>
              <a:rPr lang="en-US" dirty="0" smtClean="0"/>
              <a:t>… for a political order</a:t>
            </a:r>
            <a:endParaRPr lang="en-US" dirty="0"/>
          </a:p>
        </p:txBody>
      </p:sp>
      <p:sp>
        <p:nvSpPr>
          <p:cNvPr id="13" name="Content Placeholder 12"/>
          <p:cNvSpPr>
            <a:spLocks noGrp="1"/>
          </p:cNvSpPr>
          <p:nvPr>
            <p:ph sz="half" idx="2"/>
          </p:nvPr>
        </p:nvSpPr>
        <p:spPr/>
        <p:txBody>
          <a:bodyPr/>
          <a:lstStyle/>
          <a:p>
            <a:r>
              <a:rPr lang="en-US" dirty="0" smtClean="0"/>
              <a:t>Purposeful association</a:t>
            </a:r>
          </a:p>
          <a:p>
            <a:r>
              <a:rPr lang="en-US" dirty="0" smtClean="0"/>
              <a:t>Decision making involving</a:t>
            </a:r>
          </a:p>
          <a:p>
            <a:pPr lvl="1"/>
            <a:r>
              <a:rPr lang="en-US" dirty="0" smtClean="0"/>
              <a:t>Agenda setting</a:t>
            </a:r>
          </a:p>
          <a:p>
            <a:pPr lvl="1"/>
            <a:r>
              <a:rPr lang="en-US" dirty="0" smtClean="0"/>
              <a:t>Outcome-deciding</a:t>
            </a:r>
            <a:endParaRPr lang="en-US" dirty="0"/>
          </a:p>
        </p:txBody>
      </p:sp>
      <p:sp>
        <p:nvSpPr>
          <p:cNvPr id="14" name="Text Placeholder 13"/>
          <p:cNvSpPr>
            <a:spLocks noGrp="1"/>
          </p:cNvSpPr>
          <p:nvPr>
            <p:ph type="body" sz="quarter" idx="3"/>
          </p:nvPr>
        </p:nvSpPr>
        <p:spPr/>
        <p:txBody>
          <a:bodyPr/>
          <a:lstStyle/>
          <a:p>
            <a:r>
              <a:rPr lang="en-US" dirty="0" smtClean="0"/>
              <a:t>… for a </a:t>
            </a:r>
            <a:r>
              <a:rPr lang="en-US" i="1" dirty="0" smtClean="0"/>
              <a:t>democratic</a:t>
            </a:r>
            <a:r>
              <a:rPr lang="en-US" dirty="0" smtClean="0"/>
              <a:t> order</a:t>
            </a:r>
            <a:endParaRPr lang="en-US" dirty="0"/>
          </a:p>
        </p:txBody>
      </p:sp>
      <p:sp>
        <p:nvSpPr>
          <p:cNvPr id="15" name="Content Placeholder 14"/>
          <p:cNvSpPr>
            <a:spLocks noGrp="1"/>
          </p:cNvSpPr>
          <p:nvPr>
            <p:ph sz="quarter" idx="4"/>
          </p:nvPr>
        </p:nvSpPr>
        <p:spPr/>
        <p:txBody>
          <a:bodyPr/>
          <a:lstStyle/>
          <a:p>
            <a:r>
              <a:rPr lang="en-US" dirty="0" smtClean="0"/>
              <a:t>Equality before the law</a:t>
            </a:r>
          </a:p>
          <a:p>
            <a:r>
              <a:rPr lang="en-US" dirty="0" smtClean="0"/>
              <a:t>Equality of interests</a:t>
            </a:r>
            <a:endParaRPr lang="en-US" dirty="0"/>
          </a:p>
        </p:txBody>
      </p:sp>
      <p:sp>
        <p:nvSpPr>
          <p:cNvPr id="3" name="Date Placeholder 2"/>
          <p:cNvSpPr>
            <a:spLocks noGrp="1"/>
          </p:cNvSpPr>
          <p:nvPr>
            <p:ph type="dt" sz="half" idx="10"/>
          </p:nvPr>
        </p:nvSpPr>
        <p:spPr/>
        <p:txBody>
          <a:bodyPr/>
          <a:lstStyle/>
          <a:p>
            <a:r>
              <a:rPr lang="en-US" smtClean="0"/>
              <a:t>26-Jan-17</a:t>
            </a:r>
            <a:endParaRPr lang="en-US"/>
          </a:p>
        </p:txBody>
      </p:sp>
      <p:sp>
        <p:nvSpPr>
          <p:cNvPr id="7" name="Slide Number Placeholder 6"/>
          <p:cNvSpPr>
            <a:spLocks noGrp="1"/>
          </p:cNvSpPr>
          <p:nvPr>
            <p:ph type="sldNum" sz="quarter" idx="12"/>
          </p:nvPr>
        </p:nvSpPr>
        <p:spPr/>
        <p:txBody>
          <a:bodyPr/>
          <a:lstStyle/>
          <a:p>
            <a:fld id="{B1A7D873-BDEC-4D0E-826C-A647DDEC7662}" type="slidenum">
              <a:rPr lang="en-US" smtClean="0"/>
              <a:pPr/>
              <a:t>5</a:t>
            </a:fld>
            <a:endParaRPr lang="en-US"/>
          </a:p>
        </p:txBody>
      </p:sp>
    </p:spTree>
    <p:extLst>
      <p:ext uri="{BB962C8B-B14F-4D97-AF65-F5344CB8AC3E}">
        <p14:creationId xmlns:p14="http://schemas.microsoft.com/office/powerpoint/2010/main" val="41531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fade">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fade">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fade">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fade">
                                      <p:cBhvr>
                                        <p:cTn id="4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build="p"/>
      <p:bldP spid="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 for a democratic process”</a:t>
            </a:r>
            <a:endParaRPr lang="en-US" dirty="0"/>
          </a:p>
        </p:txBody>
      </p:sp>
      <p:sp>
        <p:nvSpPr>
          <p:cNvPr id="3" name="Content Placeholder 2"/>
          <p:cNvSpPr>
            <a:spLocks noGrp="1"/>
          </p:cNvSpPr>
          <p:nvPr>
            <p:ph idx="1"/>
          </p:nvPr>
        </p:nvSpPr>
        <p:spPr>
          <a:xfrm>
            <a:off x="914400" y="1600200"/>
            <a:ext cx="7772400" cy="4525963"/>
          </a:xfrm>
        </p:spPr>
        <p:txBody>
          <a:bodyPr/>
          <a:lstStyle/>
          <a:p>
            <a:pPr marL="398463" indent="-398463">
              <a:buNone/>
            </a:pPr>
            <a:r>
              <a:rPr lang="en-US" dirty="0" smtClean="0"/>
              <a:t>1. </a:t>
            </a:r>
            <a:r>
              <a:rPr lang="en-US" b="1" i="1" dirty="0" smtClean="0"/>
              <a:t>Effective participation</a:t>
            </a:r>
            <a:r>
              <a:rPr lang="en-US" dirty="0" smtClean="0"/>
              <a:t> by citizens.</a:t>
            </a:r>
          </a:p>
          <a:p>
            <a:pPr marL="398463" indent="-398463">
              <a:buNone/>
            </a:pPr>
            <a:r>
              <a:rPr lang="en-US" dirty="0" smtClean="0"/>
              <a:t>2. </a:t>
            </a:r>
            <a:r>
              <a:rPr lang="en-US" b="1" i="1" dirty="0" smtClean="0"/>
              <a:t>Voting equality at the decisive stage</a:t>
            </a:r>
            <a:r>
              <a:rPr lang="en-US" dirty="0" smtClean="0"/>
              <a:t>.</a:t>
            </a:r>
          </a:p>
          <a:p>
            <a:pPr marL="398463" indent="-398463">
              <a:buNone/>
            </a:pPr>
            <a:r>
              <a:rPr lang="en-US" dirty="0" smtClean="0"/>
              <a:t>3. Citizens’ </a:t>
            </a:r>
            <a:r>
              <a:rPr lang="en-US" b="1" i="1" dirty="0" smtClean="0"/>
              <a:t>enlightened understanding</a:t>
            </a:r>
            <a:r>
              <a:rPr lang="en-US" dirty="0" smtClean="0"/>
              <a:t> of issues.</a:t>
            </a:r>
          </a:p>
          <a:p>
            <a:pPr marL="398463" indent="-398463">
              <a:buNone/>
            </a:pPr>
            <a:r>
              <a:rPr lang="en-US" dirty="0" smtClean="0"/>
              <a:t>4. Popular </a:t>
            </a:r>
            <a:r>
              <a:rPr lang="en-US" b="1" i="1" dirty="0" smtClean="0"/>
              <a:t>control of agenda</a:t>
            </a:r>
            <a:r>
              <a:rPr lang="en-US" dirty="0" smtClean="0"/>
              <a:t>.</a:t>
            </a:r>
            <a:endParaRPr lang="en-US" b="1" i="1" dirty="0" smtClean="0"/>
          </a:p>
          <a:p>
            <a:pPr marL="398463" indent="-398463">
              <a:buNone/>
            </a:pPr>
            <a:r>
              <a:rPr lang="en-US" b="1" i="1" dirty="0" smtClean="0"/>
              <a:t>Problems?. . .</a:t>
            </a:r>
            <a:endParaRPr lang="en-US" b="1" i="1" dirty="0"/>
          </a:p>
        </p:txBody>
      </p:sp>
      <p:sp>
        <p:nvSpPr>
          <p:cNvPr id="7" name="Date Placeholder 6"/>
          <p:cNvSpPr>
            <a:spLocks noGrp="1"/>
          </p:cNvSpPr>
          <p:nvPr>
            <p:ph type="dt" sz="half" idx="10"/>
          </p:nvPr>
        </p:nvSpPr>
        <p:spPr/>
        <p:txBody>
          <a:bodyPr/>
          <a:lstStyle/>
          <a:p>
            <a:r>
              <a:rPr lang="en-US" smtClean="0"/>
              <a:t>26-Jan-17</a:t>
            </a:r>
            <a:endParaRPr lang="en-US"/>
          </a:p>
        </p:txBody>
      </p:sp>
      <p:sp>
        <p:nvSpPr>
          <p:cNvPr id="8" name="Slide Number Placeholder 7"/>
          <p:cNvSpPr>
            <a:spLocks noGrp="1"/>
          </p:cNvSpPr>
          <p:nvPr>
            <p:ph type="sldNum" sz="quarter" idx="12"/>
          </p:nvPr>
        </p:nvSpPr>
        <p:spPr/>
        <p:txBody>
          <a:bodyPr/>
          <a:lstStyle/>
          <a:p>
            <a:fld id="{C84949BF-B90B-4E25-9A47-07E9FB3241D4}" type="slidenum">
              <a:rPr lang="en-US" smtClean="0"/>
              <a:pPr/>
              <a:t>6</a:t>
            </a:fld>
            <a:endParaRPr lang="en-US"/>
          </a:p>
        </p:txBody>
      </p:sp>
    </p:spTree>
    <p:extLst>
      <p:ext uri="{BB962C8B-B14F-4D97-AF65-F5344CB8AC3E}">
        <p14:creationId xmlns:p14="http://schemas.microsoft.com/office/powerpoint/2010/main" val="388494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err="1" smtClean="0"/>
              <a:t>Ober’s</a:t>
            </a:r>
            <a:r>
              <a:rPr lang="en-US" dirty="0" smtClean="0"/>
              <a:t> “Dialectical” Model. . .</a:t>
            </a:r>
            <a:endParaRPr lang="en-US" dirty="0"/>
          </a:p>
        </p:txBody>
      </p:sp>
      <p:sp>
        <p:nvSpPr>
          <p:cNvPr id="10" name="Text Placeholder 9"/>
          <p:cNvSpPr>
            <a:spLocks noGrp="1"/>
          </p:cNvSpPr>
          <p:nvPr>
            <p:ph type="body" idx="1"/>
          </p:nvPr>
        </p:nvSpPr>
        <p:spPr/>
        <p:txBody>
          <a:bodyPr/>
          <a:lstStyle/>
          <a:p>
            <a:r>
              <a:rPr lang="en-US" dirty="0" smtClean="0"/>
              <a:t>Operative antitheses</a:t>
            </a:r>
            <a:endParaRPr lang="en-US" dirty="0"/>
          </a:p>
        </p:txBody>
      </p:sp>
      <p:sp>
        <p:nvSpPr>
          <p:cNvPr id="9" name="Content Placeholder 8"/>
          <p:cNvSpPr>
            <a:spLocks noGrp="1"/>
          </p:cNvSpPr>
          <p:nvPr>
            <p:ph sz="half" idx="2"/>
          </p:nvPr>
        </p:nvSpPr>
        <p:spPr/>
        <p:txBody>
          <a:bodyPr>
            <a:normAutofit/>
          </a:bodyPr>
          <a:lstStyle/>
          <a:p>
            <a:r>
              <a:rPr lang="en-US" dirty="0" smtClean="0"/>
              <a:t>Mass/elite</a:t>
            </a:r>
          </a:p>
          <a:p>
            <a:r>
              <a:rPr lang="en-US" dirty="0" smtClean="0"/>
              <a:t>Equality/inequality</a:t>
            </a:r>
          </a:p>
          <a:p>
            <a:r>
              <a:rPr lang="en-US" dirty="0" smtClean="0"/>
              <a:t>Freedom/consensus</a:t>
            </a:r>
          </a:p>
          <a:p>
            <a:r>
              <a:rPr lang="en-US" dirty="0" smtClean="0"/>
              <a:t>Popular sovereignty/rule of law</a:t>
            </a:r>
          </a:p>
        </p:txBody>
      </p:sp>
      <p:sp>
        <p:nvSpPr>
          <p:cNvPr id="11" name="Text Placeholder 10"/>
          <p:cNvSpPr>
            <a:spLocks noGrp="1"/>
          </p:cNvSpPr>
          <p:nvPr>
            <p:ph type="body" sz="quarter" idx="3"/>
          </p:nvPr>
        </p:nvSpPr>
        <p:spPr/>
        <p:txBody>
          <a:bodyPr/>
          <a:lstStyle/>
          <a:p>
            <a:r>
              <a:rPr lang="en-US" dirty="0" smtClean="0"/>
              <a:t>Ideological negotiations</a:t>
            </a:r>
          </a:p>
        </p:txBody>
      </p:sp>
      <p:sp>
        <p:nvSpPr>
          <p:cNvPr id="12" name="Content Placeholder 11"/>
          <p:cNvSpPr>
            <a:spLocks noGrp="1"/>
          </p:cNvSpPr>
          <p:nvPr>
            <p:ph sz="quarter" idx="4"/>
          </p:nvPr>
        </p:nvSpPr>
        <p:spPr/>
        <p:txBody>
          <a:bodyPr/>
          <a:lstStyle/>
          <a:p>
            <a:r>
              <a:rPr lang="en-US" dirty="0" smtClean="0"/>
              <a:t>Rhetorical mediation</a:t>
            </a:r>
          </a:p>
          <a:p>
            <a:pPr lvl="1"/>
            <a:r>
              <a:rPr lang="en-US" i="1" dirty="0"/>
              <a:t>Topoi</a:t>
            </a:r>
          </a:p>
          <a:p>
            <a:r>
              <a:rPr lang="en-US" dirty="0" smtClean="0"/>
              <a:t>Elitism</a:t>
            </a:r>
          </a:p>
          <a:p>
            <a:r>
              <a:rPr lang="en-US" dirty="0" smtClean="0"/>
              <a:t>Ideology</a:t>
            </a:r>
          </a:p>
          <a:p>
            <a:pPr lvl="1"/>
            <a:r>
              <a:rPr lang="en-US" dirty="0"/>
              <a:t> </a:t>
            </a:r>
            <a:r>
              <a:rPr lang="en-US" dirty="0" smtClean="0"/>
              <a:t>Popular hegemony</a:t>
            </a:r>
          </a:p>
        </p:txBody>
      </p:sp>
      <p:sp>
        <p:nvSpPr>
          <p:cNvPr id="3" name="Date Placeholder 2"/>
          <p:cNvSpPr>
            <a:spLocks noGrp="1"/>
          </p:cNvSpPr>
          <p:nvPr>
            <p:ph type="dt" sz="half" idx="10"/>
          </p:nvPr>
        </p:nvSpPr>
        <p:spPr/>
        <p:txBody>
          <a:bodyPr/>
          <a:lstStyle/>
          <a:p>
            <a:r>
              <a:rPr lang="en-US" smtClean="0"/>
              <a:t>26-Jan-17</a:t>
            </a:r>
            <a:endParaRPr lang="en-US"/>
          </a:p>
        </p:txBody>
      </p:sp>
      <p:sp>
        <p:nvSpPr>
          <p:cNvPr id="6" name="Slide Number Placeholder 5"/>
          <p:cNvSpPr>
            <a:spLocks noGrp="1"/>
          </p:cNvSpPr>
          <p:nvPr>
            <p:ph type="sldNum" sz="quarter" idx="12"/>
          </p:nvPr>
        </p:nvSpPr>
        <p:spPr/>
        <p:txBody>
          <a:bodyPr/>
          <a:lstStyle/>
          <a:p>
            <a:fld id="{B1A7D873-BDEC-4D0E-826C-A647DDEC7662}" type="slidenum">
              <a:rPr lang="en-US" smtClean="0"/>
              <a:pPr/>
              <a:t>7</a:t>
            </a:fld>
            <a:endParaRPr lang="en-US"/>
          </a:p>
        </p:txBody>
      </p:sp>
      <p:sp>
        <p:nvSpPr>
          <p:cNvPr id="2" name="Action Button: Forward or Next 1">
            <a:hlinkClick r:id="rId3" action="ppaction://hlinksldjump" highlightClick="1"/>
          </p:cNvPr>
          <p:cNvSpPr/>
          <p:nvPr/>
        </p:nvSpPr>
        <p:spPr>
          <a:xfrm>
            <a:off x="7696200" y="5715000"/>
            <a:ext cx="838200" cy="41116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96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500"/>
                                        <p:tgtEl>
                                          <p:spTgt spid="12">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Effect transition="in" filter="fade">
                                      <p:cBhvr>
                                        <p:cTn id="45" dur="500"/>
                                        <p:tgtEl>
                                          <p:spTgt spid="12">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xEl>
                                              <p:pRg st="3" end="3"/>
                                            </p:txEl>
                                          </p:spTgt>
                                        </p:tgtEl>
                                        <p:attrNameLst>
                                          <p:attrName>style.visibility</p:attrName>
                                        </p:attrNameLst>
                                      </p:cBhvr>
                                      <p:to>
                                        <p:strVal val="visible"/>
                                      </p:to>
                                    </p:set>
                                    <p:animEffect transition="in" filter="fade">
                                      <p:cBhvr>
                                        <p:cTn id="50" dur="500"/>
                                        <p:tgtEl>
                                          <p:spTgt spid="12">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2">
                                            <p:txEl>
                                              <p:pRg st="4" end="4"/>
                                            </p:txEl>
                                          </p:spTgt>
                                        </p:tgtEl>
                                        <p:attrNameLst>
                                          <p:attrName>style.visibility</p:attrName>
                                        </p:attrNameLst>
                                      </p:cBhvr>
                                      <p:to>
                                        <p:strVal val="visible"/>
                                      </p:to>
                                    </p:set>
                                    <p:animEffect transition="in" filter="fade">
                                      <p:cBhvr>
                                        <p:cTn id="5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11" grpId="0" build="p"/>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26-Jan-17</a:t>
            </a:r>
            <a:endParaRPr lang="en-US"/>
          </a:p>
        </p:txBody>
      </p:sp>
      <p:sp>
        <p:nvSpPr>
          <p:cNvPr id="3" name="Slide Number Placeholder 2"/>
          <p:cNvSpPr>
            <a:spLocks noGrp="1"/>
          </p:cNvSpPr>
          <p:nvPr>
            <p:ph type="sldNum" sz="quarter" idx="12"/>
          </p:nvPr>
        </p:nvSpPr>
        <p:spPr/>
        <p:txBody>
          <a:bodyPr/>
          <a:lstStyle/>
          <a:p>
            <a:fld id="{169D0E04-B5B8-47C0-8D55-775807A59E3E}" type="slidenum">
              <a:rPr lang="en-US" smtClean="0"/>
              <a:pPr/>
              <a:t>8</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92439484"/>
              </p:ext>
            </p:extLst>
          </p:nvPr>
        </p:nvGraphicFramePr>
        <p:xfrm>
          <a:off x="762000" y="914400"/>
          <a:ext cx="7620000" cy="4200525"/>
        </p:xfrm>
        <a:graphic>
          <a:graphicData uri="http://schemas.openxmlformats.org/presentationml/2006/ole">
            <mc:AlternateContent xmlns:mc="http://schemas.openxmlformats.org/markup-compatibility/2006">
              <mc:Choice xmlns:v="urn:schemas-microsoft-com:vml" Requires="v">
                <p:oleObj spid="_x0000_s1039" name="Image" r:id="rId4" imgW="10158480" imgH="5599800" progId="Photoshop.Image.17">
                  <p:embed/>
                </p:oleObj>
              </mc:Choice>
              <mc:Fallback>
                <p:oleObj name="Image" r:id="rId4" imgW="10158480" imgH="5599800" progId="Photoshop.Image.17">
                  <p:embed/>
                  <p:pic>
                    <p:nvPicPr>
                      <p:cNvPr id="0" name=""/>
                      <p:cNvPicPr/>
                      <p:nvPr/>
                    </p:nvPicPr>
                    <p:blipFill>
                      <a:blip r:embed="rId5"/>
                      <a:stretch>
                        <a:fillRect/>
                      </a:stretch>
                    </p:blipFill>
                    <p:spPr>
                      <a:xfrm>
                        <a:off x="762000" y="914400"/>
                        <a:ext cx="7620000" cy="4200525"/>
                      </a:xfrm>
                      <a:prstGeom prst="rect">
                        <a:avLst/>
                      </a:prstGeom>
                    </p:spPr>
                  </p:pic>
                </p:oleObj>
              </mc:Fallback>
            </mc:AlternateContent>
          </a:graphicData>
        </a:graphic>
      </p:graphicFrame>
      <p:sp>
        <p:nvSpPr>
          <p:cNvPr id="6" name="Action Button: Return 5">
            <a:hlinkClick r:id="" action="ppaction://hlinkshowjump?jump=lastslideviewed" highlightClick="1"/>
          </p:cNvPr>
          <p:cNvSpPr/>
          <p:nvPr/>
        </p:nvSpPr>
        <p:spPr>
          <a:xfrm>
            <a:off x="7696200" y="5715000"/>
            <a:ext cx="838200" cy="41116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38322" y="3429000"/>
            <a:ext cx="6744311" cy="2713316"/>
            <a:chOff x="638322" y="3429000"/>
            <a:chExt cx="6744311" cy="2713316"/>
          </a:xfrm>
        </p:grpSpPr>
        <p:cxnSp>
          <p:nvCxnSpPr>
            <p:cNvPr id="7" name="Straight Arrow Connector 6"/>
            <p:cNvCxnSpPr/>
            <p:nvPr/>
          </p:nvCxnSpPr>
          <p:spPr>
            <a:xfrm flipV="1">
              <a:off x="2057400" y="3733800"/>
              <a:ext cx="1143000" cy="1752600"/>
            </a:xfrm>
            <a:prstGeom prst="straightConnector1">
              <a:avLst/>
            </a:prstGeom>
            <a:ln>
              <a:solidFill>
                <a:schemeClr val="accent2"/>
              </a:solidFill>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flipH="1" flipV="1">
              <a:off x="6019800" y="3429000"/>
              <a:ext cx="457200" cy="1981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nvGrpSpPr>
            <p:cNvPr id="11" name="Group 10"/>
            <p:cNvGrpSpPr/>
            <p:nvPr/>
          </p:nvGrpSpPr>
          <p:grpSpPr>
            <a:xfrm>
              <a:off x="638322" y="5532002"/>
              <a:ext cx="6744311" cy="610314"/>
              <a:chOff x="638322" y="5532002"/>
              <a:chExt cx="6744311" cy="610314"/>
            </a:xfrm>
          </p:grpSpPr>
          <p:sp>
            <p:nvSpPr>
              <p:cNvPr id="8" name="TextBox 7"/>
              <p:cNvSpPr txBox="1"/>
              <p:nvPr/>
            </p:nvSpPr>
            <p:spPr>
              <a:xfrm>
                <a:off x="638322" y="5532002"/>
                <a:ext cx="2025747" cy="461665"/>
              </a:xfrm>
              <a:prstGeom prst="rect">
                <a:avLst/>
              </a:prstGeom>
              <a:noFill/>
            </p:spPr>
            <p:txBody>
              <a:bodyPr wrap="none" rtlCol="0">
                <a:spAutoFit/>
              </a:bodyPr>
              <a:lstStyle/>
              <a:p>
                <a:r>
                  <a:rPr lang="en-US" dirty="0" smtClean="0">
                    <a:solidFill>
                      <a:schemeClr val="accent2"/>
                    </a:solidFill>
                    <a:latin typeface="+mn-lt"/>
                  </a:rPr>
                  <a:t>Elite (</a:t>
                </a:r>
                <a:r>
                  <a:rPr lang="en-US" i="1" dirty="0" err="1" smtClean="0">
                    <a:solidFill>
                      <a:schemeClr val="accent2"/>
                    </a:solidFill>
                    <a:latin typeface="+mn-lt"/>
                  </a:rPr>
                  <a:t>rhētōres</a:t>
                </a:r>
                <a:r>
                  <a:rPr lang="en-US" dirty="0" smtClean="0">
                    <a:solidFill>
                      <a:schemeClr val="accent2"/>
                    </a:solidFill>
                    <a:latin typeface="+mn-lt"/>
                  </a:rPr>
                  <a:t>)</a:t>
                </a:r>
                <a:endParaRPr lang="en-US" dirty="0">
                  <a:solidFill>
                    <a:schemeClr val="accent2"/>
                  </a:solidFill>
                  <a:latin typeface="+mn-lt"/>
                </a:endParaRPr>
              </a:p>
            </p:txBody>
          </p:sp>
          <p:sp>
            <p:nvSpPr>
              <p:cNvPr id="12" name="TextBox 11"/>
              <p:cNvSpPr txBox="1"/>
              <p:nvPr/>
            </p:nvSpPr>
            <p:spPr>
              <a:xfrm>
                <a:off x="5463518" y="5680651"/>
                <a:ext cx="1919115" cy="461665"/>
              </a:xfrm>
              <a:prstGeom prst="rect">
                <a:avLst/>
              </a:prstGeom>
              <a:noFill/>
            </p:spPr>
            <p:txBody>
              <a:bodyPr wrap="none" rtlCol="0">
                <a:spAutoFit/>
              </a:bodyPr>
              <a:lstStyle/>
              <a:p>
                <a:r>
                  <a:rPr lang="en-US" dirty="0" smtClean="0">
                    <a:solidFill>
                      <a:schemeClr val="accent2"/>
                    </a:solidFill>
                    <a:latin typeface="+mn-lt"/>
                  </a:rPr>
                  <a:t>Mass (</a:t>
                </a:r>
                <a:r>
                  <a:rPr lang="en-US" i="1" dirty="0" smtClean="0">
                    <a:solidFill>
                      <a:schemeClr val="accent2"/>
                    </a:solidFill>
                    <a:latin typeface="+mn-lt"/>
                  </a:rPr>
                  <a:t>dēmos</a:t>
                </a:r>
                <a:r>
                  <a:rPr lang="en-US" dirty="0" smtClean="0">
                    <a:solidFill>
                      <a:schemeClr val="accent2"/>
                    </a:solidFill>
                    <a:latin typeface="+mn-lt"/>
                  </a:rPr>
                  <a:t>)</a:t>
                </a:r>
                <a:endParaRPr lang="en-US" dirty="0">
                  <a:solidFill>
                    <a:schemeClr val="accent2"/>
                  </a:solidFill>
                  <a:latin typeface="+mn-lt"/>
                </a:endParaRPr>
              </a:p>
            </p:txBody>
          </p:sp>
        </p:grpSp>
      </p:grpSp>
    </p:spTree>
    <p:extLst>
      <p:ext uri="{BB962C8B-B14F-4D97-AF65-F5344CB8AC3E}">
        <p14:creationId xmlns:p14="http://schemas.microsoft.com/office/powerpoint/2010/main" val="20925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Scholtz’s “Dialogical” Model</a:t>
            </a:r>
            <a:endParaRPr lang="en-US" dirty="0"/>
          </a:p>
        </p:txBody>
      </p:sp>
      <p:sp>
        <p:nvSpPr>
          <p:cNvPr id="3" name="Text Placeholder 2"/>
          <p:cNvSpPr>
            <a:spLocks noGrp="1"/>
          </p:cNvSpPr>
          <p:nvPr>
            <p:ph type="body" idx="1"/>
          </p:nvPr>
        </p:nvSpPr>
        <p:spPr/>
        <p:txBody>
          <a:bodyPr>
            <a:normAutofit fontScale="92500"/>
          </a:bodyPr>
          <a:lstStyle/>
          <a:p>
            <a:r>
              <a:rPr lang="en-US" dirty="0" smtClean="0"/>
              <a:t>Speech acts (alter social reality)</a:t>
            </a:r>
            <a:endParaRPr lang="en-US" dirty="0"/>
          </a:p>
        </p:txBody>
      </p:sp>
      <p:sp>
        <p:nvSpPr>
          <p:cNvPr id="4" name="Content Placeholder 3"/>
          <p:cNvSpPr>
            <a:spLocks noGrp="1"/>
          </p:cNvSpPr>
          <p:nvPr>
            <p:ph sz="half" idx="2"/>
          </p:nvPr>
        </p:nvSpPr>
        <p:spPr/>
        <p:txBody>
          <a:bodyPr>
            <a:normAutofit/>
          </a:bodyPr>
          <a:lstStyle/>
          <a:p>
            <a:r>
              <a:rPr lang="en-US" sz="2400" dirty="0" smtClean="0"/>
              <a:t>Constatives v. performatives</a:t>
            </a:r>
          </a:p>
          <a:p>
            <a:r>
              <a:rPr lang="en-US" sz="2400" dirty="0" smtClean="0"/>
              <a:t>Social constraints</a:t>
            </a:r>
          </a:p>
        </p:txBody>
      </p:sp>
      <p:sp>
        <p:nvSpPr>
          <p:cNvPr id="5" name="Text Placeholder 4"/>
          <p:cNvSpPr>
            <a:spLocks noGrp="1"/>
          </p:cNvSpPr>
          <p:nvPr>
            <p:ph type="body" sz="quarter" idx="3"/>
          </p:nvPr>
        </p:nvSpPr>
        <p:spPr/>
        <p:txBody>
          <a:bodyPr/>
          <a:lstStyle/>
          <a:p>
            <a:r>
              <a:rPr lang="en-US" dirty="0" smtClean="0"/>
              <a:t>Dialogical democracy</a:t>
            </a:r>
            <a:endParaRPr lang="en-US" dirty="0"/>
          </a:p>
        </p:txBody>
      </p:sp>
      <p:sp>
        <p:nvSpPr>
          <p:cNvPr id="6" name="Content Placeholder 5"/>
          <p:cNvSpPr>
            <a:spLocks noGrp="1"/>
          </p:cNvSpPr>
          <p:nvPr>
            <p:ph sz="quarter" idx="4"/>
          </p:nvPr>
        </p:nvSpPr>
        <p:spPr/>
        <p:txBody>
          <a:bodyPr>
            <a:normAutofit/>
          </a:bodyPr>
          <a:lstStyle/>
          <a:p>
            <a:r>
              <a:rPr lang="en-US" dirty="0" smtClean="0"/>
              <a:t>Response to response</a:t>
            </a:r>
          </a:p>
          <a:p>
            <a:r>
              <a:rPr lang="en-US" dirty="0" smtClean="0"/>
              <a:t>Social…</a:t>
            </a:r>
          </a:p>
          <a:p>
            <a:pPr lvl="1"/>
            <a:r>
              <a:rPr lang="en-US" dirty="0" smtClean="0"/>
              <a:t>evaluation</a:t>
            </a:r>
          </a:p>
          <a:p>
            <a:pPr lvl="1"/>
            <a:r>
              <a:rPr lang="en-US" dirty="0" smtClean="0"/>
              <a:t>performance</a:t>
            </a:r>
          </a:p>
          <a:p>
            <a:r>
              <a:rPr lang="en-US" dirty="0" smtClean="0"/>
              <a:t>Discursive…</a:t>
            </a:r>
          </a:p>
          <a:p>
            <a:pPr lvl="1"/>
            <a:r>
              <a:rPr lang="en-US" dirty="0" smtClean="0"/>
              <a:t>normativity</a:t>
            </a:r>
          </a:p>
          <a:p>
            <a:pPr lvl="1"/>
            <a:r>
              <a:rPr lang="en-US" dirty="0" smtClean="0"/>
              <a:t>pluralism</a:t>
            </a:r>
          </a:p>
        </p:txBody>
      </p:sp>
      <p:sp>
        <p:nvSpPr>
          <p:cNvPr id="9" name="Rectangle 4"/>
          <p:cNvSpPr>
            <a:spLocks noChangeArrowheads="1"/>
          </p:cNvSpPr>
          <p:nvPr/>
        </p:nvSpPr>
        <p:spPr bwMode="ltGray">
          <a:xfrm>
            <a:off x="605808" y="3796967"/>
            <a:ext cx="3474872" cy="171962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spcAft>
                <a:spcPts val="600"/>
              </a:spcAft>
            </a:pPr>
            <a:r>
              <a:rPr lang="en-US" sz="1800" dirty="0" smtClean="0">
                <a:latin typeface="+mn-lt"/>
                <a:cs typeface="Arial" charset="0"/>
              </a:rPr>
              <a:t>CLYTEMNESTRA</a:t>
            </a:r>
          </a:p>
          <a:p>
            <a:pPr>
              <a:spcAft>
                <a:spcPts val="600"/>
              </a:spcAft>
            </a:pPr>
            <a:r>
              <a:rPr lang="en-US" sz="1800" dirty="0" smtClean="0">
                <a:latin typeface="+mn-lt"/>
                <a:cs typeface="Arial" charset="0"/>
              </a:rPr>
              <a:t>“</a:t>
            </a:r>
            <a:r>
              <a:rPr lang="en-US" sz="1800" dirty="0">
                <a:latin typeface="+mn-lt"/>
                <a:cs typeface="Arial" charset="0"/>
              </a:rPr>
              <a:t>O give way (</a:t>
            </a:r>
            <a:r>
              <a:rPr lang="en-US" sz="1800" i="1" dirty="0" err="1">
                <a:latin typeface="+mn-lt"/>
                <a:cs typeface="Arial" charset="0"/>
              </a:rPr>
              <a:t>pithou</a:t>
            </a:r>
            <a:r>
              <a:rPr lang="en-US" sz="1800" dirty="0">
                <a:latin typeface="+mn-lt"/>
                <a:cs typeface="Arial" charset="0"/>
              </a:rPr>
              <a:t>, “obey”)! The power is yours if you surrender, / all of your own free will, to me</a:t>
            </a:r>
            <a:r>
              <a:rPr lang="en-US" sz="1800" dirty="0" smtClean="0">
                <a:latin typeface="+mn-lt"/>
                <a:cs typeface="Arial" charset="0"/>
              </a:rPr>
              <a:t>”</a:t>
            </a:r>
            <a:endParaRPr lang="en-US" sz="1200" dirty="0">
              <a:latin typeface="+mn-lt"/>
              <a:cs typeface="Arial" charset="0"/>
            </a:endParaRPr>
          </a:p>
        </p:txBody>
      </p:sp>
      <p:sp>
        <p:nvSpPr>
          <p:cNvPr id="11" name="Date Placeholder 10"/>
          <p:cNvSpPr>
            <a:spLocks noGrp="1"/>
          </p:cNvSpPr>
          <p:nvPr>
            <p:ph type="dt" sz="half" idx="10"/>
          </p:nvPr>
        </p:nvSpPr>
        <p:spPr/>
        <p:txBody>
          <a:bodyPr/>
          <a:lstStyle/>
          <a:p>
            <a:r>
              <a:rPr lang="en-US" smtClean="0"/>
              <a:t>26-Jan-17</a:t>
            </a:r>
            <a:endParaRPr lang="en-US"/>
          </a:p>
        </p:txBody>
      </p:sp>
      <p:sp>
        <p:nvSpPr>
          <p:cNvPr id="12" name="Slide Number Placeholder 11"/>
          <p:cNvSpPr>
            <a:spLocks noGrp="1"/>
          </p:cNvSpPr>
          <p:nvPr>
            <p:ph type="sldNum" sz="quarter" idx="12"/>
          </p:nvPr>
        </p:nvSpPr>
        <p:spPr/>
        <p:txBody>
          <a:bodyPr/>
          <a:lstStyle/>
          <a:p>
            <a:fld id="{B1A7D873-BDEC-4D0E-826C-A647DDEC7662}" type="slidenum">
              <a:rPr lang="en-US" smtClean="0"/>
              <a:pPr/>
              <a:t>9</a:t>
            </a:fld>
            <a:endParaRPr lang="en-US"/>
          </a:p>
        </p:txBody>
      </p:sp>
      <p:sp>
        <p:nvSpPr>
          <p:cNvPr id="8" name="Action Button: Forward or Next 7">
            <a:hlinkClick r:id="rId3" action="ppaction://hlinksldjump" highlightClick="1"/>
          </p:cNvPr>
          <p:cNvSpPr/>
          <p:nvPr/>
        </p:nvSpPr>
        <p:spPr>
          <a:xfrm>
            <a:off x="7924800" y="3912327"/>
            <a:ext cx="5334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390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500"/>
                                        <p:tgtEl>
                                          <p:spTgt spid="6">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P spid="9" grpId="0" animBg="1"/>
      <p:bldP spid="8" grpId="0" animBg="1"/>
    </p:bld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1120</TotalTime>
  <Words>2196</Words>
  <Application>Microsoft Office PowerPoint</Application>
  <PresentationFormat>On-screen Show (4:3)</PresentationFormat>
  <Paragraphs>166</Paragraphs>
  <Slides>12</Slides>
  <Notes>11</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Century Gothic</vt:lpstr>
      <vt:lpstr>Levenim MT</vt:lpstr>
      <vt:lpstr>Times New Roman</vt:lpstr>
      <vt:lpstr>peitho</vt:lpstr>
      <vt:lpstr>Image</vt:lpstr>
      <vt:lpstr>Democracy: Plausible Paradox?</vt:lpstr>
      <vt:lpstr>Agenda</vt:lpstr>
      <vt:lpstr>Three “Lenses”</vt:lpstr>
      <vt:lpstr>Dahl’s Strong Principle of Equality</vt:lpstr>
      <vt:lpstr>Dahl’s “Assumptions”</vt:lpstr>
      <vt:lpstr>“Criteria for a democratic process”</vt:lpstr>
      <vt:lpstr>Ober’s “Dialectical” Model. . .</vt:lpstr>
      <vt:lpstr>PowerPoint Presentation</vt:lpstr>
      <vt:lpstr>Scholtz’s “Dialogical” Model</vt:lpstr>
      <vt:lpstr>Dialogue, Athenian Democracy</vt:lpstr>
      <vt:lpstr>Discussion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Scholtz</dc:creator>
  <cp:lastModifiedBy>Scholtz, Andrew</cp:lastModifiedBy>
  <cp:revision>110</cp:revision>
  <cp:lastPrinted>2017-01-26T21:07:47Z</cp:lastPrinted>
  <dcterms:created xsi:type="dcterms:W3CDTF">2009-09-03T04:30:17Z</dcterms:created>
  <dcterms:modified xsi:type="dcterms:W3CDTF">2017-04-01T21:20:17Z</dcterms:modified>
</cp:coreProperties>
</file>