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21"/>
  </p:notesMasterIdLst>
  <p:handoutMasterIdLst>
    <p:handoutMasterId r:id="rId22"/>
  </p:handoutMasterIdLst>
  <p:sldIdLst>
    <p:sldId id="256" r:id="rId2"/>
    <p:sldId id="275" r:id="rId3"/>
    <p:sldId id="276" r:id="rId4"/>
    <p:sldId id="258" r:id="rId5"/>
    <p:sldId id="259" r:id="rId6"/>
    <p:sldId id="277" r:id="rId7"/>
    <p:sldId id="278" r:id="rId8"/>
    <p:sldId id="261" r:id="rId9"/>
    <p:sldId id="262" r:id="rId10"/>
    <p:sldId id="267" r:id="rId11"/>
    <p:sldId id="268" r:id="rId12"/>
    <p:sldId id="269" r:id="rId13"/>
    <p:sldId id="270" r:id="rId14"/>
    <p:sldId id="263" r:id="rId15"/>
    <p:sldId id="264" r:id="rId16"/>
    <p:sldId id="265" r:id="rId17"/>
    <p:sldId id="271" r:id="rId18"/>
    <p:sldId id="272" r:id="rId19"/>
    <p:sldId id="279" r:id="rId20"/>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25" autoAdjust="0"/>
    <p:restoredTop sz="23475" autoAdjust="0"/>
  </p:normalViewPr>
  <p:slideViewPr>
    <p:cSldViewPr snapToGrid="0" showGuides="1">
      <p:cViewPr varScale="1">
        <p:scale>
          <a:sx n="23" d="100"/>
          <a:sy n="23" d="100"/>
        </p:scale>
        <p:origin x="4836" y="36"/>
      </p:cViewPr>
      <p:guideLst>
        <p:guide orient="horz" pos="2159"/>
        <p:guide pos="2881"/>
      </p:guideLst>
    </p:cSldViewPr>
  </p:slideViewPr>
  <p:outlineViewPr>
    <p:cViewPr>
      <p:scale>
        <a:sx n="33" d="100"/>
        <a:sy n="33" d="100"/>
      </p:scale>
      <p:origin x="0" y="-11352"/>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2298" y="-390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smtClean="0"/>
              <a:t>persuasion anc. greece</a:t>
            </a:r>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smtClean="0"/>
              <a:t>persuasion anc. greece</a:t>
            </a:r>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D50179-E6C2-458B-9693-C9A25D996EFB}" type="slidenum">
              <a:rPr lang="en-US"/>
              <a:pPr/>
              <a:t>1</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22336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late fifth century new politicians: is that really one political class (elite, oligarchy) succeeding to another?</a:t>
            </a:r>
          </a:p>
          <a:p>
            <a:r>
              <a:rPr lang="en-US" dirty="0" smtClean="0"/>
              <a:t>point may ultimately be not that </a:t>
            </a:r>
            <a:r>
              <a:rPr lang="en-US" dirty="0" err="1" smtClean="0"/>
              <a:t>athens</a:t>
            </a:r>
            <a:r>
              <a:rPr lang="en-US" dirty="0" smtClean="0"/>
              <a:t> had institutionalized “charismatocracy,” but, as ancient authors seem to be in habit of saying, that a system as rhetorically based as was the Athenian democracy, can be prone to episodes of charismatocracy. see alc.</a:t>
            </a:r>
          </a:p>
          <a:p>
            <a:r>
              <a:rPr lang="en-US" dirty="0" smtClean="0"/>
              <a:t>one thing students don’t quite get: w’s is an “ideal type.” so the schema he outlines =s not strict, quantifiable criteria for a scorecard, but a pattern that itself could morph within one’s imagination as one examines the data further. it is virtually a given that charisma as ideal type can apply to </a:t>
            </a:r>
            <a:r>
              <a:rPr lang="en-US" dirty="0" err="1" smtClean="0"/>
              <a:t>athens</a:t>
            </a:r>
            <a:r>
              <a:rPr lang="en-US" dirty="0" smtClean="0"/>
              <a:t> only </a:t>
            </a:r>
            <a:r>
              <a:rPr lang="en-US" i="1" dirty="0" smtClean="0"/>
              <a:t>very</a:t>
            </a:r>
            <a:r>
              <a:rPr lang="en-US" dirty="0" smtClean="0"/>
              <a:t> imperfectly. so the question is whether it can explain anything at all.</a:t>
            </a:r>
          </a:p>
          <a:p>
            <a:r>
              <a:rPr lang="en-US" b="1" i="1" dirty="0" smtClean="0"/>
              <a:t>Ideal type</a:t>
            </a:r>
            <a:r>
              <a:rPr lang="en-US" dirty="0" smtClean="0"/>
              <a:t> is not </a:t>
            </a:r>
            <a:r>
              <a:rPr lang="en-US" i="1" dirty="0" smtClean="0"/>
              <a:t>perfect</a:t>
            </a:r>
            <a:r>
              <a:rPr lang="en-US" dirty="0" smtClean="0"/>
              <a:t> type: the ideal student, the perfect beach, the perfect martini - that is </a:t>
            </a:r>
            <a:r>
              <a:rPr lang="en-US" i="1" dirty="0" smtClean="0"/>
              <a:t>not</a:t>
            </a:r>
            <a:r>
              <a:rPr lang="en-US" dirty="0" smtClean="0"/>
              <a:t> what Weber is talking about.</a:t>
            </a:r>
          </a:p>
          <a:p>
            <a:r>
              <a:rPr lang="en-US" dirty="0" smtClean="0"/>
              <a:t>Rather, an </a:t>
            </a:r>
            <a:r>
              <a:rPr lang="en-US" b="1" dirty="0" smtClean="0"/>
              <a:t>ideal type</a:t>
            </a:r>
            <a:r>
              <a:rPr lang="en-US" dirty="0" smtClean="0"/>
              <a:t> (German </a:t>
            </a:r>
            <a:r>
              <a:rPr lang="en-US" i="1" dirty="0" smtClean="0"/>
              <a:t>ideal </a:t>
            </a:r>
            <a:r>
              <a:rPr lang="en-US" i="1" dirty="0" err="1" smtClean="0"/>
              <a:t>Typus</a:t>
            </a:r>
            <a:r>
              <a:rPr lang="en-US" dirty="0" smtClean="0"/>
              <a:t>) is "ideal" in the sense that it’s a more or less perfect example of something that serve as yardstick for</a:t>
            </a:r>
            <a:r>
              <a:rPr lang="en-US" baseline="0" dirty="0" smtClean="0"/>
              <a:t> real-life examples – which of weber’s ideal types does </a:t>
            </a:r>
            <a:r>
              <a:rPr lang="en-US" baseline="0" dirty="0" err="1" smtClean="0"/>
              <a:t>athenian</a:t>
            </a:r>
            <a:r>
              <a:rPr lang="en-US" baseline="0" dirty="0" smtClean="0"/>
              <a:t> democracy most resemble? what might resemblances tell us about </a:t>
            </a:r>
            <a:r>
              <a:rPr lang="en-US" baseline="0" dirty="0" err="1" smtClean="0"/>
              <a:t>athenian</a:t>
            </a:r>
            <a:r>
              <a:rPr lang="en-US" baseline="0" dirty="0" smtClean="0"/>
              <a:t> democracy? </a:t>
            </a:r>
            <a:r>
              <a:rPr lang="en-US" b="1" dirty="0" smtClean="0"/>
              <a:t>ideal types</a:t>
            </a:r>
            <a:r>
              <a:rPr lang="en-US" dirty="0" smtClean="0"/>
              <a:t> merely serve as yardsticks or measuring rods against which to make sense of observed data. They are abstracted from data, and maintain their connection </a:t>
            </a:r>
            <a:r>
              <a:rPr lang="en-US" i="1" dirty="0" smtClean="0"/>
              <a:t>to</a:t>
            </a:r>
            <a:r>
              <a:rPr lang="en-US" dirty="0" smtClean="0"/>
              <a:t> data. They are tools for sociological research.</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212098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8FF4E2-7DA6-4EAA-B68A-B3EF252C69DB}" type="slidenum">
              <a:rPr lang="en-US"/>
              <a:pPr/>
              <a:t>11</a:t>
            </a:fld>
            <a:endParaRPr lang="en-US"/>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r>
              <a:rPr lang="en-US" dirty="0" smtClean="0"/>
              <a:t>legitimate authority has to do with the consent</a:t>
            </a:r>
            <a:r>
              <a:rPr lang="en-US" baseline="0" dirty="0" smtClean="0"/>
              <a:t> of the governed, the various ways that domination is consented to. </a:t>
            </a:r>
            <a:r>
              <a:rPr lang="en-US" dirty="0"/>
              <a:t>what matters isn't what's objectively the case about the individual, but how the individual is regarded.</a:t>
            </a:r>
            <a:r>
              <a:rPr lang="en-US" baseline="0" dirty="0" smtClean="0"/>
              <a:t> (thus a tyrant ruling resentful and resistant subjects does </a:t>
            </a:r>
            <a:r>
              <a:rPr lang="en-US" i="1" baseline="0" dirty="0" smtClean="0"/>
              <a:t>not</a:t>
            </a:r>
            <a:r>
              <a:rPr lang="en-US" i="0" baseline="0" dirty="0" smtClean="0"/>
              <a:t> figure in these choices.)</a:t>
            </a:r>
            <a:r>
              <a:rPr lang="en-US" dirty="0"/>
              <a:t> </a:t>
            </a:r>
            <a:r>
              <a:rPr lang="en-US" dirty="0" smtClean="0"/>
              <a:t>concept </a:t>
            </a:r>
            <a:r>
              <a:rPr lang="en-US" dirty="0"/>
              <a:t>of </a:t>
            </a:r>
            <a:r>
              <a:rPr lang="en-US" i="1" dirty="0"/>
              <a:t>popular mandate</a:t>
            </a:r>
            <a:r>
              <a:rPr lang="en-US" dirty="0"/>
              <a:t> crucial here: not necessarily formal election, but popular support.</a:t>
            </a:r>
            <a:endParaRPr lang="en-US" dirty="0" smtClean="0"/>
          </a:p>
          <a:p>
            <a:r>
              <a:rPr lang="en-US" dirty="0" smtClean="0"/>
              <a:t>Legal authority (bureaucratic)</a:t>
            </a:r>
          </a:p>
          <a:p>
            <a:r>
              <a:rPr lang="en-US" dirty="0" smtClean="0"/>
              <a:t>Traditional authority (theocratic)</a:t>
            </a:r>
          </a:p>
          <a:p>
            <a:r>
              <a:rPr lang="en-US" dirty="0" smtClean="0"/>
              <a:t>Charismatic authority (democratic?)</a:t>
            </a:r>
          </a:p>
          <a:p>
            <a:pPr lvl="1" indent="7897"/>
            <a:r>
              <a:rPr lang="en-US" dirty="0" smtClean="0"/>
              <a:t>“Resting on devotion to the exceptional sanctity, heroism or exemplary character of an individual person, and of the normative patterns or order revealed or ordained by him.” (Weber </a:t>
            </a:r>
            <a:r>
              <a:rPr lang="en-US" i="1" dirty="0" smtClean="0"/>
              <a:t>Economy and Society</a:t>
            </a:r>
            <a:r>
              <a:rPr lang="en-US" dirty="0" smtClean="0"/>
              <a:t> 215)</a:t>
            </a:r>
          </a:p>
          <a:p>
            <a:pPr lvl="1" indent="7897"/>
            <a:r>
              <a:rPr lang="en-US" dirty="0" smtClean="0"/>
              <a:t>“It </a:t>
            </a:r>
            <a:r>
              <a:rPr lang="en-US" dirty="0"/>
              <a:t>is recognition on the part of those subject to authority which is decisive for the validity of charisma</a:t>
            </a:r>
            <a:r>
              <a:rPr lang="en-US" dirty="0" smtClean="0"/>
              <a:t>. [The] basis </a:t>
            </a:r>
            <a:r>
              <a:rPr lang="en-US" dirty="0"/>
              <a:t>of the claim to legitimacy ... lies ... in the conception that it is </a:t>
            </a:r>
            <a:r>
              <a:rPr lang="en-US" dirty="0" smtClean="0"/>
              <a:t>the </a:t>
            </a:r>
            <a:r>
              <a:rPr lang="en-US" dirty="0"/>
              <a:t>duty of those subject to charismatic authority to recognize its genuineness and to act accordingly</a:t>
            </a:r>
            <a:r>
              <a:rPr lang="en-US" dirty="0" smtClean="0"/>
              <a:t>.“ (242) [do we get from our sources that there was some such expectation vis-à-vis </a:t>
            </a:r>
            <a:r>
              <a:rPr lang="en-US" dirty="0" err="1" smtClean="0"/>
              <a:t>pericles</a:t>
            </a:r>
            <a:r>
              <a:rPr lang="en-US" dirty="0" smtClean="0"/>
              <a:t>? isn’t it always whether he can produce?]</a:t>
            </a:r>
          </a:p>
          <a:p>
            <a:pPr indent="7897"/>
            <a:r>
              <a:rPr lang="en-US" dirty="0" smtClean="0"/>
              <a:t>in any case, </a:t>
            </a:r>
            <a:r>
              <a:rPr lang="en-US" dirty="0"/>
              <a:t>pure charismatic authority is unstable. challenge: permanency (esp. after passing of leader) through routinization</a:t>
            </a:r>
            <a:r>
              <a:rPr lang="en-US" dirty="0" smtClean="0"/>
              <a:t>. (246)</a:t>
            </a:r>
          </a:p>
        </p:txBody>
      </p:sp>
    </p:spTree>
    <p:extLst>
      <p:ext uri="{BB962C8B-B14F-4D97-AF65-F5344CB8AC3E}">
        <p14:creationId xmlns:p14="http://schemas.microsoft.com/office/powerpoint/2010/main" val="3862529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074E4-1092-45FD-B088-9573D1E2CB19}" type="slidenum">
              <a:rPr lang="en-US"/>
              <a:pPr/>
              <a:t>12</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146440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0" dirty="0" smtClean="0">
                <a:solidFill>
                  <a:srgbClr val="000000"/>
                </a:solidFill>
                <a:cs typeface="Times New Roman" pitchFamily="18" charset="0"/>
              </a:rPr>
              <a:t>269-70.</a:t>
            </a:r>
          </a:p>
          <a:p>
            <a:endParaRPr lang="en-US" b="0" dirty="0" smtClean="0">
              <a:solidFill>
                <a:srgbClr val="000000"/>
              </a:solidFill>
              <a:cs typeface="Times New Roman" pitchFamily="18" charset="0"/>
            </a:endParaRPr>
          </a:p>
          <a:p>
            <a:r>
              <a:rPr lang="en-US" dirty="0"/>
              <a:t>“Plebiscitary democracy … is a variant of charismatic authority, which hides behind a </a:t>
            </a:r>
          </a:p>
          <a:p>
            <a:r>
              <a:rPr lang="en-US" dirty="0"/>
              <a:t>legitimacy that is formally derived from the will of the governed. The </a:t>
            </a:r>
          </a:p>
          <a:p>
            <a:r>
              <a:rPr lang="en-US" dirty="0"/>
              <a:t>leader (demagogue) rules by virtue of the devotion and trust which his </a:t>
            </a:r>
          </a:p>
          <a:p>
            <a:r>
              <a:rPr lang="en-US" dirty="0"/>
              <a:t>political followers have in him personally.</a:t>
            </a:r>
          </a:p>
          <a:p>
            <a:endParaRPr lang="en-US" dirty="0"/>
          </a:p>
          <a:p>
            <a:r>
              <a:rPr lang="en-US" dirty="0"/>
              <a:t>…</a:t>
            </a:r>
          </a:p>
          <a:p>
            <a:endParaRPr lang="en-US" dirty="0"/>
          </a:p>
          <a:p>
            <a:r>
              <a:rPr lang="en-US" dirty="0"/>
              <a:t>The type is </a:t>
            </a:r>
          </a:p>
          <a:p>
            <a:r>
              <a:rPr lang="en-US" dirty="0"/>
              <a:t>best illustrated by the dictators who emerged in the revolutions of the </a:t>
            </a:r>
          </a:p>
          <a:p>
            <a:r>
              <a:rPr lang="en-US" dirty="0"/>
              <a:t>ancient world and of modern times: the Hellenic </a:t>
            </a:r>
            <a:r>
              <a:rPr lang="en-US" dirty="0" err="1"/>
              <a:t>aisymnetai</a:t>
            </a:r>
            <a:r>
              <a:rPr lang="en-US" dirty="0"/>
              <a:t>, tyrants </a:t>
            </a:r>
          </a:p>
          <a:p>
            <a:r>
              <a:rPr lang="en-US" dirty="0"/>
              <a:t>and demagogues; ....“</a:t>
            </a:r>
          </a:p>
          <a:p>
            <a:endParaRPr lang="en-US" dirty="0"/>
          </a:p>
          <a:p>
            <a:r>
              <a:rPr lang="en-US" dirty="0"/>
              <a:t>The tendencies of "social dictatorship" are classically illustrated </a:t>
            </a:r>
          </a:p>
          <a:p>
            <a:r>
              <a:rPr lang="en-US" dirty="0"/>
              <a:t>by the Greek democracy of the Periclean age and its aftermath.</a:t>
            </a:r>
          </a:p>
          <a:p>
            <a:endParaRPr lang="en-US" dirty="0"/>
          </a:p>
          <a:p>
            <a:r>
              <a:rPr lang="en-US" dirty="0"/>
              <a:t>But in the Greek heliaia-court </a:t>
            </a:r>
          </a:p>
          <a:p>
            <a:r>
              <a:rPr lang="en-US" dirty="0"/>
              <a:t>decisions were made in terms of "substantive" justice — in effect, on the </a:t>
            </a:r>
          </a:p>
          <a:p>
            <a:r>
              <a:rPr lang="en-US" dirty="0"/>
              <a:t>basis of sentimentality, flattery, demagogic invectives and jokes. This can </a:t>
            </a:r>
          </a:p>
          <a:p>
            <a:r>
              <a:rPr lang="en-US" dirty="0"/>
              <a:t>be clearly seen in the court orations of the Athenian rhetors.”</a:t>
            </a:r>
          </a:p>
          <a:p>
            <a:endParaRPr lang="en-US" b="0" dirty="0" smtClean="0">
              <a:solidFill>
                <a:srgbClr val="000000"/>
              </a:solidFill>
              <a:cs typeface="Times New Roman" pitchFamily="18" charset="0"/>
            </a:endParaRPr>
          </a:p>
          <a:p>
            <a:r>
              <a:rPr lang="en-US" b="1" dirty="0" smtClean="0">
                <a:solidFill>
                  <a:srgbClr val="000000"/>
                </a:solidFill>
                <a:cs typeface="Times New Roman" pitchFamily="18" charset="0"/>
              </a:rPr>
              <a:t>VERY IMPORTANT!! pp. 268-271 on “plebiscitary democracy” and “social dictatorship.”</a:t>
            </a:r>
          </a:p>
          <a:p>
            <a:pPr lvl="1"/>
            <a:r>
              <a:rPr lang="en-US" dirty="0" err="1" smtClean="0"/>
              <a:t>plebescitary</a:t>
            </a:r>
            <a:r>
              <a:rPr lang="en-US" dirty="0" smtClean="0"/>
              <a:t> democracy: </a:t>
            </a:r>
            <a:r>
              <a:rPr lang="en-US" dirty="0" err="1" smtClean="0"/>
              <a:t>weber</a:t>
            </a:r>
            <a:r>
              <a:rPr lang="en-US" dirty="0" smtClean="0"/>
              <a:t> </a:t>
            </a:r>
            <a:r>
              <a:rPr lang="en-US" dirty="0" err="1" smtClean="0"/>
              <a:t>EcSoc</a:t>
            </a:r>
            <a:r>
              <a:rPr lang="en-US" dirty="0" smtClean="0"/>
              <a:t> 268: </a:t>
            </a:r>
            <a:r>
              <a:rPr lang="en-US" b="1" dirty="0" smtClean="0"/>
              <a:t>MAKE SURE THIS IS CLEAR!!</a:t>
            </a:r>
          </a:p>
          <a:p>
            <a:pPr lvl="2"/>
            <a:r>
              <a:rPr lang="en-US" dirty="0" smtClean="0">
                <a:solidFill>
                  <a:srgbClr val="000000"/>
                </a:solidFill>
              </a:rPr>
              <a:t>this is a theory of demagoguery. the prostates is one whose party following - whose hetaireia - is the demos: the "popular" element, the rank-and-file, the citizenry sort of not including elites, aristocracies, etc.</a:t>
            </a:r>
          </a:p>
          <a:p>
            <a:pPr lvl="1"/>
            <a:r>
              <a:rPr lang="en-US" dirty="0" err="1" smtClean="0">
                <a:solidFill>
                  <a:srgbClr val="000000"/>
                </a:solidFill>
              </a:rPr>
              <a:t>weber</a:t>
            </a:r>
            <a:r>
              <a:rPr lang="en-US" dirty="0" smtClean="0">
                <a:solidFill>
                  <a:srgbClr val="000000"/>
                </a:solidFill>
              </a:rPr>
              <a:t> </a:t>
            </a:r>
            <a:r>
              <a:rPr lang="en-US" dirty="0" err="1" smtClean="0">
                <a:solidFill>
                  <a:srgbClr val="000000"/>
                </a:solidFill>
              </a:rPr>
              <a:t>EcSoc</a:t>
            </a:r>
            <a:r>
              <a:rPr lang="en-US" dirty="0" smtClean="0">
                <a:solidFill>
                  <a:srgbClr val="000000"/>
                </a:solidFill>
              </a:rPr>
              <a:t> 270</a:t>
            </a:r>
          </a:p>
          <a:p>
            <a:pPr lvl="2"/>
            <a:r>
              <a:rPr lang="en-US" dirty="0" err="1" smtClean="0">
                <a:solidFill>
                  <a:srgbClr val="000000"/>
                </a:solidFill>
              </a:rPr>
              <a:t>athenian</a:t>
            </a:r>
            <a:r>
              <a:rPr lang="en-US" dirty="0" smtClean="0">
                <a:solidFill>
                  <a:srgbClr val="000000"/>
                </a:solidFill>
              </a:rPr>
              <a:t> democracy as “social dictatorship.” i.e., rhetorical dictatorship.</a:t>
            </a:r>
          </a:p>
          <a:p>
            <a:pPr lvl="2"/>
            <a:r>
              <a:rPr lang="en-US" dirty="0" err="1" smtClean="0">
                <a:solidFill>
                  <a:srgbClr val="000000"/>
                </a:solidFill>
              </a:rPr>
              <a:t>weber</a:t>
            </a:r>
            <a:r>
              <a:rPr lang="en-US" dirty="0" smtClean="0">
                <a:solidFill>
                  <a:srgbClr val="000000"/>
                </a:solidFill>
              </a:rPr>
              <a:t> </a:t>
            </a:r>
            <a:r>
              <a:rPr lang="en-US" dirty="0" err="1" smtClean="0">
                <a:solidFill>
                  <a:srgbClr val="000000"/>
                </a:solidFill>
              </a:rPr>
              <a:t>EcSoc</a:t>
            </a:r>
            <a:r>
              <a:rPr lang="en-US" dirty="0" smtClean="0">
                <a:solidFill>
                  <a:srgbClr val="000000"/>
                </a:solidFill>
              </a:rPr>
              <a:t> 1115 on oracles. note use of oracles by </a:t>
            </a:r>
            <a:r>
              <a:rPr lang="en-US" dirty="0" err="1" smtClean="0">
                <a:solidFill>
                  <a:srgbClr val="000000"/>
                </a:solidFill>
              </a:rPr>
              <a:t>athenian</a:t>
            </a:r>
            <a:r>
              <a:rPr lang="en-US" dirty="0" smtClean="0">
                <a:solidFill>
                  <a:srgbClr val="000000"/>
                </a:solidFill>
              </a:rPr>
              <a:t> demagogues.</a:t>
            </a:r>
          </a:p>
          <a:p>
            <a:pPr lvl="1"/>
            <a:r>
              <a:rPr lang="en-US" dirty="0" err="1" smtClean="0">
                <a:solidFill>
                  <a:srgbClr val="000000"/>
                </a:solidFill>
              </a:rPr>
              <a:t>weber</a:t>
            </a:r>
            <a:r>
              <a:rPr lang="en-US" dirty="0" smtClean="0">
                <a:solidFill>
                  <a:srgbClr val="000000"/>
                </a:solidFill>
              </a:rPr>
              <a:t> </a:t>
            </a:r>
            <a:r>
              <a:rPr lang="en-US" dirty="0" err="1" smtClean="0">
                <a:solidFill>
                  <a:srgbClr val="000000"/>
                </a:solidFill>
              </a:rPr>
              <a:t>EcSoc</a:t>
            </a:r>
            <a:r>
              <a:rPr lang="en-US" dirty="0" smtClean="0">
                <a:solidFill>
                  <a:srgbClr val="000000"/>
                </a:solidFill>
              </a:rPr>
              <a:t> 1119-1120</a:t>
            </a:r>
          </a:p>
          <a:p>
            <a:pPr lvl="2"/>
            <a:r>
              <a:rPr lang="en-US" dirty="0" smtClean="0">
                <a:solidFill>
                  <a:srgbClr val="000000"/>
                </a:solidFill>
                <a:cs typeface="Times New Roman" pitchFamily="18" charset="0"/>
              </a:rPr>
              <a:t>what Max Weber terms the “the communism of love,” under which an individual’s uniquely forceful charisma gathers around itself a community based on the sharing of goods.</a:t>
            </a:r>
          </a:p>
          <a:p>
            <a:pPr lvl="2"/>
            <a:r>
              <a:rPr lang="en-US" dirty="0" smtClean="0">
                <a:solidFill>
                  <a:srgbClr val="000000"/>
                </a:solidFill>
                <a:cs typeface="Times New Roman" pitchFamily="18" charset="0"/>
              </a:rPr>
              <a:t>compare </a:t>
            </a:r>
            <a:r>
              <a:rPr lang="en-US" dirty="0" err="1" smtClean="0">
                <a:solidFill>
                  <a:srgbClr val="000000"/>
                </a:solidFill>
                <a:cs typeface="Times New Roman" pitchFamily="18" charset="0"/>
              </a:rPr>
              <a:t>aristophanes</a:t>
            </a:r>
            <a:r>
              <a:rPr lang="en-US" dirty="0" smtClean="0">
                <a:solidFill>
                  <a:srgbClr val="000000"/>
                </a:solidFill>
                <a:cs typeface="Times New Roman" pitchFamily="18" charset="0"/>
              </a:rPr>
              <a:t> assemblywomen</a:t>
            </a:r>
          </a:p>
          <a:p>
            <a:r>
              <a:rPr lang="en-US" b="1" i="1" dirty="0" smtClean="0"/>
              <a:t>while it’s possible that </a:t>
            </a:r>
            <a:r>
              <a:rPr lang="en-US" b="1" i="1" dirty="0" err="1" smtClean="0"/>
              <a:t>athenian</a:t>
            </a:r>
            <a:r>
              <a:rPr lang="en-US" b="1" i="1" dirty="0" smtClean="0"/>
              <a:t> democracy will have operated in a manner somewhat like what weber</a:t>
            </a:r>
            <a:r>
              <a:rPr lang="en-US" b="1" i="1" baseline="0" dirty="0" smtClean="0"/>
              <a:t> describes, but only if for it to have done so, at a very real and fundamental level it must needs have been unstable always “transitional.” </a:t>
            </a:r>
            <a:r>
              <a:rPr lang="en-US" b="1" i="1" baseline="0" dirty="0" err="1" smtClean="0"/>
              <a:t>thuc</a:t>
            </a:r>
            <a:r>
              <a:rPr lang="en-US" b="1" i="1" baseline="0" dirty="0" smtClean="0"/>
              <a:t> will then have been right: democracy without an </a:t>
            </a:r>
            <a:r>
              <a:rPr lang="en-US" b="1" i="1" baseline="0" dirty="0" err="1" smtClean="0"/>
              <a:t>pericles</a:t>
            </a:r>
            <a:r>
              <a:rPr lang="en-US" b="1" i="1" baseline="0" dirty="0" smtClean="0"/>
              <a:t> at the helm equates with the stormy seas of internal discord, stasis.</a:t>
            </a:r>
            <a:endParaRPr lang="en-US" b="1" i="1" dirty="0" smtClean="0"/>
          </a:p>
          <a:p>
            <a:r>
              <a:rPr lang="en-US" dirty="0" smtClean="0"/>
              <a:t>[Alcibiades needs more development with regard to his Weberian-charismatic features. note, e.g., that he had, inter alia, a staff: not exactly that of a Teutonic warlord, but a hetaireia noted by Nicias at the Sicilian debate, and probably fêted by Al at the mysteries-profanation incident. Indeed, this last suggests Al’s efforts to establish charismatic authority over just that group. However accurate/inaccurate charismatocracy for Athens generally, it works well for a whole range of individual situations. If charismatocracy is inherently revolutionary, transitional, by itself unstable, then it makes eminent good sense to describe Alcibiades’ </a:t>
            </a:r>
            <a:r>
              <a:rPr lang="en-US" i="1" dirty="0" smtClean="0"/>
              <a:t>prostasia</a:t>
            </a:r>
            <a:r>
              <a:rPr lang="en-US" dirty="0" smtClean="0"/>
              <a:t> as “charismatocratic.”]</a:t>
            </a:r>
          </a:p>
          <a:p>
            <a:r>
              <a:rPr lang="en-US" dirty="0" smtClean="0"/>
              <a:t>[I need to make clearer that this charismatic view of Athenian democracy (a) does not necessarily mean that </a:t>
            </a:r>
            <a:r>
              <a:rPr lang="en-US" i="1" dirty="0" smtClean="0"/>
              <a:t>all</a:t>
            </a:r>
            <a:r>
              <a:rPr lang="en-US" dirty="0" smtClean="0"/>
              <a:t> Athenian “demagogues” were charismatics; (b) that it is closely tied in with the rhetorical basis of Athenian democracy (this last perhaps not a universally accepted idea).”</a:t>
            </a:r>
            <a:endParaRPr lang="en-US" dirty="0" smtClean="0">
              <a:solidFill>
                <a:srgbClr val="000000"/>
              </a:solidFill>
              <a:cs typeface="Times New Roman" pitchFamily="18" charset="0"/>
            </a:endParaRP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2067335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99E34A-FE44-4D55-928F-3EFADDE0431A}" type="slidenum">
              <a:rPr lang="en-US"/>
              <a:pPr/>
              <a:t>14</a:t>
            </a:fld>
            <a:endParaRPr lang="en-US"/>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pPr defTabSz="909645">
              <a:defRPr/>
            </a:pPr>
            <a:r>
              <a:rPr lang="en-US" dirty="0" smtClean="0"/>
              <a:t>writing in 1981, </a:t>
            </a:r>
            <a:r>
              <a:rPr lang="en-US" dirty="0" err="1" smtClean="0"/>
              <a:t>Scaff</a:t>
            </a:r>
            <a:r>
              <a:rPr lang="en-US" dirty="0" smtClean="0"/>
              <a:t> declares that “</a:t>
            </a:r>
            <a:r>
              <a:rPr lang="en-US" dirty="0" err="1" smtClean="0"/>
              <a:t>Michels's</a:t>
            </a:r>
            <a:r>
              <a:rPr lang="en-US" dirty="0" smtClean="0"/>
              <a:t> new 'sociological law' - 'organization as such requires oligarchy' (1908b, p. </a:t>
            </a:r>
            <a:r>
              <a:rPr lang="en-US" smtClean="0"/>
              <a:t>111)-has been absorbed by modern social science, even distinguished as a classic contribution, and it requires no detailed elaboration” (1280).</a:t>
            </a:r>
          </a:p>
          <a:p>
            <a:endParaRPr lang="en-US" dirty="0" smtClean="0"/>
          </a:p>
          <a:p>
            <a:endParaRPr lang="en-US" dirty="0" smtClean="0"/>
          </a:p>
          <a:p>
            <a:r>
              <a:rPr lang="en-US" dirty="0" smtClean="0"/>
              <a:t>we have so far been looking at ancient and modern sources to detect if ancient democracy (and perhaps modern, too) can contain within it the seeds of non-democracy.</a:t>
            </a:r>
          </a:p>
          <a:p>
            <a:pPr lvl="1"/>
            <a:r>
              <a:rPr lang="en-US" dirty="0" smtClean="0"/>
              <a:t>this is to ask how inherently stable, or </a:t>
            </a:r>
            <a:r>
              <a:rPr lang="en-US" i="1" dirty="0" smtClean="0"/>
              <a:t>un</a:t>
            </a:r>
            <a:r>
              <a:rPr lang="en-US" dirty="0" smtClean="0"/>
              <a:t>-stable, democracy is by virtue of its own mechanisms - for the purposes of our class, by virtue of the rhetorical mechanisms through which it operates: verbal communication.</a:t>
            </a:r>
          </a:p>
          <a:p>
            <a:r>
              <a:rPr lang="en-US" dirty="0" smtClean="0"/>
              <a:t>as we have seen, one scholar, </a:t>
            </a:r>
            <a:r>
              <a:rPr lang="en-US" dirty="0" err="1" smtClean="0"/>
              <a:t>ober</a:t>
            </a:r>
            <a:r>
              <a:rPr lang="en-US" dirty="0" smtClean="0"/>
              <a:t>, proposes a theory whereby democracy in ancient </a:t>
            </a:r>
            <a:r>
              <a:rPr lang="en-US" dirty="0" err="1" smtClean="0"/>
              <a:t>athens</a:t>
            </a:r>
            <a:r>
              <a:rPr lang="en-US" dirty="0" smtClean="0"/>
              <a:t> turns out to be a “social contract” carried out through the ideological mechanisms of public oratory - a “dialectic” between mass (the demos) and an elite to whom are delegated advisory-leadership functions, seemingly in violation of </a:t>
            </a:r>
            <a:r>
              <a:rPr lang="en-US" dirty="0" err="1" smtClean="0"/>
              <a:t>dahl’s</a:t>
            </a:r>
            <a:r>
              <a:rPr lang="en-US" dirty="0" smtClean="0"/>
              <a:t> criterion of enlightened understanding.</a:t>
            </a:r>
          </a:p>
          <a:p>
            <a:r>
              <a:rPr lang="en-US" dirty="0" smtClean="0"/>
              <a:t>but </a:t>
            </a:r>
            <a:r>
              <a:rPr lang="en-US" dirty="0" err="1" smtClean="0"/>
              <a:t>ober</a:t>
            </a:r>
            <a:r>
              <a:rPr lang="en-US" dirty="0" smtClean="0"/>
              <a:t> wants this still to be democracy: hence the “ideological hegemony of the masses.”</a:t>
            </a:r>
          </a:p>
          <a:p>
            <a:r>
              <a:rPr lang="en-US" dirty="0" smtClean="0"/>
              <a:t>but does that still work out to be a de facto hegemony of the few - an oligarchy? </a:t>
            </a:r>
            <a:r>
              <a:rPr lang="en-US" dirty="0" err="1" smtClean="0"/>
              <a:t>michels</a:t>
            </a:r>
            <a:r>
              <a:rPr lang="en-US" dirty="0" smtClean="0"/>
              <a:t> might say yes</a:t>
            </a:r>
          </a:p>
        </p:txBody>
      </p:sp>
    </p:spTree>
    <p:extLst>
      <p:ext uri="{BB962C8B-B14F-4D97-AF65-F5344CB8AC3E}">
        <p14:creationId xmlns:p14="http://schemas.microsoft.com/office/powerpoint/2010/main" val="3331435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148F46-5C84-429D-995A-AC1C5CD73895}" type="slidenum">
              <a:rPr lang="en-US"/>
              <a:pPr/>
              <a:t>15</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r>
              <a:rPr lang="en-US" dirty="0" smtClean="0"/>
              <a:t>Robert </a:t>
            </a:r>
            <a:r>
              <a:rPr lang="en-US" dirty="0" err="1" smtClean="0"/>
              <a:t>Michels</a:t>
            </a:r>
            <a:r>
              <a:rPr lang="en-US" dirty="0" smtClean="0"/>
              <a:t> (1876-1936)</a:t>
            </a:r>
          </a:p>
          <a:p>
            <a:endParaRPr lang="en-US" dirty="0" smtClean="0"/>
          </a:p>
          <a:p>
            <a:r>
              <a:rPr lang="en-US" dirty="0" smtClean="0"/>
              <a:t>German-Italian sociologist</a:t>
            </a:r>
          </a:p>
          <a:p>
            <a:pPr lvl="1"/>
            <a:r>
              <a:rPr lang="en-US" dirty="0" smtClean="0"/>
              <a:t>socialist to “oligarch”</a:t>
            </a:r>
          </a:p>
          <a:p>
            <a:r>
              <a:rPr lang="en-US" dirty="0" smtClean="0"/>
              <a:t>non-opponent of fascism</a:t>
            </a:r>
          </a:p>
          <a:p>
            <a:r>
              <a:rPr lang="en-US" dirty="0" smtClean="0"/>
              <a:t>“iron law of oligarchy”</a:t>
            </a:r>
          </a:p>
          <a:p>
            <a:pPr lvl="1"/>
            <a:r>
              <a:rPr lang="en-US" dirty="0" smtClean="0"/>
              <a:t>“… every organ of the collectivity, brought into existence through the need for the division of labor, creates for itself, as soon as it becomes consolidated, interests peculiar to itself” (</a:t>
            </a:r>
            <a:r>
              <a:rPr lang="en-US" dirty="0" err="1" smtClean="0"/>
              <a:t>PP</a:t>
            </a:r>
            <a:r>
              <a:rPr lang="en-US" dirty="0" smtClean="0"/>
              <a:t> 353)</a:t>
            </a:r>
          </a:p>
          <a:p>
            <a:pPr lvl="1"/>
            <a:r>
              <a:rPr lang="en-US" dirty="0" smtClean="0"/>
              <a:t>“The preponderant elements of the movement, the men who lead and nourish it, end by undergoing a gradual detachment from the masses and are attracted within the orbit of the ‘political class’ ” (</a:t>
            </a:r>
            <a:r>
              <a:rPr lang="en-US" dirty="0" err="1" smtClean="0"/>
              <a:t>PP</a:t>
            </a:r>
            <a:r>
              <a:rPr lang="en-US" dirty="0" smtClean="0"/>
              <a:t> 355)</a:t>
            </a:r>
          </a:p>
          <a:p>
            <a:r>
              <a:rPr lang="en-US" dirty="0" smtClean="0"/>
              <a:t>continues </a:t>
            </a:r>
            <a:r>
              <a:rPr lang="en-US" dirty="0"/>
              <a:t>“Nay more, social strata fulfilling peculiar functions tend to become isolated, to produce organs fitted for the defense of their own peculiar interests. In the long run they tend to undergo transformation into distinct classes.”</a:t>
            </a:r>
          </a:p>
          <a:p>
            <a:r>
              <a:rPr lang="en-US" dirty="0" err="1"/>
              <a:t>ober’s</a:t>
            </a:r>
            <a:r>
              <a:rPr lang="en-US" dirty="0"/>
              <a:t> leadership class here becomes a truly oligarchic elitist class looking out for its own interests.</a:t>
            </a:r>
          </a:p>
          <a:p>
            <a:r>
              <a:rPr lang="en-US" dirty="0"/>
              <a:t>[M would argue that Ober’s advisory elite (the </a:t>
            </a:r>
            <a:r>
              <a:rPr lang="en-US" i="1" dirty="0" err="1"/>
              <a:t>rhētores</a:t>
            </a:r>
            <a:r>
              <a:rPr lang="en-US" dirty="0"/>
              <a:t>) were </a:t>
            </a:r>
            <a:r>
              <a:rPr lang="en-US" i="1" dirty="0"/>
              <a:t>de facto</a:t>
            </a:r>
            <a:r>
              <a:rPr lang="en-US" dirty="0"/>
              <a:t> an oligarchic “</a:t>
            </a:r>
            <a:r>
              <a:rPr lang="en-US" dirty="0" err="1"/>
              <a:t>politcal</a:t>
            </a:r>
            <a:r>
              <a:rPr lang="en-US" dirty="0"/>
              <a:t> class.” This could actually gain support from those scholars who see the demagogues as </a:t>
            </a:r>
            <a:r>
              <a:rPr lang="en-US" dirty="0" err="1"/>
              <a:t>subverters</a:t>
            </a:r>
            <a:r>
              <a:rPr lang="en-US" dirty="0"/>
              <a:t> of  democratic process - e.g., </a:t>
            </a:r>
            <a:r>
              <a:rPr lang="en-US" dirty="0" err="1"/>
              <a:t>McGlew</a:t>
            </a:r>
            <a:r>
              <a:rPr lang="en-US" dirty="0"/>
              <a:t> on Cleon’s blame rhetoric as genuinely (versus rhetorically) alleging that the demos is incompetent to make decisions</a:t>
            </a:r>
            <a:r>
              <a:rPr lang="en-US" dirty="0" smtClean="0"/>
              <a:t>.]</a:t>
            </a:r>
          </a:p>
          <a:p>
            <a:endParaRPr lang="en-US" dirty="0" smtClean="0"/>
          </a:p>
          <a:p>
            <a:r>
              <a:rPr lang="en-US" dirty="0" smtClean="0"/>
              <a:t>cf. Ober </a:t>
            </a:r>
            <a:r>
              <a:rPr lang="en-US" i="1" dirty="0" smtClean="0"/>
              <a:t>Mass and Elite</a:t>
            </a:r>
            <a:r>
              <a:rPr lang="en-US" i="0" dirty="0" smtClean="0"/>
              <a:t> p. 294:</a:t>
            </a:r>
          </a:p>
          <a:p>
            <a:endParaRPr lang="en-US" i="0" dirty="0" smtClean="0"/>
          </a:p>
          <a:p>
            <a:r>
              <a:rPr lang="en-US" sz="1100" b="0" i="0" kern="1200" dirty="0" smtClean="0">
                <a:solidFill>
                  <a:schemeClr val="tx1"/>
                </a:solidFill>
                <a:effectLst/>
                <a:latin typeface="+mn-lt"/>
                <a:ea typeface="+mn-ea"/>
                <a:cs typeface="+mn-cs"/>
              </a:rPr>
              <a:t>On the other hand, the existence of the democratic political order posed a quandary for the elite Athenian. As Aristotle noted (Rhet. </a:t>
            </a:r>
            <a:r>
              <a:rPr lang="en-US" sz="1100" b="0" i="0" kern="1200" smtClean="0">
                <a:solidFill>
                  <a:schemeClr val="tx1"/>
                </a:solidFill>
                <a:effectLst/>
                <a:latin typeface="+mn-lt"/>
                <a:ea typeface="+mn-ea"/>
                <a:cs typeface="+mn-cs"/>
              </a:rPr>
              <a:t>1378b26-1379a9; </a:t>
            </a:r>
            <a:r>
              <a:rPr lang="en-US" sz="1100" b="0" i="0" kern="1200" dirty="0" smtClean="0">
                <a:solidFill>
                  <a:schemeClr val="tx1"/>
                </a:solidFill>
                <a:effectLst/>
                <a:latin typeface="+mn-lt"/>
                <a:ea typeface="+mn-ea"/>
                <a:cs typeface="+mn-cs"/>
              </a:rPr>
              <a:t>cf. Pol. 1283b34-1284b34), an individual who is superior to his fellows in any one way tends to believe he is entitled to a generally privileged position in society. He who considers himself worthy of privilege because of his social superiority may regard it as an injustice to be placed on equal political footing with average citizens.</a:t>
            </a:r>
            <a:endParaRPr lang="en-US" dirty="0"/>
          </a:p>
        </p:txBody>
      </p:sp>
    </p:spTree>
    <p:extLst>
      <p:ext uri="{BB962C8B-B14F-4D97-AF65-F5344CB8AC3E}">
        <p14:creationId xmlns:p14="http://schemas.microsoft.com/office/powerpoint/2010/main" val="3597124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F1C964-9487-4199-B50E-598BCAC60CBA}" type="slidenum">
              <a:rPr lang="en-US"/>
              <a:pPr/>
              <a:t>16</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r>
              <a:rPr lang="en-US" dirty="0" err="1"/>
              <a:t>michels</a:t>
            </a:r>
            <a:r>
              <a:rPr lang="en-US" dirty="0"/>
              <a:t> is thinking in very modern terms: bureaucracy as inevitably bound to impose itself as a power structure over the party (or ruling party or government) hierarchy.</a:t>
            </a:r>
          </a:p>
          <a:p>
            <a:r>
              <a:rPr lang="en-US" dirty="0"/>
              <a:t>but he clearly sees ancient illustrative parallels. thus he cites Theophrastus on the oligarchical personality</a:t>
            </a:r>
          </a:p>
          <a:p>
            <a:pPr lvl="1"/>
            <a:r>
              <a:rPr lang="en-US" dirty="0" err="1"/>
              <a:t>theophrastus’</a:t>
            </a:r>
            <a:r>
              <a:rPr lang="en-US" dirty="0"/>
              <a:t> </a:t>
            </a:r>
            <a:r>
              <a:rPr lang="en-US" dirty="0" err="1"/>
              <a:t>characteres</a:t>
            </a:r>
            <a:r>
              <a:rPr lang="en-US" dirty="0"/>
              <a:t> (a </a:t>
            </a:r>
            <a:r>
              <a:rPr lang="en-US" dirty="0" err="1"/>
              <a:t>french</a:t>
            </a:r>
            <a:r>
              <a:rPr lang="en-US" dirty="0"/>
              <a:t> edition), probably the chapter on the oligarch as Char 26.1.1 </a:t>
            </a:r>
            <a:r>
              <a:rPr lang="en-US" dirty="0" err="1">
                <a:latin typeface="Arial Unicode MS" pitchFamily="34" charset="-128"/>
                <a:ea typeface="Arial Unicode MS" pitchFamily="34" charset="-128"/>
                <a:cs typeface="Arial Unicode MS" pitchFamily="34" charset="-128"/>
              </a:rPr>
              <a:t>Δόξειεν</a:t>
            </a:r>
            <a:r>
              <a:rPr lang="en-US" dirty="0">
                <a:latin typeface="Arial Unicode MS" pitchFamily="34" charset="-128"/>
                <a:ea typeface="Arial Unicode MS" pitchFamily="34" charset="-128"/>
                <a:cs typeface="Arial Unicode MS" pitchFamily="34" charset="-128"/>
              </a:rPr>
              <a:t> δ᾽ </a:t>
            </a:r>
            <a:r>
              <a:rPr lang="en-US" dirty="0" err="1">
                <a:latin typeface="Arial Unicode MS" pitchFamily="34" charset="-128"/>
                <a:ea typeface="Arial Unicode MS" pitchFamily="34" charset="-128"/>
                <a:cs typeface="Arial Unicode MS" pitchFamily="34" charset="-128"/>
              </a:rPr>
              <a:t>ἂν</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εἶναι</a:t>
            </a:r>
            <a:r>
              <a:rPr lang="en-US" dirty="0">
                <a:latin typeface="Arial Unicode MS" pitchFamily="34" charset="-128"/>
                <a:ea typeface="Arial Unicode MS" pitchFamily="34" charset="-128"/>
                <a:cs typeface="Arial Unicode MS" pitchFamily="34" charset="-128"/>
              </a:rPr>
              <a:t> ἡ </a:t>
            </a:r>
            <a:r>
              <a:rPr lang="en-US" dirty="0" err="1">
                <a:latin typeface="Arial Unicode MS" pitchFamily="34" charset="-128"/>
                <a:ea typeface="Arial Unicode MS" pitchFamily="34" charset="-128"/>
                <a:cs typeface="Arial Unicode MS" pitchFamily="34" charset="-128"/>
              </a:rPr>
              <a:t>ὀλιγαρχία</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φιλαρχία</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τις</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ἰσχύος</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καὶ</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κέρδους</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γλιχομένη</a:t>
            </a:r>
            <a:r>
              <a:rPr lang="en-US" dirty="0">
                <a:latin typeface="Arial Unicode MS" pitchFamily="34" charset="-128"/>
                <a:ea typeface="Arial Unicode MS" pitchFamily="34" charset="-128"/>
                <a:cs typeface="Arial Unicode MS" pitchFamily="34" charset="-128"/>
              </a:rPr>
              <a:t>, ὁ </a:t>
            </a:r>
            <a:r>
              <a:rPr lang="en-US" dirty="0" err="1">
                <a:latin typeface="Arial Unicode MS" pitchFamily="34" charset="-128"/>
                <a:ea typeface="Arial Unicode MS" pitchFamily="34" charset="-128"/>
                <a:cs typeface="Arial Unicode MS" pitchFamily="34" charset="-128"/>
              </a:rPr>
              <a:t>δὲ</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ὀλιγαρχικὸς</a:t>
            </a:r>
            <a:r>
              <a:rPr lang="en-US" dirty="0">
                <a:latin typeface="Arial Unicode MS" pitchFamily="34" charset="-128"/>
                <a:ea typeface="Arial Unicode MS" pitchFamily="34" charset="-128"/>
                <a:cs typeface="Arial Unicode MS" pitchFamily="34" charset="-128"/>
              </a:rPr>
              <a:t> </a:t>
            </a:r>
            <a:r>
              <a:rPr lang="en-US" dirty="0" err="1">
                <a:latin typeface="Arial Unicode MS" pitchFamily="34" charset="-128"/>
                <a:ea typeface="Arial Unicode MS" pitchFamily="34" charset="-128"/>
                <a:cs typeface="Arial Unicode MS" pitchFamily="34" charset="-128"/>
              </a:rPr>
              <a:t>τοιοῦτος</a:t>
            </a:r>
            <a:r>
              <a:rPr lang="en-US" dirty="0">
                <a:latin typeface="Arial Unicode MS" pitchFamily="34" charset="-128"/>
                <a:ea typeface="Arial Unicode MS" pitchFamily="34" charset="-128"/>
                <a:cs typeface="Arial Unicode MS" pitchFamily="34" charset="-128"/>
              </a:rPr>
              <a:t>.</a:t>
            </a:r>
          </a:p>
          <a:p>
            <a:r>
              <a:rPr lang="en-US" dirty="0"/>
              <a:t>indeed, </a:t>
            </a:r>
            <a:r>
              <a:rPr lang="en-US" dirty="0" err="1"/>
              <a:t>michels</a:t>
            </a:r>
            <a:r>
              <a:rPr lang="en-US" dirty="0"/>
              <a:t>, like a number of ancient </a:t>
            </a:r>
            <a:r>
              <a:rPr lang="en-US" dirty="0" smtClean="0"/>
              <a:t>sources, </a:t>
            </a:r>
            <a:r>
              <a:rPr lang="en-US" dirty="0" err="1" smtClean="0"/>
              <a:t>thucydides</a:t>
            </a:r>
            <a:r>
              <a:rPr lang="en-US" dirty="0" smtClean="0"/>
              <a:t> especially, </a:t>
            </a:r>
            <a:r>
              <a:rPr lang="en-US" dirty="0"/>
              <a:t>sees </a:t>
            </a:r>
            <a:r>
              <a:rPr lang="en-US" i="1" dirty="0"/>
              <a:t>self-interest</a:t>
            </a:r>
            <a:r>
              <a:rPr lang="en-US" dirty="0"/>
              <a:t> as a guiding feature of political behavior.</a:t>
            </a:r>
          </a:p>
          <a:p>
            <a:pPr lvl="1"/>
            <a:r>
              <a:rPr lang="en-US" dirty="0"/>
              <a:t>cf. </a:t>
            </a:r>
            <a:r>
              <a:rPr lang="en-US" dirty="0" err="1"/>
              <a:t>thuc</a:t>
            </a:r>
            <a:r>
              <a:rPr lang="en-US" dirty="0"/>
              <a:t>, </a:t>
            </a:r>
            <a:r>
              <a:rPr lang="en-US" dirty="0" err="1"/>
              <a:t>lysias</a:t>
            </a:r>
            <a:r>
              <a:rPr lang="en-US" dirty="0"/>
              <a:t>, antiphon, Old Oligarch</a:t>
            </a:r>
            <a:r>
              <a:rPr lang="en-US" dirty="0" smtClean="0"/>
              <a:t>.</a:t>
            </a:r>
          </a:p>
          <a:p>
            <a:r>
              <a:rPr lang="en-US" b="1" i="1" dirty="0" smtClean="0"/>
              <a:t>if </a:t>
            </a:r>
            <a:r>
              <a:rPr lang="en-US" b="1" i="1" dirty="0" err="1" smtClean="0"/>
              <a:t>michels</a:t>
            </a:r>
            <a:r>
              <a:rPr lang="en-US" b="1" i="1" dirty="0" smtClean="0"/>
              <a:t> is right about the tendency for collective government always to move from</a:t>
            </a:r>
            <a:r>
              <a:rPr lang="en-US" b="1" i="1" baseline="0" dirty="0" smtClean="0"/>
              <a:t> democratic to de facto oligarchic organization, then it’s possible that </a:t>
            </a:r>
            <a:r>
              <a:rPr lang="en-US" b="1" i="1" baseline="0" dirty="0" err="1" smtClean="0"/>
              <a:t>athenian</a:t>
            </a:r>
            <a:r>
              <a:rPr lang="en-US" b="1" i="1" baseline="0" dirty="0" smtClean="0"/>
              <a:t> democracy worked, but only because it wasn’t really democracy.</a:t>
            </a:r>
            <a:endParaRPr lang="en-US" b="1" i="1" dirty="0" smtClean="0"/>
          </a:p>
          <a:p>
            <a:r>
              <a:rPr lang="en-US" dirty="0" smtClean="0"/>
              <a:t>but </a:t>
            </a:r>
            <a:r>
              <a:rPr lang="en-US" dirty="0"/>
              <a:t>ancient </a:t>
            </a:r>
            <a:r>
              <a:rPr lang="en-US" dirty="0" smtClean="0"/>
              <a:t>democracy had </a:t>
            </a:r>
            <a:r>
              <a:rPr lang="en-US" dirty="0"/>
              <a:t>no bureaucratic structures. what it </a:t>
            </a:r>
            <a:r>
              <a:rPr lang="en-US" i="1" dirty="0"/>
              <a:t>did</a:t>
            </a:r>
            <a:r>
              <a:rPr lang="en-US" dirty="0"/>
              <a:t> have was a </a:t>
            </a:r>
            <a:r>
              <a:rPr lang="en-US" i="1" dirty="0" smtClean="0"/>
              <a:t>leadership elite</a:t>
            </a:r>
            <a:r>
              <a:rPr lang="en-US" dirty="0"/>
              <a:t>: </a:t>
            </a:r>
            <a:r>
              <a:rPr lang="en-US" dirty="0" err="1"/>
              <a:t>obers</a:t>
            </a:r>
            <a:r>
              <a:rPr lang="en-US" dirty="0"/>
              <a:t> advisory-leader class, the </a:t>
            </a:r>
            <a:r>
              <a:rPr lang="en-US" i="1" dirty="0" err="1"/>
              <a:t>rhetores</a:t>
            </a:r>
            <a:r>
              <a:rPr lang="en-US" dirty="0" smtClean="0"/>
              <a:t>.</a:t>
            </a:r>
          </a:p>
          <a:p>
            <a:r>
              <a:rPr lang="en-US" dirty="0" smtClean="0"/>
              <a:t>“Athens is an example of a direct democracy that . . . was not </a:t>
            </a:r>
            <a:r>
              <a:rPr lang="en-US" dirty="0" err="1" smtClean="0"/>
              <a:t>coopted</a:t>
            </a:r>
            <a:r>
              <a:rPr lang="en-US" dirty="0" smtClean="0"/>
              <a:t> by . . . an internal ruling elite. The Athenian example may therefore be used to challenge the universality of </a:t>
            </a:r>
            <a:r>
              <a:rPr lang="en-US" dirty="0" err="1" smtClean="0"/>
              <a:t>Michels</a:t>
            </a:r>
            <a:r>
              <a:rPr lang="en-US" dirty="0" smtClean="0"/>
              <a:t>’ Iron Law of Oligarchy” (334)</a:t>
            </a:r>
          </a:p>
          <a:p>
            <a:r>
              <a:rPr lang="en-US" dirty="0"/>
              <a:t>[</a:t>
            </a:r>
            <a:r>
              <a:rPr lang="en-US" dirty="0" err="1"/>
              <a:t>Scaff</a:t>
            </a:r>
            <a:r>
              <a:rPr lang="en-US" dirty="0"/>
              <a:t>, Lawrence A. “Max Weber and Robert </a:t>
            </a:r>
            <a:r>
              <a:rPr lang="en-US" dirty="0" err="1"/>
              <a:t>Michels</a:t>
            </a:r>
            <a:r>
              <a:rPr lang="en-US" dirty="0"/>
              <a:t>.” </a:t>
            </a:r>
            <a:r>
              <a:rPr lang="en-US" i="1" dirty="0"/>
              <a:t>American Journal of Sociology </a:t>
            </a:r>
            <a:r>
              <a:rPr lang="en-US" dirty="0"/>
              <a:t>86.6 (1981): 1269–86. Print.]</a:t>
            </a:r>
          </a:p>
          <a:p>
            <a:r>
              <a:rPr lang="en-US" dirty="0" err="1"/>
              <a:t>michels</a:t>
            </a:r>
            <a:r>
              <a:rPr lang="en-US" dirty="0"/>
              <a:t> v weber is really a clash over the implications of elite involvement in directing the democracy.</a:t>
            </a:r>
          </a:p>
          <a:p>
            <a:r>
              <a:rPr lang="en-US" dirty="0"/>
              <a:t>for weber, there were processes by which the power base, whatever it is, could be accepted as a form of legitimate authority. for </a:t>
            </a:r>
            <a:r>
              <a:rPr lang="en-US" dirty="0" err="1"/>
              <a:t>michels</a:t>
            </a:r>
            <a:r>
              <a:rPr lang="en-US" dirty="0"/>
              <a:t>, power always seeks its own interests. democratic aspirations thus become utopian.</a:t>
            </a:r>
          </a:p>
        </p:txBody>
      </p:sp>
    </p:spTree>
    <p:extLst>
      <p:ext uri="{BB962C8B-B14F-4D97-AF65-F5344CB8AC3E}">
        <p14:creationId xmlns:p14="http://schemas.microsoft.com/office/powerpoint/2010/main" val="304856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01DBD2-C5C7-44B8-8902-6B10F8DB6B3D}" type="slidenum">
              <a:rPr lang="en-US"/>
              <a:pPr/>
              <a:t>17</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pPr marL="511675" indent="-511675">
              <a:buFont typeface="+mj-lt"/>
              <a:buAutoNum type="arabicPeriod"/>
            </a:pPr>
            <a:r>
              <a:rPr lang="en-US" dirty="0" smtClean="0"/>
              <a:t>Athens atypical.</a:t>
            </a:r>
          </a:p>
          <a:p>
            <a:pPr marL="909645" lvl="1" indent="-511675">
              <a:buFont typeface="Wingdings 2" pitchFamily="18" charset="2"/>
              <a:buChar char=""/>
            </a:pPr>
            <a:r>
              <a:rPr lang="en-US" dirty="0" smtClean="0"/>
              <a:t>Weberian typology inadequate.</a:t>
            </a:r>
          </a:p>
          <a:p>
            <a:pPr marL="511675" indent="-511675"/>
            <a:r>
              <a:rPr lang="en-US" i="1" dirty="0" smtClean="0"/>
              <a:t>Athenian “charismatocratic” demagoguery. . .</a:t>
            </a:r>
          </a:p>
          <a:p>
            <a:pPr marL="511675" indent="-511675">
              <a:buFont typeface="+mj-lt"/>
              <a:buAutoNum type="arabicPeriod" startAt="2"/>
            </a:pPr>
            <a:r>
              <a:rPr lang="en-US" dirty="0" smtClean="0"/>
              <a:t>Rare. (93. in </a:t>
            </a:r>
            <a:r>
              <a:rPr lang="en-US" dirty="0" err="1" smtClean="0"/>
              <a:t>athens</a:t>
            </a:r>
            <a:r>
              <a:rPr lang="en-US" dirty="0" smtClean="0"/>
              <a:t>: demagogues not as frequent as they would need to be for </a:t>
            </a:r>
            <a:r>
              <a:rPr lang="en-US" dirty="0" err="1" smtClean="0"/>
              <a:t>athens</a:t>
            </a:r>
            <a:r>
              <a:rPr lang="en-US" dirty="0" smtClean="0"/>
              <a:t> to be charismatic state.)</a:t>
            </a:r>
          </a:p>
          <a:p>
            <a:pPr marL="511675" indent="-511675">
              <a:buFont typeface="+mj-lt"/>
              <a:buAutoNum type="arabicPeriod" startAt="2"/>
            </a:pPr>
            <a:r>
              <a:rPr lang="en-US" dirty="0" smtClean="0"/>
              <a:t>Unstable. (</a:t>
            </a:r>
            <a:r>
              <a:rPr lang="en-US" dirty="0"/>
              <a:t>96. the demagogue in a precarious position. can not understand how a truly charismatic could lose position and then regain, as would happen in </a:t>
            </a:r>
            <a:r>
              <a:rPr lang="en-US" dirty="0" err="1"/>
              <a:t>athens</a:t>
            </a:r>
            <a:r>
              <a:rPr lang="en-US" dirty="0"/>
              <a:t>. </a:t>
            </a:r>
            <a:r>
              <a:rPr lang="en-US" dirty="0" err="1"/>
              <a:t>fairlure</a:t>
            </a:r>
            <a:r>
              <a:rPr lang="en-US" dirty="0"/>
              <a:t> here seems to entail permanent fall from grace.)</a:t>
            </a:r>
            <a:endParaRPr lang="en-US" dirty="0" smtClean="0"/>
          </a:p>
          <a:p>
            <a:pPr marL="511675" indent="-511675">
              <a:buFont typeface="+mj-lt"/>
              <a:buAutoNum type="arabicPeriod" startAt="2"/>
            </a:pPr>
            <a:r>
              <a:rPr lang="en-US" dirty="0" smtClean="0"/>
              <a:t>Popular legitimation contradicted. . .</a:t>
            </a:r>
          </a:p>
          <a:p>
            <a:pPr marL="909645" lvl="1" indent="-511675">
              <a:buFont typeface="Wingdings 2" pitchFamily="18" charset="2"/>
              <a:buChar char=""/>
            </a:pPr>
            <a:r>
              <a:rPr lang="en-US" dirty="0" smtClean="0"/>
              <a:t>by  elitist model.</a:t>
            </a:r>
          </a:p>
          <a:p>
            <a:pPr defTabSz="909645">
              <a:defRPr/>
            </a:pPr>
            <a:r>
              <a:rPr lang="en-US" dirty="0" smtClean="0"/>
              <a:t>is substantive, policy-based democracy so different from charismatocracy? perhaps, if deliberation and decision constantly guided by informed reason. but even policy susceptible to rhetoricization. this, </a:t>
            </a:r>
            <a:r>
              <a:rPr lang="en-US" dirty="0" err="1" smtClean="0"/>
              <a:t>i</a:t>
            </a:r>
            <a:r>
              <a:rPr lang="en-US" dirty="0" smtClean="0"/>
              <a:t> think, the insight in a work like </a:t>
            </a:r>
            <a:r>
              <a:rPr lang="en-US" dirty="0" err="1" smtClean="0"/>
              <a:t>aristophanes</a:t>
            </a:r>
            <a:r>
              <a:rPr lang="en-US" dirty="0" smtClean="0"/>
              <a:t> knights.</a:t>
            </a:r>
          </a:p>
          <a:p>
            <a:pPr marL="454823" lvl="1" defTabSz="909645">
              <a:defRPr/>
            </a:pPr>
            <a:r>
              <a:rPr lang="en-US" dirty="0"/>
              <a:t>98. talks about w's "plebiscitary" democracy. basically, f sees the debate as whether democracy conducted as emotional appeal or rational debate. "</a:t>
            </a:r>
            <a:r>
              <a:rPr lang="en-US" dirty="0" err="1"/>
              <a:t>spinocracy</a:t>
            </a:r>
            <a:r>
              <a:rPr lang="en-US" dirty="0"/>
              <a:t>" or a more enlightened understanding. not empty promises (which f implicitly equates with charisma) but "substantive promises." these not always fulfilled, but "what counts is that the people expected results and at times, sometimes for long periods, felt satisfied with them." but that starts from the assumption that charisma is by default demagoguery in the bad sense. for f, it is impossible that both dynamics, passion and reason, could operate. in the ideologies the leadership class leverages, democracy is very much a tension between reason and passion, the latter not always bad, though the former not inevitably adequate to the needs of the demos or polis. the plebiscitary democracy ultimately an elitism </a:t>
            </a:r>
            <a:r>
              <a:rPr lang="en-US" dirty="0" err="1"/>
              <a:t>UNtrue</a:t>
            </a:r>
            <a:r>
              <a:rPr lang="en-US" dirty="0"/>
              <a:t> to democratic principles.</a:t>
            </a:r>
            <a:endParaRPr lang="en-US" dirty="0" smtClean="0"/>
          </a:p>
          <a:p>
            <a:r>
              <a:rPr lang="en-US" dirty="0" err="1" smtClean="0"/>
              <a:t>finley</a:t>
            </a:r>
            <a:r>
              <a:rPr lang="en-US" dirty="0" smtClean="0"/>
              <a:t> overstates the primary sources as lining up the way he states it. in fact, there is much to suggest that ancient ideologies, rhetoric, theory anticipates </a:t>
            </a:r>
            <a:r>
              <a:rPr lang="en-US" dirty="0" err="1" smtClean="0"/>
              <a:t>weber</a:t>
            </a:r>
            <a:r>
              <a:rPr lang="en-US" dirty="0" smtClean="0"/>
              <a:t>.</a:t>
            </a:r>
          </a:p>
          <a:p>
            <a:pPr lvl="1"/>
            <a:r>
              <a:rPr lang="en-US" dirty="0" err="1" smtClean="0"/>
              <a:t>thucydidean</a:t>
            </a:r>
            <a:r>
              <a:rPr lang="en-US" dirty="0" smtClean="0"/>
              <a:t> understanding of </a:t>
            </a:r>
            <a:r>
              <a:rPr lang="en-US" dirty="0" err="1" smtClean="0"/>
              <a:t>periclean</a:t>
            </a:r>
            <a:r>
              <a:rPr lang="en-US" dirty="0" smtClean="0"/>
              <a:t> “rule,” democratic instability</a:t>
            </a:r>
          </a:p>
          <a:p>
            <a:pPr lvl="1"/>
            <a:r>
              <a:rPr lang="en-US" dirty="0" err="1" smtClean="0"/>
              <a:t>herodotus’</a:t>
            </a:r>
            <a:r>
              <a:rPr lang="en-US" dirty="0" smtClean="0"/>
              <a:t> “stake” interpretation of isegoria</a:t>
            </a:r>
          </a:p>
          <a:p>
            <a:pPr lvl="1"/>
            <a:r>
              <a:rPr lang="en-US" dirty="0" smtClean="0"/>
              <a:t>oligarchic charges of democracy as pandering to people (pros kharin </a:t>
            </a:r>
            <a:r>
              <a:rPr lang="en-US" dirty="0" err="1" smtClean="0"/>
              <a:t>legein</a:t>
            </a:r>
            <a:r>
              <a:rPr lang="en-US" dirty="0" smtClean="0"/>
              <a:t>, kolakeia, etc.)</a:t>
            </a:r>
          </a:p>
          <a:p>
            <a:r>
              <a:rPr lang="en-US" dirty="0" smtClean="0"/>
              <a:t>but </a:t>
            </a:r>
            <a:r>
              <a:rPr lang="en-US" dirty="0" err="1" smtClean="0"/>
              <a:t>finley</a:t>
            </a:r>
            <a:r>
              <a:rPr lang="en-US" dirty="0" smtClean="0"/>
              <a:t> perceptively points out that weber and weber’s pupil, </a:t>
            </a:r>
            <a:r>
              <a:rPr lang="en-US" dirty="0" err="1" smtClean="0"/>
              <a:t>michels</a:t>
            </a:r>
            <a:r>
              <a:rPr lang="en-US" dirty="0" smtClean="0"/>
              <a:t>, both produce an essentially </a:t>
            </a:r>
            <a:r>
              <a:rPr lang="en-US" i="1" dirty="0" smtClean="0"/>
              <a:t>elitist</a:t>
            </a:r>
            <a:r>
              <a:rPr lang="en-US" dirty="0" smtClean="0"/>
              <a:t> view of democracy.</a:t>
            </a:r>
          </a:p>
          <a:p>
            <a:r>
              <a:rPr lang="en-US" dirty="0" smtClean="0"/>
              <a:t>the point is: f is really arguing that the </a:t>
            </a:r>
            <a:r>
              <a:rPr lang="en-US" dirty="0" err="1" smtClean="0"/>
              <a:t>athenian</a:t>
            </a:r>
            <a:r>
              <a:rPr lang="en-US" dirty="0" smtClean="0"/>
              <a:t> democracy resembles something like </a:t>
            </a:r>
            <a:r>
              <a:rPr lang="en-US" dirty="0" err="1" smtClean="0"/>
              <a:t>dahl</a:t>
            </a:r>
            <a:r>
              <a:rPr lang="en-US" dirty="0" smtClean="0"/>
              <a:t>-democracy. gives demos more credit than either </a:t>
            </a:r>
            <a:r>
              <a:rPr lang="en-US" dirty="0" err="1" smtClean="0"/>
              <a:t>michels</a:t>
            </a:r>
            <a:r>
              <a:rPr lang="en-US" dirty="0" smtClean="0"/>
              <a:t> or weber would.</a:t>
            </a:r>
          </a:p>
          <a:p>
            <a:r>
              <a:rPr lang="en-US" dirty="0" smtClean="0"/>
              <a:t>FOR PAPERS…..</a:t>
            </a:r>
          </a:p>
          <a:p>
            <a:r>
              <a:rPr lang="en-US" dirty="0" smtClean="0"/>
              <a:t>it is not my intention to encourage students to take one or another of these theories and to make that the basis of some global approbation</a:t>
            </a:r>
            <a:r>
              <a:rPr lang="en-US" baseline="0" dirty="0" smtClean="0"/>
              <a:t> or condemnation of democracy, modern-liberal, direct-Athenian, socialist, or otherwise – indeed, </a:t>
            </a:r>
            <a:r>
              <a:rPr lang="en-US" i="1" baseline="0" dirty="0" smtClean="0"/>
              <a:t>of any given political system</a:t>
            </a:r>
            <a:r>
              <a:rPr lang="en-US" i="0" baseline="0" dirty="0" smtClean="0"/>
              <a:t>.</a:t>
            </a:r>
          </a:p>
          <a:p>
            <a:r>
              <a:rPr lang="en-US" i="0" baseline="0" dirty="0" smtClean="0"/>
              <a:t>papers taking the form of screeds of such a type will, I must warn you, require extensive revision.</a:t>
            </a:r>
          </a:p>
          <a:p>
            <a:r>
              <a:rPr lang="en-US" i="0" baseline="0" dirty="0" smtClean="0"/>
              <a:t>rather, I’m trying something more tricky but likely more productive, a veritable critical-thinking experiment, namely, to see if weber’s, Michel’s, of </a:t>
            </a:r>
            <a:r>
              <a:rPr lang="en-US" i="0" baseline="0" dirty="0" err="1" smtClean="0"/>
              <a:t>finley’s</a:t>
            </a:r>
            <a:r>
              <a:rPr lang="en-US" i="0" baseline="0" dirty="0" smtClean="0"/>
              <a:t> perspectives, insofar as they </a:t>
            </a:r>
            <a:r>
              <a:rPr lang="en-US" i="1" baseline="0" dirty="0" smtClean="0"/>
              <a:t>have</a:t>
            </a:r>
            <a:r>
              <a:rPr lang="en-US" i="0" baseline="0" dirty="0" smtClean="0"/>
              <a:t> been used (to one degree or another!!) as lenses for </a:t>
            </a:r>
            <a:r>
              <a:rPr lang="en-US" i="0" baseline="0" dirty="0" err="1" smtClean="0"/>
              <a:t>ath</a:t>
            </a:r>
            <a:r>
              <a:rPr lang="en-US" i="0" baseline="0" dirty="0" smtClean="0"/>
              <a:t> democracy, yield results, and to see what kinds of results, when used as lenses through which to view our second-half-of-course ancient texts.</a:t>
            </a:r>
            <a:endParaRPr lang="en-US" dirty="0" smtClean="0"/>
          </a:p>
        </p:txBody>
      </p:sp>
    </p:spTree>
    <p:extLst>
      <p:ext uri="{BB962C8B-B14F-4D97-AF65-F5344CB8AC3E}">
        <p14:creationId xmlns:p14="http://schemas.microsoft.com/office/powerpoint/2010/main" val="1703103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18</a:t>
            </a:fld>
            <a:endParaRPr lang="en-US"/>
          </a:p>
        </p:txBody>
      </p:sp>
    </p:spTree>
    <p:extLst>
      <p:ext uri="{BB962C8B-B14F-4D97-AF65-F5344CB8AC3E}">
        <p14:creationId xmlns:p14="http://schemas.microsoft.com/office/powerpoint/2010/main" val="1118951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19</a:t>
            </a:fld>
            <a:endParaRPr lang="en-US"/>
          </a:p>
        </p:txBody>
      </p:sp>
    </p:spTree>
    <p:extLst>
      <p:ext uri="{BB962C8B-B14F-4D97-AF65-F5344CB8AC3E}">
        <p14:creationId xmlns:p14="http://schemas.microsoft.com/office/powerpoint/2010/main" val="135992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think we see a kind of charisma at work here. true, it’s not</a:t>
            </a:r>
            <a:r>
              <a:rPr lang="en-US" baseline="0" dirty="0" smtClean="0"/>
              <a:t> an all-smiles-and-sweetness type. rather it’s brusque, abrasive, and for many, off-putting. still, whether it comes from studied skill, from experience, or from sheer personality, it’s clearly being directed toward appealing to the electorate, in this case, voters in republican primaries. even if you’re appalled, it’s not hard to see that this can assert a certain kind of appeal.</a:t>
            </a:r>
          </a:p>
          <a:p>
            <a:r>
              <a:rPr lang="en-US" baseline="0" dirty="0" smtClean="0"/>
              <a:t>especially in debate with </a:t>
            </a:r>
            <a:r>
              <a:rPr lang="en-US" baseline="0" dirty="0" err="1" smtClean="0"/>
              <a:t>jeb</a:t>
            </a:r>
            <a:r>
              <a:rPr lang="en-US" baseline="0" dirty="0" smtClean="0"/>
              <a:t> bush, the contrast between </a:t>
            </a:r>
            <a:r>
              <a:rPr lang="en-US" baseline="0" dirty="0" err="1" smtClean="0"/>
              <a:t>jeb</a:t>
            </a:r>
            <a:r>
              <a:rPr lang="en-US" baseline="0" dirty="0" smtClean="0"/>
              <a:t> and Donald helps put things in perspective.</a:t>
            </a:r>
          </a:p>
          <a:p>
            <a:r>
              <a:rPr lang="en-US" baseline="0" dirty="0" smtClean="0"/>
              <a:t>what I’d like you to do is to watch this and try to think – purely as a thought experiment, I’m not looking for after-the-fact endorsements of either – what could be the </a:t>
            </a:r>
            <a:r>
              <a:rPr lang="en-US" i="1" baseline="0" dirty="0" smtClean="0"/>
              <a:t>advantages</a:t>
            </a:r>
            <a:r>
              <a:rPr lang="en-US" i="0" baseline="0" dirty="0" smtClean="0"/>
              <a:t> and the </a:t>
            </a:r>
            <a:r>
              <a:rPr lang="en-US" i="1" baseline="0" dirty="0" smtClean="0"/>
              <a:t>disadvantages</a:t>
            </a:r>
            <a:r>
              <a:rPr lang="en-US" i="0" baseline="0" dirty="0" smtClean="0"/>
              <a:t> of the type of leadership we would tend to associate with each personality type, let’s say. I’m not asking you to compare the candidates themselves as much as to use them as emblematic of two different ways eliciting support. as two different ways of being in charge (neither is in charge yet, but presumably this is to provide a preview): what are </a:t>
            </a:r>
            <a:r>
              <a:rPr lang="en-US" i="0" baseline="0" smtClean="0"/>
              <a:t>the </a:t>
            </a:r>
            <a:endParaRPr lang="en-US" i="0" baseline="0" dirty="0" smtClean="0"/>
          </a:p>
          <a:p>
            <a:r>
              <a:rPr lang="en-US" i="0" baseline="0" dirty="0" smtClean="0"/>
              <a:t>(I know you’re not going to get a lot of </a:t>
            </a:r>
            <a:r>
              <a:rPr lang="en-US" i="0" baseline="0" dirty="0" err="1" smtClean="0"/>
              <a:t>jeb</a:t>
            </a:r>
            <a:r>
              <a:rPr lang="en-US" i="0" baseline="0" dirty="0" smtClean="0"/>
              <a:t>, but we’ll try to work with what we’ve got here.)</a:t>
            </a:r>
          </a:p>
          <a:p>
            <a:r>
              <a:rPr lang="en-US" i="0" baseline="0" dirty="0" smtClean="0"/>
              <a:t>let me read you something that weber writes about charisma as a type of authority, that is, rule acknowledged as legitimate by the ruled:</a:t>
            </a:r>
          </a:p>
          <a:p>
            <a:r>
              <a:rPr lang="en-US" dirty="0"/>
              <a:t>“The term 'charisma' will be applied to a certain quality of individual personality by virtue of which he is considered extraordinary and treated as endowed with supernatural, superhuman, or at least specifically exceptional powers or qualities. ...on the basis of them the individual concerned is treated as a 'leader.' “ (p. 241).</a:t>
            </a:r>
          </a:p>
          <a:p>
            <a:r>
              <a:rPr lang="en-US" dirty="0"/>
              <a:t>so I suppose I’m also asking if, in some way at least, Donald’s authoritativeness shows elements of that.</a:t>
            </a:r>
            <a:endParaRPr lang="en-US" i="0" baseline="0" dirty="0" smtClean="0"/>
          </a:p>
          <a:p>
            <a:r>
              <a:rPr lang="en-US" i="0" baseline="0" dirty="0" smtClean="0"/>
              <a:t>recently these prelim discussions have got a bit lengthy; let’s keep it to 10 mins. I plan to call on students at first, so try to be reader – maybe take a note or two as ideas come to you.</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415877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2883794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832425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24A7FC-056D-4D66-8B93-E65C7EA508DF}" type="slidenum">
              <a:rPr lang="en-US"/>
              <a:pPr/>
              <a:t>5</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r>
              <a:rPr lang="en-US" dirty="0" smtClean="0"/>
              <a:t>the overall point of the first half of the course was simply</a:t>
            </a:r>
            <a:r>
              <a:rPr lang="en-US" baseline="0" dirty="0" smtClean="0"/>
              <a:t> to think about what it means to have speech-based persuasion as a cultural and political value, and to contemplate the strengths and potential problems associated with popular self-rule reliant on rhetoric-based elite leadership.</a:t>
            </a:r>
          </a:p>
          <a:p>
            <a:r>
              <a:rPr lang="en-US" dirty="0" smtClean="0"/>
              <a:t>by</a:t>
            </a:r>
            <a:r>
              <a:rPr lang="en-US" baseline="0" dirty="0" smtClean="0"/>
              <a:t> beginning with </a:t>
            </a:r>
            <a:r>
              <a:rPr lang="en-US" baseline="0" dirty="0" err="1" smtClean="0"/>
              <a:t>plato’s</a:t>
            </a:r>
            <a:r>
              <a:rPr lang="en-US" baseline="0" dirty="0" smtClean="0"/>
              <a:t> </a:t>
            </a:r>
            <a:r>
              <a:rPr lang="en-US" i="1" baseline="0" dirty="0" smtClean="0"/>
              <a:t>Gorgias</a:t>
            </a:r>
            <a:r>
              <a:rPr lang="en-US" i="0" baseline="0" dirty="0" smtClean="0"/>
              <a:t>, I did not want to prime students to think of persuasive skill as inherently a liability for the citizen collective. were that the case, we’d have to start thinking about eloquence muzzle’s for our best orators – somehow, that doesn’t sound right.</a:t>
            </a:r>
          </a:p>
          <a:p>
            <a:r>
              <a:rPr lang="en-US" dirty="0" smtClean="0"/>
              <a:t>rather, I wanted us to start thinking </a:t>
            </a:r>
            <a:r>
              <a:rPr lang="en-US" i="1" dirty="0" smtClean="0"/>
              <a:t>critically</a:t>
            </a:r>
            <a:r>
              <a:rPr lang="en-US" i="0" baseline="0" dirty="0" smtClean="0"/>
              <a:t> not so much about persuasion itself as much as values associated with it. for that is what most of our sources have, till now, addressed.</a:t>
            </a:r>
          </a:p>
          <a:p>
            <a:r>
              <a:rPr lang="en-US" i="0" baseline="0" dirty="0" smtClean="0"/>
              <a:t>but what about the </a:t>
            </a:r>
            <a:r>
              <a:rPr lang="en-US" i="1" baseline="0" dirty="0" smtClean="0"/>
              <a:t>how</a:t>
            </a:r>
            <a:r>
              <a:rPr lang="en-US" i="0" baseline="0" dirty="0" smtClean="0"/>
              <a:t> of persuasion? it’s psychology? its techniques? our sources treat that, too, and offer, I would submit, fascinating perspectives that by no means have lost their relevance today.</a:t>
            </a:r>
          </a:p>
          <a:p>
            <a:r>
              <a:rPr lang="en-US" i="0" baseline="0" dirty="0" smtClean="0"/>
              <a:t>and we shall be looking at key texts in that regard come Thursday.</a:t>
            </a:r>
          </a:p>
          <a:p>
            <a:r>
              <a:rPr lang="en-US" i="0" baseline="0" dirty="0" smtClean="0"/>
              <a:t>but I need to warn you, too, that several of those texts may seem to display considerable cynicism regarding persuasion and the power it with which if can (supposedly!) endow one, power deriving, according to the sophist, from the inherent power not simply of </a:t>
            </a:r>
            <a:r>
              <a:rPr lang="en-US" i="1" baseline="0" dirty="0" smtClean="0"/>
              <a:t>rhetoric</a:t>
            </a:r>
            <a:r>
              <a:rPr lang="en-US" i="0" baseline="0" dirty="0" smtClean="0"/>
              <a:t> but of all speech </a:t>
            </a:r>
            <a:r>
              <a:rPr lang="en-US" i="1" baseline="0" dirty="0" smtClean="0"/>
              <a:t>to deceive</a:t>
            </a:r>
            <a:r>
              <a:rPr lang="en-US" i="0" baseline="0" dirty="0" smtClean="0"/>
              <a:t>.</a:t>
            </a:r>
          </a:p>
          <a:p>
            <a:r>
              <a:rPr lang="en-US" i="0" baseline="0" dirty="0" smtClean="0"/>
              <a:t>that poses a serious challenge of a critical-thinking nature: how to take those perspectives seriously, how to give them their due, yet at the same time relate them to the Athenian democracy as a historical reality?</a:t>
            </a:r>
          </a:p>
          <a:p>
            <a:r>
              <a:rPr lang="en-US" i="0" baseline="0" dirty="0" smtClean="0"/>
              <a:t>so let me remind you again that Athenian democracy, though it has got mixed reviews over the course of the centuries, is by no means to be dismissed as a dysfunctional mess. on the contrary, thinkers like </a:t>
            </a:r>
            <a:r>
              <a:rPr lang="en-US" i="0" baseline="0" dirty="0" err="1" smtClean="0"/>
              <a:t>ober</a:t>
            </a:r>
            <a:r>
              <a:rPr lang="en-US" i="0" baseline="0" dirty="0" smtClean="0"/>
              <a:t> (and, I think you’ll find, </a:t>
            </a:r>
            <a:r>
              <a:rPr lang="en-US" i="0" baseline="0" dirty="0" err="1" smtClean="0"/>
              <a:t>moses</a:t>
            </a:r>
            <a:r>
              <a:rPr lang="en-US" i="0" baseline="0" dirty="0" smtClean="0"/>
              <a:t> </a:t>
            </a:r>
            <a:r>
              <a:rPr lang="en-US" i="0" baseline="0" dirty="0" err="1" smtClean="0"/>
              <a:t>finley</a:t>
            </a:r>
            <a:r>
              <a:rPr lang="en-US" i="0" baseline="0" dirty="0" smtClean="0"/>
              <a:t>) have found it to have been robustly functional. that demagogues/prostatai tou demou and the like were relatively rare occurrences. that democracy </a:t>
            </a:r>
            <a:r>
              <a:rPr lang="en-US" i="1" baseline="0" dirty="0" smtClean="0"/>
              <a:t>worked.</a:t>
            </a:r>
            <a:r>
              <a:rPr lang="en-US" i="0" baseline="0" dirty="0" smtClean="0"/>
              <a:t> that viewpoint could be wrong, but those who differ cannot afford to ignore it.</a:t>
            </a:r>
          </a:p>
          <a:p>
            <a:r>
              <a:rPr lang="en-US" i="0" baseline="0" dirty="0" smtClean="0"/>
              <a:t>at the same time, it clearly didn’t </a:t>
            </a:r>
            <a:r>
              <a:rPr lang="en-US" i="1" baseline="0" dirty="0" smtClean="0"/>
              <a:t>always</a:t>
            </a:r>
            <a:r>
              <a:rPr lang="en-US" i="0" baseline="0" dirty="0" smtClean="0"/>
              <a:t> work, a fact that fascinated several of our ancient authors.</a:t>
            </a:r>
          </a:p>
        </p:txBody>
      </p:sp>
    </p:spTree>
    <p:extLst>
      <p:ext uri="{BB962C8B-B14F-4D97-AF65-F5344CB8AC3E}">
        <p14:creationId xmlns:p14="http://schemas.microsoft.com/office/powerpoint/2010/main" val="593646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brings us to the topic of the next paper: “How stable/functional was Athenian democracy?“</a:t>
            </a:r>
          </a:p>
          <a:p>
            <a:r>
              <a:rPr lang="en-US" dirty="0" smtClean="0"/>
              <a:t>again, I cannot stress enough that I don’t expect you to answer that question, and I rather beg you not even to try.</a:t>
            </a:r>
          </a:p>
          <a:p>
            <a:r>
              <a:rPr lang="en-US" dirty="0" smtClean="0"/>
              <a:t>rather, that is a question offering a sense of the problem around which the paper is centered.</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1274121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indeed, what I’m </a:t>
            </a:r>
            <a:r>
              <a:rPr lang="en-US" i="1" dirty="0" smtClean="0"/>
              <a:t>actually</a:t>
            </a:r>
            <a:r>
              <a:rPr lang="en-US" i="0" dirty="0" smtClean="0"/>
              <a:t> asking you to consider is how our </a:t>
            </a:r>
            <a:r>
              <a:rPr lang="en-US" i="1" dirty="0" smtClean="0"/>
              <a:t>texts</a:t>
            </a:r>
            <a:r>
              <a:rPr lang="en-US" i="0" dirty="0" smtClean="0"/>
              <a:t> approach the question,</a:t>
            </a:r>
            <a:r>
              <a:rPr lang="en-US" i="0" baseline="0" dirty="0" smtClean="0"/>
              <a:t> especially as posed, in effect, by today’s theory readings, which put out there the hypothesis that demagogues – our star players this time will be </a:t>
            </a:r>
            <a:r>
              <a:rPr lang="en-US" i="0" baseline="0" dirty="0" err="1" smtClean="0"/>
              <a:t>cleon</a:t>
            </a:r>
            <a:r>
              <a:rPr lang="en-US" i="0" baseline="0" dirty="0" smtClean="0"/>
              <a:t> and Alcibiades – and their ways of persuading had a deep and not always constructive effect on the democracies they led.</a:t>
            </a:r>
          </a:p>
          <a:p>
            <a:r>
              <a:rPr lang="en-US" i="0" baseline="0" dirty="0" smtClean="0"/>
              <a:t>yet, and as before, as not asking you to solve some hopelessly intractable historical question, but just to produce critical reflections on a severely </a:t>
            </a:r>
            <a:r>
              <a:rPr lang="en-US" i="1" baseline="0" dirty="0" smtClean="0"/>
              <a:t>limited</a:t>
            </a:r>
            <a:r>
              <a:rPr lang="en-US" i="0" baseline="0" dirty="0" smtClean="0"/>
              <a:t> range of primary texts relating to that question (the dimmed one up there) or possibly to another question like it.</a:t>
            </a:r>
          </a:p>
          <a:p>
            <a:r>
              <a:rPr lang="en-US" i="0" baseline="0" dirty="0" smtClean="0"/>
              <a:t>as before, a minimum of two primary texts studied in relation to a minimum of one theory text – this time, weber, </a:t>
            </a:r>
            <a:r>
              <a:rPr lang="en-US" i="0" baseline="0" dirty="0" err="1" smtClean="0"/>
              <a:t>michels</a:t>
            </a:r>
            <a:r>
              <a:rPr lang="en-US" i="0" baseline="0" dirty="0" smtClean="0"/>
              <a:t>, or </a:t>
            </a:r>
            <a:r>
              <a:rPr lang="en-US" i="0" baseline="0" dirty="0" err="1" smtClean="0"/>
              <a:t>finley</a:t>
            </a:r>
            <a:r>
              <a:rPr lang="en-US" i="0" baseline="0" dirty="0" smtClean="0"/>
              <a:t>.</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1532673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E8D7A2-5099-4C89-8E3E-189982F829FB}" type="slidenum">
              <a:rPr lang="en-US"/>
              <a:pPr/>
              <a:t>8</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sz="900" dirty="0"/>
              <a:t>The Sophists: Protagoras, Gorgias, Others; Aristophanes </a:t>
            </a:r>
            <a:r>
              <a:rPr lang="en-US" sz="900" i="1" dirty="0"/>
              <a:t>Clouds</a:t>
            </a:r>
            <a:endParaRPr lang="en-US" sz="900" dirty="0"/>
          </a:p>
          <a:p>
            <a:pPr lvl="1"/>
            <a:r>
              <a:rPr lang="en-US" sz="900" dirty="0"/>
              <a:t>what we want to ascertain is what the sophists are saying about communication and its role under democracy.</a:t>
            </a:r>
          </a:p>
          <a:p>
            <a:pPr lvl="1"/>
            <a:r>
              <a:rPr lang="en-US" sz="900" dirty="0"/>
              <a:t>the sophists present a challenge because they tend to uphold epistemological relativism.</a:t>
            </a:r>
          </a:p>
          <a:p>
            <a:pPr lvl="2"/>
            <a:r>
              <a:rPr lang="en-US" sz="900" dirty="0" err="1"/>
              <a:t>protagoras</a:t>
            </a:r>
            <a:r>
              <a:rPr lang="en-US" sz="900" dirty="0"/>
              <a:t> and </a:t>
            </a:r>
            <a:r>
              <a:rPr lang="en-US" sz="900" dirty="0" err="1"/>
              <a:t>gorgias</a:t>
            </a:r>
            <a:r>
              <a:rPr lang="en-US" sz="900" dirty="0"/>
              <a:t> will privilege opinion over “true knowledge”</a:t>
            </a:r>
          </a:p>
          <a:p>
            <a:pPr lvl="2"/>
            <a:r>
              <a:rPr lang="en-US" sz="900" dirty="0"/>
              <a:t>that allows for </a:t>
            </a:r>
            <a:r>
              <a:rPr lang="en-US" sz="900" i="1" dirty="0"/>
              <a:t>multiplicity</a:t>
            </a:r>
            <a:r>
              <a:rPr lang="en-US" sz="900" dirty="0"/>
              <a:t> of opinion; that has relevance for democracy because …</a:t>
            </a:r>
          </a:p>
          <a:p>
            <a:pPr lvl="3"/>
            <a:r>
              <a:rPr lang="en-US" sz="900" dirty="0"/>
              <a:t>it seems to allow for plurality of opinion and therefore a more healthy debate. (good-democratic)</a:t>
            </a:r>
          </a:p>
          <a:p>
            <a:pPr lvl="3"/>
            <a:r>
              <a:rPr lang="en-US" sz="900" dirty="0"/>
              <a:t>it seems to suggest that leadership is about managing opinion, not about informing and “enlightened understanding”</a:t>
            </a:r>
          </a:p>
          <a:p>
            <a:pPr lvl="4"/>
            <a:r>
              <a:rPr lang="en-US" sz="900" dirty="0"/>
              <a:t>especially </a:t>
            </a:r>
            <a:r>
              <a:rPr lang="en-US" sz="900" dirty="0" err="1"/>
              <a:t>gorgias</a:t>
            </a:r>
            <a:r>
              <a:rPr lang="en-US" sz="900" dirty="0"/>
              <a:t>’ attitudes to communication suggest language as controlling speech-act.</a:t>
            </a:r>
          </a:p>
          <a:p>
            <a:pPr lvl="2"/>
            <a:r>
              <a:rPr lang="en-US" sz="900" dirty="0"/>
              <a:t>is sophistic merely all </a:t>
            </a:r>
            <a:r>
              <a:rPr lang="en-US" sz="900" i="1" dirty="0"/>
              <a:t>bad</a:t>
            </a:r>
            <a:r>
              <a:rPr lang="en-US" sz="900" dirty="0"/>
              <a:t>? what, in other words, can the sophists teach - or what can we learn from sophistry - that has relevance even to modern procedures of persuading and leading?</a:t>
            </a:r>
          </a:p>
          <a:p>
            <a:pPr lvl="1"/>
            <a:r>
              <a:rPr lang="en-US" sz="900" dirty="0"/>
              <a:t>if the role of the leader is not to foster enlightened understanding, then what is it. can that really be democracy?</a:t>
            </a:r>
          </a:p>
          <a:p>
            <a:r>
              <a:rPr lang="en-US" sz="900" dirty="0"/>
              <a:t>The New Politicians, Democracy Critiqued: Aristophanes’ </a:t>
            </a:r>
            <a:r>
              <a:rPr lang="en-US" sz="900" i="1" dirty="0"/>
              <a:t>Knights</a:t>
            </a:r>
            <a:r>
              <a:rPr lang="en-US" dirty="0"/>
              <a:t>; </a:t>
            </a:r>
            <a:r>
              <a:rPr lang="en-US" sz="900" dirty="0"/>
              <a:t>Thucydides 2; Old Oligarch, Euripides </a:t>
            </a:r>
            <a:r>
              <a:rPr lang="en-US" sz="900" i="1" dirty="0"/>
              <a:t>Suppliant Women</a:t>
            </a:r>
            <a:r>
              <a:rPr lang="en-US" sz="900" dirty="0"/>
              <a:t> (excerpts), Demosthenes </a:t>
            </a:r>
            <a:r>
              <a:rPr lang="en-US" sz="900" i="1" dirty="0"/>
              <a:t>Third Olynthiac</a:t>
            </a:r>
            <a:r>
              <a:rPr lang="en-US" sz="900" dirty="0"/>
              <a:t>.</a:t>
            </a:r>
          </a:p>
          <a:p>
            <a:pPr lvl="1"/>
            <a:r>
              <a:rPr lang="en-US" sz="900" dirty="0"/>
              <a:t>where do these writers see democracy’s strengths and weaknesses? how do those representations figure into their rhetoric?</a:t>
            </a:r>
          </a:p>
          <a:p>
            <a:pPr lvl="1"/>
            <a:r>
              <a:rPr lang="en-US" sz="900" dirty="0"/>
              <a:t>what in particular (if anything) does the representation of democracy in </a:t>
            </a:r>
            <a:r>
              <a:rPr lang="en-US" sz="900" dirty="0" err="1"/>
              <a:t>aristophanes’</a:t>
            </a:r>
            <a:r>
              <a:rPr lang="en-US" sz="900" dirty="0"/>
              <a:t> knights tell us?</a:t>
            </a:r>
          </a:p>
          <a:p>
            <a:r>
              <a:rPr lang="en-US" sz="900" i="1" dirty="0"/>
              <a:t>Stasis</a:t>
            </a:r>
            <a:r>
              <a:rPr lang="en-US" sz="900" dirty="0"/>
              <a:t> and Oligarchy: Thucydides and others</a:t>
            </a:r>
          </a:p>
          <a:p>
            <a:pPr lvl="1"/>
            <a:r>
              <a:rPr lang="en-US" sz="900" dirty="0"/>
              <a:t>did the oligarchical revolutions of 411 and 404 address real flaws in democracy? (that’s the propaganda, of course.)</a:t>
            </a:r>
          </a:p>
          <a:p>
            <a:pPr lvl="1"/>
            <a:r>
              <a:rPr lang="en-US" sz="900" dirty="0"/>
              <a:t>where did those revolutions themselves go wrong?</a:t>
            </a:r>
          </a:p>
          <a:p>
            <a:r>
              <a:rPr lang="en-US" sz="900" dirty="0"/>
              <a:t>Recovery: Aristophanes </a:t>
            </a:r>
            <a:r>
              <a:rPr lang="en-US" sz="900" i="1" dirty="0"/>
              <a:t>Assemblywomen</a:t>
            </a:r>
            <a:endParaRPr lang="en-US" sz="900" dirty="0"/>
          </a:p>
          <a:p>
            <a:pPr lvl="1"/>
            <a:r>
              <a:rPr lang="en-US" i="1" dirty="0"/>
              <a:t>HOW</a:t>
            </a:r>
            <a:r>
              <a:rPr lang="en-US" dirty="0"/>
              <a:t> DID THE ATHENIANS RECOVER FROM </a:t>
            </a:r>
            <a:r>
              <a:rPr lang="en-US" i="1" dirty="0"/>
              <a:t>STASIS</a:t>
            </a:r>
            <a:r>
              <a:rPr lang="en-US" dirty="0"/>
              <a:t>?</a:t>
            </a:r>
          </a:p>
          <a:p>
            <a:pPr lvl="1"/>
            <a:r>
              <a:rPr lang="en-US" dirty="0"/>
              <a:t>what, if any, challenges to democracy does recovery from </a:t>
            </a:r>
            <a:r>
              <a:rPr lang="en-US" i="1" dirty="0"/>
              <a:t>stasis</a:t>
            </a:r>
            <a:r>
              <a:rPr lang="en-US" dirty="0"/>
              <a:t> / prevention of </a:t>
            </a:r>
            <a:r>
              <a:rPr lang="en-US" i="1" dirty="0"/>
              <a:t>stasis</a:t>
            </a:r>
            <a:r>
              <a:rPr lang="en-US" dirty="0"/>
              <a:t> pose to the system is saved?</a:t>
            </a:r>
            <a:endParaRPr lang="en-US" i="1" dirty="0"/>
          </a:p>
        </p:txBody>
      </p:sp>
    </p:spTree>
    <p:extLst>
      <p:ext uri="{BB962C8B-B14F-4D97-AF65-F5344CB8AC3E}">
        <p14:creationId xmlns:p14="http://schemas.microsoft.com/office/powerpoint/2010/main" val="3122300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968A1D-06B8-4D2D-9001-BBEAB7ECB0F3}" type="slidenum">
              <a:rPr lang="en-US"/>
              <a:pPr/>
              <a:t>9</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976273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00F8F-2BF5-42D5-B160-20FDF19B8409}" type="datetime1">
              <a:rPr lang="en-US" smtClean="0"/>
              <a:t>4/1/2017</a:t>
            </a:fld>
            <a:endParaRPr lang="en-US"/>
          </a:p>
        </p:txBody>
      </p:sp>
      <p:sp>
        <p:nvSpPr>
          <p:cNvPr id="6" name="Footer Placeholder 5"/>
          <p:cNvSpPr>
            <a:spLocks noGrp="1"/>
          </p:cNvSpPr>
          <p:nvPr>
            <p:ph type="ftr" sz="quarter" idx="11"/>
          </p:nvPr>
        </p:nvSpPr>
        <p:spPr/>
        <p:txBody>
          <a:bodyPr/>
          <a:lstStyle/>
          <a:p>
            <a:r>
              <a:rPr lang="en-US" smtClean="0"/>
              <a:t>Theory Readings 2</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8886B-4E97-4E81-A28F-A537DD2C8A68}" type="datetime1">
              <a:rPr lang="en-US" smtClean="0"/>
              <a:t>4/1/2017</a:t>
            </a:fld>
            <a:endParaRPr lang="en-US"/>
          </a:p>
        </p:txBody>
      </p:sp>
      <p:sp>
        <p:nvSpPr>
          <p:cNvPr id="5" name="Footer Placeholder 4"/>
          <p:cNvSpPr>
            <a:spLocks noGrp="1"/>
          </p:cNvSpPr>
          <p:nvPr>
            <p:ph type="ftr" sz="quarter" idx="11"/>
          </p:nvPr>
        </p:nvSpPr>
        <p:spPr/>
        <p:txBody>
          <a:bodyPr/>
          <a:lstStyle/>
          <a:p>
            <a:r>
              <a:rPr lang="en-US" smtClean="0"/>
              <a:t>Theory Readings 2</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E2E41-B202-4CC4-B209-1C55112D31A6}" type="datetime1">
              <a:rPr lang="en-US" smtClean="0"/>
              <a:t>4/1/2017</a:t>
            </a:fld>
            <a:endParaRPr lang="en-US"/>
          </a:p>
        </p:txBody>
      </p:sp>
      <p:sp>
        <p:nvSpPr>
          <p:cNvPr id="5" name="Footer Placeholder 4"/>
          <p:cNvSpPr>
            <a:spLocks noGrp="1"/>
          </p:cNvSpPr>
          <p:nvPr>
            <p:ph type="ftr" sz="quarter" idx="11"/>
          </p:nvPr>
        </p:nvSpPr>
        <p:spPr/>
        <p:txBody>
          <a:bodyPr/>
          <a:lstStyle/>
          <a:p>
            <a:r>
              <a:rPr lang="en-US" smtClean="0"/>
              <a:t>Theory Readings 2</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4042E4F-2735-4AD3-8125-1AC17536E970}" type="datetime1">
              <a:rPr lang="en-US" smtClean="0"/>
              <a:t>4/1/2017</a:t>
            </a:fld>
            <a:endParaRPr lang="en-US"/>
          </a:p>
        </p:txBody>
      </p:sp>
      <p:sp>
        <p:nvSpPr>
          <p:cNvPr id="5" name="Footer Placeholder 4"/>
          <p:cNvSpPr>
            <a:spLocks noGrp="1"/>
          </p:cNvSpPr>
          <p:nvPr>
            <p:ph type="ftr" sz="quarter" idx="11"/>
          </p:nvPr>
        </p:nvSpPr>
        <p:spPr/>
        <p:txBody>
          <a:bodyPr/>
          <a:lstStyle/>
          <a:p>
            <a:r>
              <a:rPr lang="en-US" smtClean="0"/>
              <a:t>Theory Readings 2</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fld id="{EBD7C2E3-B49D-4076-BBC2-AC0BF4627608}" type="datetime1">
              <a:rPr lang="en-US" smtClean="0"/>
              <a:t>4/1/2017</a:t>
            </a:fld>
            <a:endParaRPr lang="en-US"/>
          </a:p>
        </p:txBody>
      </p:sp>
      <p:sp>
        <p:nvSpPr>
          <p:cNvPr id="6" name="Footer Placeholder 5"/>
          <p:cNvSpPr>
            <a:spLocks noGrp="1"/>
          </p:cNvSpPr>
          <p:nvPr>
            <p:ph type="ftr" sz="quarter" idx="11"/>
          </p:nvPr>
        </p:nvSpPr>
        <p:spPr/>
        <p:txBody>
          <a:bodyPr/>
          <a:lstStyle/>
          <a:p>
            <a:r>
              <a:rPr lang="en-US" smtClean="0"/>
              <a:t>Theory Readings 2</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fld id="{3BAEFEFD-07BA-4011-8397-9CE1D8185F8F}" type="datetime1">
              <a:rPr lang="en-US" smtClean="0"/>
              <a:t>4/1/2017</a:t>
            </a:fld>
            <a:endParaRPr lang="en-US"/>
          </a:p>
        </p:txBody>
      </p:sp>
      <p:sp>
        <p:nvSpPr>
          <p:cNvPr id="8" name="Footer Placeholder 7"/>
          <p:cNvSpPr>
            <a:spLocks noGrp="1"/>
          </p:cNvSpPr>
          <p:nvPr>
            <p:ph type="ftr" sz="quarter" idx="11"/>
          </p:nvPr>
        </p:nvSpPr>
        <p:spPr/>
        <p:txBody>
          <a:bodyPr/>
          <a:lstStyle/>
          <a:p>
            <a:r>
              <a:rPr lang="en-US" smtClean="0"/>
              <a:t>Theory Readings 2</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72B782-EFC6-4CDF-974F-A69A12A43B41}" type="datetime1">
              <a:rPr lang="en-US" smtClean="0"/>
              <a:t>4/1/2017</a:t>
            </a:fld>
            <a:endParaRPr lang="en-US"/>
          </a:p>
        </p:txBody>
      </p:sp>
      <p:sp>
        <p:nvSpPr>
          <p:cNvPr id="6" name="Footer Placeholder 5"/>
          <p:cNvSpPr>
            <a:spLocks noGrp="1"/>
          </p:cNvSpPr>
          <p:nvPr>
            <p:ph type="ftr" sz="quarter" idx="11"/>
          </p:nvPr>
        </p:nvSpPr>
        <p:spPr/>
        <p:txBody>
          <a:bodyPr/>
          <a:lstStyle/>
          <a:p>
            <a:r>
              <a:rPr lang="en-US" smtClean="0"/>
              <a:t>Theory Readings 2</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08AFE-10B4-4A28-9049-6620B49833B7}" type="datetime1">
              <a:rPr lang="en-US" smtClean="0"/>
              <a:t>4/1/2017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Theory Readings 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vvTGfz-I-qM&amp;t=1m51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ctrTitle"/>
          </p:nvPr>
        </p:nvSpPr>
        <p:spPr/>
        <p:txBody>
          <a:bodyPr/>
          <a:lstStyle/>
          <a:p>
            <a:r>
              <a:rPr lang="en-US" dirty="0" smtClean="0"/>
              <a:t>Democracy and its Discontents</a:t>
            </a:r>
            <a:endParaRPr lang="en-US" dirty="0"/>
          </a:p>
        </p:txBody>
      </p:sp>
      <p:sp>
        <p:nvSpPr>
          <p:cNvPr id="108549" name="Rectangle 5"/>
          <p:cNvSpPr>
            <a:spLocks noGrp="1" noChangeArrowheads="1"/>
          </p:cNvSpPr>
          <p:nvPr>
            <p:ph type="subTitle" idx="1"/>
          </p:nvPr>
        </p:nvSpPr>
        <p:spPr/>
        <p:txBody>
          <a:bodyPr/>
          <a:lstStyle/>
          <a:p>
            <a:r>
              <a:rPr lang="en-US" dirty="0" smtClean="0"/>
              <a:t>Modern Readings in Theory 2</a:t>
            </a:r>
          </a:p>
          <a:p>
            <a:endParaRPr lang="en-US" dirty="0"/>
          </a:p>
        </p:txBody>
      </p:sp>
    </p:spTree>
    <p:extLst>
      <p:ext uri="{BB962C8B-B14F-4D97-AF65-F5344CB8AC3E}">
        <p14:creationId xmlns:p14="http://schemas.microsoft.com/office/powerpoint/2010/main" val="384221635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Weber’s “Ideal Types”</a:t>
            </a:r>
          </a:p>
        </p:txBody>
      </p:sp>
      <p:pic>
        <p:nvPicPr>
          <p:cNvPr id="1026" name="Picture 2" descr="http://birdfreak.com/images/field-guide-covers/smithsoni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6398" y="2281707"/>
            <a:ext cx="2267634" cy="31063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scholtz\AppData\Local\Microsoft\Windows\Temporary Internet Files\Content.IE5\J5IBB16S\MC9002920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9968" y="1907594"/>
            <a:ext cx="3136579" cy="3564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370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a:bodyPr>
          <a:lstStyle/>
          <a:p>
            <a:r>
              <a:rPr lang="en-US" dirty="0" smtClean="0"/>
              <a:t>Weber: “Legitimate Domination”</a:t>
            </a:r>
            <a:endParaRPr lang="en-US" dirty="0"/>
          </a:p>
        </p:txBody>
      </p:sp>
      <p:sp>
        <p:nvSpPr>
          <p:cNvPr id="155651" name="Rectangle 3"/>
          <p:cNvSpPr>
            <a:spLocks noGrp="1" noChangeArrowheads="1"/>
          </p:cNvSpPr>
          <p:nvPr>
            <p:ph type="body" idx="1"/>
          </p:nvPr>
        </p:nvSpPr>
        <p:spPr/>
        <p:txBody>
          <a:bodyPr/>
          <a:lstStyle/>
          <a:p>
            <a:r>
              <a:rPr lang="en-US" dirty="0" smtClean="0"/>
              <a:t>Legal authority (bureaucratic)</a:t>
            </a:r>
          </a:p>
          <a:p>
            <a:r>
              <a:rPr lang="en-US" dirty="0" smtClean="0"/>
              <a:t>Traditional authority (theocratic)</a:t>
            </a:r>
          </a:p>
          <a:p>
            <a:r>
              <a:rPr lang="en-US" dirty="0" smtClean="0"/>
              <a:t>Charismatic authority (democratic?)</a:t>
            </a:r>
          </a:p>
          <a:p>
            <a:pPr lvl="1" indent="7938">
              <a:buNone/>
            </a:pPr>
            <a:r>
              <a:rPr lang="en-US" dirty="0" smtClean="0"/>
              <a:t>“Resting on devotion to … an individual person, and … patterns or order revealed/ordained by [him/her].” (215)</a:t>
            </a:r>
            <a:endParaRPr lang="en-US" dirty="0"/>
          </a:p>
        </p:txBody>
      </p:sp>
      <p:sp>
        <p:nvSpPr>
          <p:cNvPr id="2" name="TextBox 1"/>
          <p:cNvSpPr txBox="1"/>
          <p:nvPr/>
        </p:nvSpPr>
        <p:spPr>
          <a:xfrm>
            <a:off x="703943" y="5007432"/>
            <a:ext cx="7736115" cy="1123712"/>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65138" indent="-465138" algn="l"/>
            <a:r>
              <a:rPr lang="en-US" sz="2000" dirty="0">
                <a:latin typeface="+mn-lt"/>
              </a:rPr>
              <a:t>Weber, Max. </a:t>
            </a:r>
            <a:r>
              <a:rPr lang="en-US" sz="2000" i="1" dirty="0">
                <a:latin typeface="+mn-lt"/>
              </a:rPr>
              <a:t>Economy and Society: An Outline of Interpretive Sociology</a:t>
            </a:r>
            <a:r>
              <a:rPr lang="en-US" sz="2000" dirty="0">
                <a:latin typeface="+mn-lt"/>
              </a:rPr>
              <a:t>. Trans. Ephraim </a:t>
            </a:r>
            <a:r>
              <a:rPr lang="en-US" sz="2000" dirty="0" err="1">
                <a:latin typeface="+mn-lt"/>
              </a:rPr>
              <a:t>Fischoff</a:t>
            </a:r>
            <a:r>
              <a:rPr lang="en-US" sz="2000" dirty="0">
                <a:latin typeface="+mn-lt"/>
              </a:rPr>
              <a:t> et al. 2 vols. Berkeley: University of California Press, 1978. Print.</a:t>
            </a:r>
            <a:endParaRPr lang="en-US" sz="2000" dirty="0" smtClean="0">
              <a:latin typeface="+mn-lt"/>
            </a:endParaRPr>
          </a:p>
        </p:txBody>
      </p:sp>
    </p:spTree>
    <p:extLst>
      <p:ext uri="{BB962C8B-B14F-4D97-AF65-F5344CB8AC3E}">
        <p14:creationId xmlns:p14="http://schemas.microsoft.com/office/powerpoint/2010/main" val="178194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fade">
                                      <p:cBhvr>
                                        <p:cTn id="7" dur="500"/>
                                        <p:tgtEl>
                                          <p:spTgt spid="155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fade">
                                      <p:cBhvr>
                                        <p:cTn id="12" dur="500"/>
                                        <p:tgtEl>
                                          <p:spTgt spid="155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fade">
                                      <p:cBhvr>
                                        <p:cTn id="17" dur="500"/>
                                        <p:tgtEl>
                                          <p:spTgt spid="155651">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5651">
                                            <p:txEl>
                                              <p:pRg st="3" end="3"/>
                                            </p:txEl>
                                          </p:spTgt>
                                        </p:tgtEl>
                                        <p:attrNameLst>
                                          <p:attrName>style.visibility</p:attrName>
                                        </p:attrNameLst>
                                      </p:cBhvr>
                                      <p:to>
                                        <p:strVal val="visible"/>
                                      </p:to>
                                    </p:set>
                                    <p:animEffect transition="in" filter="fade">
                                      <p:cBhvr>
                                        <p:cTn id="20" dur="500"/>
                                        <p:tgtEl>
                                          <p:spTgt spid="155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dirty="0" smtClean="0"/>
              <a:t>Charisma Democratized — How?</a:t>
            </a:r>
            <a:endParaRPr lang="en-US" dirty="0"/>
          </a:p>
        </p:txBody>
      </p:sp>
      <p:sp>
        <p:nvSpPr>
          <p:cNvPr id="159747" name="Rectangle 3"/>
          <p:cNvSpPr>
            <a:spLocks noGrp="1" noChangeArrowheads="1"/>
          </p:cNvSpPr>
          <p:nvPr>
            <p:ph type="body" idx="1"/>
          </p:nvPr>
        </p:nvSpPr>
        <p:spPr/>
        <p:txBody>
          <a:bodyPr/>
          <a:lstStyle/>
          <a:p>
            <a:r>
              <a:rPr lang="en-US" dirty="0" smtClean="0"/>
              <a:t>Authoritarian legitimation</a:t>
            </a:r>
          </a:p>
          <a:p>
            <a:pPr lvl="1"/>
            <a:r>
              <a:rPr lang="en-US" dirty="0" smtClean="0"/>
              <a:t>charisma =&gt; legitimacy =&gt; recognition</a:t>
            </a:r>
          </a:p>
          <a:p>
            <a:r>
              <a:rPr lang="en-US" b="1" i="1" dirty="0" smtClean="0"/>
              <a:t>Democratic</a:t>
            </a:r>
            <a:r>
              <a:rPr lang="en-US" dirty="0" smtClean="0"/>
              <a:t> legitimation</a:t>
            </a:r>
          </a:p>
          <a:p>
            <a:pPr lvl="1"/>
            <a:r>
              <a:rPr lang="en-US" dirty="0" smtClean="0"/>
              <a:t>charisma =&gt; recognition =&gt; legitimacy</a:t>
            </a:r>
          </a:p>
        </p:txBody>
      </p:sp>
      <p:sp>
        <p:nvSpPr>
          <p:cNvPr id="7" name="TextBox 6"/>
          <p:cNvSpPr txBox="1"/>
          <p:nvPr/>
        </p:nvSpPr>
        <p:spPr>
          <a:xfrm>
            <a:off x="821918" y="4390596"/>
            <a:ext cx="2446182" cy="369332"/>
          </a:xfrm>
          <a:prstGeom prst="rect">
            <a:avLst/>
          </a:prstGeom>
          <a:noFill/>
        </p:spPr>
        <p:txBody>
          <a:bodyPr wrap="none" rtlCol="0">
            <a:spAutoFit/>
          </a:bodyPr>
          <a:lstStyle/>
          <a:p>
            <a:pPr algn="l"/>
            <a:r>
              <a:rPr lang="en-US" sz="1800" dirty="0" smtClean="0"/>
              <a:t>(Weber </a:t>
            </a:r>
            <a:r>
              <a:rPr lang="en-US" sz="1800" i="1" dirty="0" err="1" smtClean="0"/>
              <a:t>EcSoc</a:t>
            </a:r>
            <a:r>
              <a:rPr lang="en-US" sz="1800" dirty="0" smtClean="0"/>
              <a:t> 266 ff.)</a:t>
            </a:r>
            <a:endParaRPr lang="en-US" dirty="0"/>
          </a:p>
        </p:txBody>
      </p:sp>
    </p:spTree>
    <p:extLst>
      <p:ext uri="{BB962C8B-B14F-4D97-AF65-F5344CB8AC3E}">
        <p14:creationId xmlns:p14="http://schemas.microsoft.com/office/powerpoint/2010/main" val="3037657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fade">
                                      <p:cBhvr>
                                        <p:cTn id="7" dur="500"/>
                                        <p:tgtEl>
                                          <p:spTgt spid="15974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9747">
                                            <p:txEl>
                                              <p:pRg st="1" end="1"/>
                                            </p:txEl>
                                          </p:spTgt>
                                        </p:tgtEl>
                                        <p:attrNameLst>
                                          <p:attrName>style.visibility</p:attrName>
                                        </p:attrNameLst>
                                      </p:cBhvr>
                                      <p:to>
                                        <p:strVal val="visible"/>
                                      </p:to>
                                    </p:set>
                                    <p:animEffect transition="in" filter="fade">
                                      <p:cBhvr>
                                        <p:cTn id="10" dur="500"/>
                                        <p:tgtEl>
                                          <p:spTgt spid="1597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9747">
                                            <p:txEl>
                                              <p:pRg st="2" end="2"/>
                                            </p:txEl>
                                          </p:spTgt>
                                        </p:tgtEl>
                                        <p:attrNameLst>
                                          <p:attrName>style.visibility</p:attrName>
                                        </p:attrNameLst>
                                      </p:cBhvr>
                                      <p:to>
                                        <p:strVal val="visible"/>
                                      </p:to>
                                    </p:set>
                                    <p:animEffect transition="in" filter="fade">
                                      <p:cBhvr>
                                        <p:cTn id="15" dur="500"/>
                                        <p:tgtEl>
                                          <p:spTgt spid="15974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9747">
                                            <p:txEl>
                                              <p:pRg st="3" end="3"/>
                                            </p:txEl>
                                          </p:spTgt>
                                        </p:tgtEl>
                                        <p:attrNameLst>
                                          <p:attrName>style.visibility</p:attrName>
                                        </p:attrNameLst>
                                      </p:cBhvr>
                                      <p:to>
                                        <p:strVal val="visible"/>
                                      </p:to>
                                    </p:set>
                                    <p:animEffect transition="in" filter="fade">
                                      <p:cBhvr>
                                        <p:cTn id="18" dur="500"/>
                                        <p:tgtEl>
                                          <p:spTgt spid="159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"Plebiscitary  Democracy”</a:t>
            </a:r>
            <a:endParaRPr lang="en-US" dirty="0"/>
          </a:p>
        </p:txBody>
      </p:sp>
      <p:sp>
        <p:nvSpPr>
          <p:cNvPr id="7" name="Content Placeholder 6"/>
          <p:cNvSpPr>
            <a:spLocks noGrp="1"/>
          </p:cNvSpPr>
          <p:nvPr>
            <p:ph idx="1"/>
          </p:nvPr>
        </p:nvSpPr>
        <p:spPr/>
        <p:txBody>
          <a:bodyPr/>
          <a:lstStyle/>
          <a:p>
            <a:pPr>
              <a:buNone/>
            </a:pPr>
            <a:r>
              <a:rPr lang="en-US" dirty="0" smtClean="0"/>
              <a:t>	“. . . a variant of charismatic authority, which hides behind a legitimacy that is </a:t>
            </a:r>
            <a:r>
              <a:rPr lang="en-US" i="1" dirty="0" smtClean="0"/>
              <a:t>formally</a:t>
            </a:r>
            <a:r>
              <a:rPr lang="en-US" dirty="0" smtClean="0"/>
              <a:t> derived from the will of the governed” (268).</a:t>
            </a:r>
          </a:p>
          <a:p>
            <a:r>
              <a:rPr lang="en-US" dirty="0" smtClean="0"/>
              <a:t>cf., . . .</a:t>
            </a:r>
          </a:p>
          <a:p>
            <a:pPr lvl="1"/>
            <a:r>
              <a:rPr lang="en-US" dirty="0" smtClean="0"/>
              <a:t>“demagogues”</a:t>
            </a:r>
          </a:p>
          <a:p>
            <a:pPr lvl="1"/>
            <a:r>
              <a:rPr lang="en-US" i="1" dirty="0" smtClean="0"/>
              <a:t>prostatai tou </a:t>
            </a:r>
            <a:r>
              <a:rPr lang="en-US" i="1" dirty="0" err="1" smtClean="0"/>
              <a:t>dēmou</a:t>
            </a:r>
            <a:endParaRPr lang="en-US" i="1" dirty="0"/>
          </a:p>
        </p:txBody>
      </p:sp>
    </p:spTree>
    <p:extLst>
      <p:ext uri="{BB962C8B-B14F-4D97-AF65-F5344CB8AC3E}">
        <p14:creationId xmlns:p14="http://schemas.microsoft.com/office/powerpoint/2010/main" val="1348586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ltGray">
          <a:xfrm>
            <a:off x="474133" y="1045370"/>
            <a:ext cx="8195734" cy="4767263"/>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nchorCtr="0">
            <a:spAutoFit/>
          </a:bodyPr>
          <a:lstStyle/>
          <a:p>
            <a:pPr>
              <a:spcBef>
                <a:spcPts val="2400"/>
              </a:spcBef>
            </a:pPr>
            <a:r>
              <a:rPr lang="en-US" sz="3600" dirty="0"/>
              <a:t>“Organization as such requires oligarchy</a:t>
            </a:r>
            <a:r>
              <a:rPr lang="en-US" sz="3600" dirty="0" smtClean="0"/>
              <a:t>”</a:t>
            </a:r>
          </a:p>
          <a:p>
            <a:pPr>
              <a:spcBef>
                <a:spcPts val="1200"/>
              </a:spcBef>
            </a:pPr>
            <a:r>
              <a:rPr lang="de-DE" sz="2000" dirty="0" smtClean="0"/>
              <a:t>“</a:t>
            </a:r>
            <a:r>
              <a:rPr lang="de-DE" sz="2000" dirty="0"/>
              <a:t>Die oligarchischen Tendenzen der Gesellschaft,” </a:t>
            </a:r>
            <a:r>
              <a:rPr lang="de-DE" sz="2000" i="1" dirty="0"/>
              <a:t>Archiv für Sozialwissenschaft und Sozialpolitik</a:t>
            </a:r>
            <a:r>
              <a:rPr lang="de-DE" sz="2000" dirty="0"/>
              <a:t> (1908). Quoted in </a:t>
            </a:r>
            <a:r>
              <a:rPr lang="en-US" sz="2000" dirty="0" err="1"/>
              <a:t>Scaff</a:t>
            </a:r>
            <a:r>
              <a:rPr lang="en-US" sz="2000" dirty="0"/>
              <a:t> “Max Weber and Robert </a:t>
            </a:r>
            <a:r>
              <a:rPr lang="en-US" sz="2000" dirty="0" err="1"/>
              <a:t>Michels</a:t>
            </a:r>
            <a:r>
              <a:rPr lang="en-US" sz="2000" dirty="0"/>
              <a:t>,” </a:t>
            </a:r>
            <a:r>
              <a:rPr lang="en-US" sz="2000" i="1" dirty="0"/>
              <a:t>American Journal of Sociology</a:t>
            </a:r>
            <a:r>
              <a:rPr lang="en-US" sz="2000" dirty="0"/>
              <a:t> (1981)</a:t>
            </a:r>
          </a:p>
          <a:p>
            <a:pPr>
              <a:spcBef>
                <a:spcPts val="3600"/>
              </a:spcBef>
            </a:pPr>
            <a:r>
              <a:rPr lang="en-US" sz="3600" dirty="0" smtClean="0">
                <a:latin typeface="+mn-lt"/>
              </a:rPr>
              <a:t>“</a:t>
            </a:r>
            <a:r>
              <a:rPr lang="en-US" sz="3600" dirty="0">
                <a:latin typeface="+mn-lt"/>
              </a:rPr>
              <a:t>All animals are equal. Some animals are more equal than others</a:t>
            </a:r>
            <a:r>
              <a:rPr lang="en-US" sz="3600" dirty="0" smtClean="0">
                <a:latin typeface="+mn-lt"/>
              </a:rPr>
              <a:t>.”</a:t>
            </a:r>
          </a:p>
          <a:p>
            <a:pPr>
              <a:spcBef>
                <a:spcPts val="1200"/>
              </a:spcBef>
            </a:pPr>
            <a:r>
              <a:rPr lang="en-US" sz="2000" dirty="0" smtClean="0">
                <a:latin typeface="+mn-lt"/>
              </a:rPr>
              <a:t>(</a:t>
            </a:r>
            <a:r>
              <a:rPr lang="en-US" sz="2000" dirty="0">
                <a:latin typeface="+mn-lt"/>
              </a:rPr>
              <a:t>Orwell </a:t>
            </a:r>
            <a:r>
              <a:rPr lang="en-US" sz="2000" i="1" dirty="0">
                <a:latin typeface="+mn-lt"/>
              </a:rPr>
              <a:t>Animal Farm</a:t>
            </a:r>
            <a:r>
              <a:rPr lang="en-US" sz="2000" dirty="0" smtClean="0">
                <a:latin typeface="+mn-lt"/>
              </a:rPr>
              <a:t>)</a:t>
            </a:r>
            <a:endParaRPr lang="en-US" dirty="0" smtClean="0">
              <a:latin typeface="+mn-lt"/>
            </a:endParaRPr>
          </a:p>
        </p:txBody>
      </p:sp>
    </p:spTree>
    <p:extLst>
      <p:ext uri="{BB962C8B-B14F-4D97-AF65-F5344CB8AC3E}">
        <p14:creationId xmlns:p14="http://schemas.microsoft.com/office/powerpoint/2010/main" val="364823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dirty="0" err="1" smtClean="0"/>
              <a:t>Michels</a:t>
            </a:r>
            <a:r>
              <a:rPr lang="en-US" dirty="0" smtClean="0"/>
              <a:t>’ “Iron Law”</a:t>
            </a:r>
            <a:endParaRPr lang="en-US" dirty="0"/>
          </a:p>
        </p:txBody>
      </p:sp>
      <p:sp>
        <p:nvSpPr>
          <p:cNvPr id="2" name="TextBox 1"/>
          <p:cNvSpPr txBox="1"/>
          <p:nvPr/>
        </p:nvSpPr>
        <p:spPr>
          <a:xfrm>
            <a:off x="655093" y="1528545"/>
            <a:ext cx="7833815" cy="3200876"/>
          </a:xfrm>
          <a:prstGeom prst="rect">
            <a:avLst/>
          </a:prstGeom>
          <a:noFill/>
        </p:spPr>
        <p:txBody>
          <a:bodyPr wrap="square" rtlCol="0">
            <a:spAutoFit/>
          </a:bodyPr>
          <a:lstStyle/>
          <a:p>
            <a:pPr>
              <a:spcAft>
                <a:spcPts val="1200"/>
              </a:spcAft>
            </a:pPr>
            <a:r>
              <a:rPr lang="en-US" sz="3200" dirty="0">
                <a:latin typeface="+mn-lt"/>
              </a:rPr>
              <a:t>“… every organ of the </a:t>
            </a:r>
            <a:r>
              <a:rPr lang="en-US" sz="3200" dirty="0" smtClean="0">
                <a:latin typeface="+mn-lt"/>
              </a:rPr>
              <a:t>collectivity … creates </a:t>
            </a:r>
            <a:r>
              <a:rPr lang="en-US" sz="3200" dirty="0">
                <a:latin typeface="+mn-lt"/>
              </a:rPr>
              <a:t>for itself, as soon as it becomes consolidated, interests peculiar to itself” </a:t>
            </a:r>
            <a:r>
              <a:rPr lang="en-US" sz="3200" dirty="0" smtClean="0">
                <a:latin typeface="+mn-lt"/>
              </a:rPr>
              <a:t>(353</a:t>
            </a:r>
            <a:r>
              <a:rPr lang="en-US" sz="3200" dirty="0">
                <a:latin typeface="+mn-lt"/>
              </a:rPr>
              <a:t>)</a:t>
            </a:r>
          </a:p>
          <a:p>
            <a:pPr>
              <a:spcAft>
                <a:spcPts val="1200"/>
              </a:spcAft>
            </a:pPr>
            <a:r>
              <a:rPr lang="en-US" sz="3200" dirty="0" smtClean="0">
                <a:latin typeface="+mn-lt"/>
              </a:rPr>
              <a:t>“… the </a:t>
            </a:r>
            <a:r>
              <a:rPr lang="en-US" sz="3200" dirty="0">
                <a:latin typeface="+mn-lt"/>
              </a:rPr>
              <a:t>men who lead and nourish </a:t>
            </a:r>
            <a:r>
              <a:rPr lang="en-US" sz="3200" dirty="0" smtClean="0">
                <a:latin typeface="+mn-lt"/>
              </a:rPr>
              <a:t>[the movement] </a:t>
            </a:r>
            <a:r>
              <a:rPr lang="en-US" sz="3200" dirty="0">
                <a:latin typeface="+mn-lt"/>
              </a:rPr>
              <a:t>end by undergoing a gradual detachment from the masses </a:t>
            </a:r>
            <a:r>
              <a:rPr lang="en-US" sz="3200" dirty="0" smtClean="0">
                <a:latin typeface="+mn-lt"/>
              </a:rPr>
              <a:t>…” (355</a:t>
            </a:r>
            <a:r>
              <a:rPr lang="en-US" sz="3200" dirty="0">
                <a:latin typeface="+mn-lt"/>
              </a:rPr>
              <a:t>)</a:t>
            </a:r>
            <a:endParaRPr lang="en-US" sz="3200" dirty="0" smtClean="0">
              <a:latin typeface="+mn-lt"/>
            </a:endParaRPr>
          </a:p>
        </p:txBody>
      </p:sp>
      <p:sp>
        <p:nvSpPr>
          <p:cNvPr id="3" name="TextBox 2"/>
          <p:cNvSpPr txBox="1"/>
          <p:nvPr/>
        </p:nvSpPr>
        <p:spPr>
          <a:xfrm>
            <a:off x="1079853" y="5027608"/>
            <a:ext cx="6984294" cy="1123712"/>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65138" indent="-465138" algn="l"/>
            <a:r>
              <a:rPr lang="en-US" sz="2000" dirty="0" err="1">
                <a:latin typeface="+mn-lt"/>
              </a:rPr>
              <a:t>Michels</a:t>
            </a:r>
            <a:r>
              <a:rPr lang="en-US" sz="2000" dirty="0">
                <a:latin typeface="+mn-lt"/>
              </a:rPr>
              <a:t>, Robert. </a:t>
            </a:r>
            <a:r>
              <a:rPr lang="en-US" sz="2000" i="1" dirty="0">
                <a:latin typeface="+mn-lt"/>
              </a:rPr>
              <a:t>Political Parties: A Sociological Study of the Oligarchical Tendencies of Modern Democracy</a:t>
            </a:r>
            <a:r>
              <a:rPr lang="en-US" sz="2000" dirty="0">
                <a:latin typeface="+mn-lt"/>
              </a:rPr>
              <a:t>. </a:t>
            </a:r>
            <a:r>
              <a:rPr lang="en-US" sz="2000" dirty="0" smtClean="0">
                <a:latin typeface="+mn-lt"/>
              </a:rPr>
              <a:t>Translated </a:t>
            </a:r>
            <a:r>
              <a:rPr lang="en-US" sz="2000" dirty="0">
                <a:latin typeface="+mn-lt"/>
              </a:rPr>
              <a:t>by Eden and Cedar Paul. New York: Free Press, 1962. Print.</a:t>
            </a:r>
            <a:endParaRPr lang="en-US" sz="2000" dirty="0" smtClean="0">
              <a:latin typeface="+mn-lt"/>
            </a:endParaRPr>
          </a:p>
        </p:txBody>
      </p:sp>
    </p:spTree>
    <p:extLst>
      <p:ext uri="{BB962C8B-B14F-4D97-AF65-F5344CB8AC3E}">
        <p14:creationId xmlns:p14="http://schemas.microsoft.com/office/powerpoint/2010/main" val="879693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21236" y="2628783"/>
            <a:ext cx="7101533" cy="1600438"/>
          </a:xfrm>
          <a:prstGeom prst="roundRect">
            <a:avLst/>
          </a:prstGeom>
        </p:spPr>
        <p:style>
          <a:lnRef idx="2">
            <a:schemeClr val="accent1"/>
          </a:lnRef>
          <a:fillRef idx="1">
            <a:schemeClr val="lt1"/>
          </a:fillRef>
          <a:effectRef idx="0">
            <a:schemeClr val="accent1"/>
          </a:effectRef>
          <a:fontRef idx="minor">
            <a:schemeClr val="dk1"/>
          </a:fontRef>
        </p:style>
        <p:txBody>
          <a:bodyPr wrap="none" anchor="ctr" anchorCtr="0">
            <a:spAutoFit/>
          </a:bodyPr>
          <a:lstStyle/>
          <a:p>
            <a:r>
              <a:rPr lang="en-US" sz="4400" dirty="0"/>
              <a:t>. . . and Athenian democracy</a:t>
            </a:r>
            <a:r>
              <a:rPr lang="en-US" sz="4400" dirty="0" smtClean="0"/>
              <a:t>?</a:t>
            </a:r>
          </a:p>
          <a:p>
            <a:r>
              <a:rPr lang="en-US" sz="4400" dirty="0" smtClean="0"/>
              <a:t>(Plus </a:t>
            </a:r>
            <a:r>
              <a:rPr lang="en-US" sz="4400" dirty="0" err="1" smtClean="0"/>
              <a:t>Ober’s</a:t>
            </a:r>
            <a:r>
              <a:rPr lang="en-US" sz="4400" dirty="0" smtClean="0"/>
              <a:t> critique)</a:t>
            </a:r>
            <a:endParaRPr lang="en-US" sz="4400" dirty="0"/>
          </a:p>
        </p:txBody>
      </p:sp>
    </p:spTree>
    <p:extLst>
      <p:ext uri="{BB962C8B-B14F-4D97-AF65-F5344CB8AC3E}">
        <p14:creationId xmlns:p14="http://schemas.microsoft.com/office/powerpoint/2010/main" val="373140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Finley on Charismatic Model</a:t>
            </a:r>
            <a:endParaRPr lang="en-US" dirty="0"/>
          </a:p>
        </p:txBody>
      </p:sp>
      <p:sp>
        <p:nvSpPr>
          <p:cNvPr id="5" name="Content Placeholder 4"/>
          <p:cNvSpPr>
            <a:spLocks noGrp="1"/>
          </p:cNvSpPr>
          <p:nvPr>
            <p:ph idx="1"/>
          </p:nvPr>
        </p:nvSpPr>
        <p:spPr/>
        <p:txBody>
          <a:bodyPr/>
          <a:lstStyle/>
          <a:p>
            <a:pPr marL="514350" indent="-514350">
              <a:buFont typeface="+mj-lt"/>
              <a:buAutoNum type="arabicPeriod"/>
            </a:pPr>
            <a:r>
              <a:rPr lang="en-US" dirty="0" smtClean="0"/>
              <a:t>Athens atypical.</a:t>
            </a:r>
          </a:p>
          <a:p>
            <a:pPr marL="914400" lvl="1" indent="-514350">
              <a:buFont typeface="Wingdings 2" pitchFamily="18" charset="2"/>
              <a:buChar char=""/>
            </a:pPr>
            <a:r>
              <a:rPr lang="en-US" dirty="0" err="1" smtClean="0"/>
              <a:t>Weberian</a:t>
            </a:r>
            <a:r>
              <a:rPr lang="en-US" dirty="0" smtClean="0"/>
              <a:t> typology inadequate.</a:t>
            </a:r>
          </a:p>
          <a:p>
            <a:pPr marL="514350" indent="-514350">
              <a:buFont typeface="+mj-lt"/>
              <a:buAutoNum type="arabicPeriod" startAt="2"/>
            </a:pPr>
            <a:r>
              <a:rPr lang="en-US" dirty="0" smtClean="0"/>
              <a:t>Demagogues rare.</a:t>
            </a:r>
          </a:p>
          <a:p>
            <a:pPr marL="514350" indent="-514350">
              <a:buFont typeface="+mj-lt"/>
              <a:buAutoNum type="arabicPeriod" startAt="2"/>
            </a:pPr>
            <a:r>
              <a:rPr lang="en-US" dirty="0" smtClean="0"/>
              <a:t>Structure unstable.</a:t>
            </a:r>
          </a:p>
          <a:p>
            <a:pPr marL="514350" indent="-514350">
              <a:buFont typeface="+mj-lt"/>
              <a:buAutoNum type="arabicPeriod" startAt="2"/>
            </a:pPr>
            <a:r>
              <a:rPr lang="en-US" dirty="0" smtClean="0"/>
              <a:t>Popular legitimation contradicted. . .</a:t>
            </a:r>
          </a:p>
          <a:p>
            <a:pPr marL="914400" lvl="1" indent="-514350">
              <a:buFont typeface="Wingdings 2" pitchFamily="18" charset="2"/>
              <a:buChar char=""/>
            </a:pPr>
            <a:r>
              <a:rPr lang="en-US" dirty="0" smtClean="0"/>
              <a:t>by  elitist model.</a:t>
            </a:r>
          </a:p>
        </p:txBody>
      </p:sp>
    </p:spTree>
    <p:extLst>
      <p:ext uri="{BB962C8B-B14F-4D97-AF65-F5344CB8AC3E}">
        <p14:creationId xmlns:p14="http://schemas.microsoft.com/office/powerpoint/2010/main" val="163188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dissolv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dissolve">
                                      <p:cBhvr>
                                        <p:cTn id="25" dur="500"/>
                                        <p:tgtEl>
                                          <p:spTgt spid="5">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dissolv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Discussion-Debate</a:t>
            </a:r>
            <a:endParaRPr lang="en-US" dirty="0"/>
          </a:p>
        </p:txBody>
      </p:sp>
      <p:sp>
        <p:nvSpPr>
          <p:cNvPr id="7" name="Subtitle 6"/>
          <p:cNvSpPr>
            <a:spLocks noGrp="1"/>
          </p:cNvSpPr>
          <p:nvPr>
            <p:ph type="body" idx="1"/>
          </p:nvPr>
        </p:nvSpPr>
        <p:spPr/>
        <p:txBody>
          <a:bodyPr/>
          <a:lstStyle/>
          <a:p>
            <a:r>
              <a:rPr lang="en-US" dirty="0" smtClean="0"/>
              <a:t>Which Model for Pericles?</a:t>
            </a:r>
            <a:endParaRPr lang="en-US" dirty="0"/>
          </a:p>
        </p:txBody>
      </p:sp>
    </p:spTree>
    <p:extLst>
      <p:ext uri="{BB962C8B-B14F-4D97-AF65-F5344CB8AC3E}">
        <p14:creationId xmlns:p14="http://schemas.microsoft.com/office/powerpoint/2010/main" val="480644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j0078711"/>
          <p:cNvPicPr>
            <a:picLocks noChangeAspect="1" noChangeArrowheads="1"/>
          </p:cNvPicPr>
          <p:nvPr/>
        </p:nvPicPr>
        <p:blipFill>
          <a:blip r:embed="rId3" cstate="print">
            <a:lum bright="88000" contrast="-70000"/>
          </a:blip>
          <a:srcRect/>
          <a:stretch>
            <a:fillRect/>
          </a:stretch>
        </p:blipFill>
        <p:spPr bwMode="auto">
          <a:xfrm>
            <a:off x="3484563" y="792163"/>
            <a:ext cx="2174875" cy="5273675"/>
          </a:xfrm>
          <a:prstGeom prst="rect">
            <a:avLst/>
          </a:prstGeom>
          <a:noFill/>
        </p:spPr>
      </p:pic>
      <p:sp>
        <p:nvSpPr>
          <p:cNvPr id="2" name="TextBox 1"/>
          <p:cNvSpPr txBox="1"/>
          <p:nvPr/>
        </p:nvSpPr>
        <p:spPr>
          <a:xfrm>
            <a:off x="804333" y="2170963"/>
            <a:ext cx="7535334" cy="2516073"/>
          </a:xfrm>
          <a:prstGeom prst="rect">
            <a:avLst/>
          </a:prstGeom>
          <a:noFill/>
        </p:spPr>
        <p:txBody>
          <a:bodyPr wrap="square" rtlCol="0" anchor="ctr" anchorCtr="0">
            <a:spAutoFit/>
          </a:bodyPr>
          <a:lstStyle/>
          <a:p>
            <a:pPr algn="l">
              <a:lnSpc>
                <a:spcPct val="125000"/>
              </a:lnSpc>
            </a:pPr>
            <a:r>
              <a:rPr lang="en-US" sz="2600" dirty="0" smtClean="0">
                <a:latin typeface="+mn-lt"/>
              </a:rPr>
              <a:t>To explain the leadership of a Pericles, which comes closest to shedding some kind of light on the problem? Is it:</a:t>
            </a:r>
            <a:endParaRPr lang="en-US" sz="2600" dirty="0">
              <a:latin typeface="+mn-lt"/>
            </a:endParaRPr>
          </a:p>
          <a:p>
            <a:pPr marL="914400" lvl="1" indent="-457200" algn="l">
              <a:lnSpc>
                <a:spcPct val="125000"/>
              </a:lnSpc>
              <a:buFont typeface="+mj-lt"/>
              <a:buAutoNum type="arabicPeriod"/>
            </a:pPr>
            <a:r>
              <a:rPr lang="en-US" dirty="0" smtClean="0">
                <a:latin typeface="+mn-lt"/>
              </a:rPr>
              <a:t>Weber’s “</a:t>
            </a:r>
            <a:r>
              <a:rPr lang="en-US" dirty="0">
                <a:latin typeface="+mn-lt"/>
              </a:rPr>
              <a:t>charismatic authority”?</a:t>
            </a:r>
            <a:endParaRPr lang="en-US" dirty="0" smtClean="0">
              <a:latin typeface="+mn-lt"/>
            </a:endParaRPr>
          </a:p>
          <a:p>
            <a:pPr marL="914400" lvl="1" indent="-457200" algn="l">
              <a:lnSpc>
                <a:spcPct val="125000"/>
              </a:lnSpc>
              <a:buFont typeface="+mj-lt"/>
              <a:buAutoNum type="arabicPeriod"/>
            </a:pPr>
            <a:r>
              <a:rPr lang="en-US" dirty="0" smtClean="0">
                <a:latin typeface="+mn-lt"/>
              </a:rPr>
              <a:t>Michel’s “iron </a:t>
            </a:r>
            <a:r>
              <a:rPr lang="en-US" dirty="0">
                <a:latin typeface="+mn-lt"/>
              </a:rPr>
              <a:t>law of </a:t>
            </a:r>
            <a:r>
              <a:rPr lang="en-US" dirty="0" smtClean="0">
                <a:latin typeface="+mn-lt"/>
              </a:rPr>
              <a:t>oligarchy”?</a:t>
            </a:r>
            <a:endParaRPr lang="en-US" dirty="0">
              <a:latin typeface="+mn-lt"/>
            </a:endParaRPr>
          </a:p>
        </p:txBody>
      </p:sp>
    </p:spTree>
    <p:extLst>
      <p:ext uri="{BB962C8B-B14F-4D97-AF65-F5344CB8AC3E}">
        <p14:creationId xmlns:p14="http://schemas.microsoft.com/office/powerpoint/2010/main" val="1011638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0" y="1514714"/>
            <a:ext cx="7620000" cy="4292600"/>
          </a:xfrm>
          <a:prstGeom prst="rect">
            <a:avLst/>
          </a:prstGeom>
        </p:spPr>
      </p:pic>
      <p:sp>
        <p:nvSpPr>
          <p:cNvPr id="3" name="Title 2"/>
          <p:cNvSpPr>
            <a:spLocks noGrp="1"/>
          </p:cNvSpPr>
          <p:nvPr>
            <p:ph type="title"/>
          </p:nvPr>
        </p:nvSpPr>
        <p:spPr>
          <a:xfrm>
            <a:off x="457200" y="274638"/>
            <a:ext cx="8229600" cy="1143000"/>
          </a:xfrm>
        </p:spPr>
        <p:txBody>
          <a:bodyPr>
            <a:normAutofit fontScale="90000"/>
          </a:bodyPr>
          <a:lstStyle/>
          <a:p>
            <a:r>
              <a:rPr lang="en-US" dirty="0" smtClean="0"/>
              <a:t>What’s Charisma Got to Do with It?</a:t>
            </a:r>
            <a:endParaRPr lang="en-US" dirty="0"/>
          </a:p>
        </p:txBody>
      </p:sp>
      <p:sp>
        <p:nvSpPr>
          <p:cNvPr id="4" name="TextBox 3"/>
          <p:cNvSpPr txBox="1"/>
          <p:nvPr/>
        </p:nvSpPr>
        <p:spPr>
          <a:xfrm>
            <a:off x="758167" y="6027221"/>
            <a:ext cx="7627666" cy="461665"/>
          </a:xfrm>
          <a:prstGeom prst="rect">
            <a:avLst/>
          </a:prstGeom>
          <a:noFill/>
        </p:spPr>
        <p:txBody>
          <a:bodyPr wrap="none" rtlCol="0">
            <a:spAutoFit/>
          </a:bodyPr>
          <a:lstStyle/>
          <a:p>
            <a:r>
              <a:rPr lang="en-US" dirty="0">
                <a:latin typeface="+mn-lt"/>
                <a:hlinkClick r:id="rId3"/>
              </a:rPr>
              <a:t>https://www.youtube.com/watch?v=vvTGfz-I-qM&amp;t=1m51s</a:t>
            </a:r>
            <a:endParaRPr lang="en-US" dirty="0" smtClean="0">
              <a:latin typeface="+mn-lt"/>
            </a:endParaRPr>
          </a:p>
        </p:txBody>
      </p:sp>
    </p:spTree>
    <p:extLst>
      <p:ext uri="{BB962C8B-B14F-4D97-AF65-F5344CB8AC3E}">
        <p14:creationId xmlns:p14="http://schemas.microsoft.com/office/powerpoint/2010/main" val="65306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Charisma Got to Do with It?</a:t>
            </a:r>
            <a:endParaRPr lang="en-US" dirty="0"/>
          </a:p>
        </p:txBody>
      </p:sp>
      <p:sp>
        <p:nvSpPr>
          <p:cNvPr id="3" name="Text Placeholder 2"/>
          <p:cNvSpPr>
            <a:spLocks noGrp="1"/>
          </p:cNvSpPr>
          <p:nvPr>
            <p:ph type="body" idx="1"/>
          </p:nvPr>
        </p:nvSpPr>
        <p:spPr/>
        <p:txBody>
          <a:bodyPr>
            <a:normAutofit fontScale="92500" lnSpcReduction="20000"/>
          </a:bodyPr>
          <a:lstStyle/>
          <a:p>
            <a:r>
              <a:rPr lang="en-US" dirty="0" smtClean="0"/>
              <a:t>Donald the</a:t>
            </a:r>
            <a:br>
              <a:rPr lang="en-US" dirty="0" smtClean="0"/>
            </a:br>
            <a:r>
              <a:rPr lang="en-US" dirty="0" smtClean="0"/>
              <a:t>charismatic leader</a:t>
            </a:r>
            <a:endParaRPr lang="en-US" dirty="0"/>
          </a:p>
        </p:txBody>
      </p:sp>
      <p:sp>
        <p:nvSpPr>
          <p:cNvPr id="4" name="Content Placeholder 3"/>
          <p:cNvSpPr>
            <a:spLocks noGrp="1"/>
          </p:cNvSpPr>
          <p:nvPr>
            <p:ph sz="half" idx="2"/>
          </p:nvPr>
        </p:nvSpPr>
        <p:spPr/>
        <p:txBody>
          <a:bodyPr/>
          <a:lstStyle/>
          <a:p>
            <a:r>
              <a:rPr lang="en-US" dirty="0" smtClean="0"/>
              <a:t>Advantages?</a:t>
            </a:r>
          </a:p>
          <a:p>
            <a:r>
              <a:rPr lang="en-US" dirty="0" smtClean="0"/>
              <a:t>Disadvantages?</a:t>
            </a:r>
            <a:endParaRPr lang="en-US" dirty="0"/>
          </a:p>
        </p:txBody>
      </p:sp>
      <p:sp>
        <p:nvSpPr>
          <p:cNvPr id="5" name="Text Placeholder 4"/>
          <p:cNvSpPr>
            <a:spLocks noGrp="1"/>
          </p:cNvSpPr>
          <p:nvPr>
            <p:ph type="body" sz="quarter" idx="3"/>
          </p:nvPr>
        </p:nvSpPr>
        <p:spPr/>
        <p:txBody>
          <a:bodyPr>
            <a:normAutofit fontScale="92500" lnSpcReduction="20000"/>
          </a:bodyPr>
          <a:lstStyle/>
          <a:p>
            <a:r>
              <a:rPr lang="en-US" dirty="0" smtClean="0"/>
              <a:t>Jeb the</a:t>
            </a:r>
            <a:br>
              <a:rPr lang="en-US" dirty="0" smtClean="0"/>
            </a:br>
            <a:r>
              <a:rPr lang="en-US" dirty="0" smtClean="0"/>
              <a:t>rational (?) leader</a:t>
            </a:r>
            <a:endParaRPr lang="en-US" dirty="0"/>
          </a:p>
        </p:txBody>
      </p:sp>
      <p:sp>
        <p:nvSpPr>
          <p:cNvPr id="6" name="Content Placeholder 5"/>
          <p:cNvSpPr>
            <a:spLocks noGrp="1"/>
          </p:cNvSpPr>
          <p:nvPr>
            <p:ph sz="quarter" idx="4"/>
          </p:nvPr>
        </p:nvSpPr>
        <p:spPr/>
        <p:txBody>
          <a:bodyPr/>
          <a:lstStyle/>
          <a:p>
            <a:r>
              <a:rPr lang="en-US" dirty="0"/>
              <a:t>Advantages?</a:t>
            </a:r>
          </a:p>
          <a:p>
            <a:r>
              <a:rPr lang="en-US" dirty="0"/>
              <a:t>Disadvantages</a:t>
            </a:r>
            <a:r>
              <a:rPr lang="en-US" dirty="0" smtClean="0"/>
              <a:t>?</a:t>
            </a:r>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4710" y="3626044"/>
            <a:ext cx="4394580" cy="2471952"/>
          </a:xfrm>
          <a:prstGeom prst="rect">
            <a:avLst/>
          </a:prstGeom>
        </p:spPr>
      </p:pic>
    </p:spTree>
    <p:extLst>
      <p:ext uri="{BB962C8B-B14F-4D97-AF65-F5344CB8AC3E}">
        <p14:creationId xmlns:p14="http://schemas.microsoft.com/office/powerpoint/2010/main" val="1348187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smtClean="0"/>
              <a:t>Democracy and its Discontents</a:t>
            </a:r>
          </a:p>
          <a:p>
            <a:pPr lvl="1"/>
            <a:r>
              <a:rPr lang="en-US" dirty="0" smtClean="0"/>
              <a:t>Introduction to Issues, Texts</a:t>
            </a:r>
          </a:p>
          <a:p>
            <a:pPr lvl="0"/>
            <a:r>
              <a:rPr lang="en-US" dirty="0" smtClean="0"/>
              <a:t>Three Thinkers</a:t>
            </a:r>
          </a:p>
          <a:p>
            <a:pPr lvl="1"/>
            <a:r>
              <a:rPr lang="en-US" dirty="0" smtClean="0"/>
              <a:t>Weber, </a:t>
            </a:r>
            <a:r>
              <a:rPr lang="en-US" dirty="0" err="1" smtClean="0"/>
              <a:t>Michels</a:t>
            </a:r>
            <a:r>
              <a:rPr lang="en-US" dirty="0" smtClean="0"/>
              <a:t>, Finley</a:t>
            </a:r>
          </a:p>
          <a:p>
            <a:pPr lvl="0"/>
            <a:r>
              <a:rPr lang="en-US" dirty="0" smtClean="0"/>
              <a:t>Discussion-Debate</a:t>
            </a:r>
          </a:p>
          <a:p>
            <a:pPr lvl="1"/>
            <a:r>
              <a:rPr lang="en-US" dirty="0" smtClean="0"/>
              <a:t>Which Model for Pericles?</a:t>
            </a:r>
            <a:endParaRPr lang="en-US" dirty="0"/>
          </a:p>
        </p:txBody>
      </p:sp>
    </p:spTree>
    <p:extLst>
      <p:ext uri="{BB962C8B-B14F-4D97-AF65-F5344CB8AC3E}">
        <p14:creationId xmlns:p14="http://schemas.microsoft.com/office/powerpoint/2010/main" val="3081175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dirty="0"/>
              <a:t>Democracy and its Discontents</a:t>
            </a:r>
          </a:p>
        </p:txBody>
      </p:sp>
      <p:sp>
        <p:nvSpPr>
          <p:cNvPr id="113667" name="Rectangle 3"/>
          <p:cNvSpPr>
            <a:spLocks noGrp="1" noChangeArrowheads="1"/>
          </p:cNvSpPr>
          <p:nvPr>
            <p:ph type="body" idx="1"/>
          </p:nvPr>
        </p:nvSpPr>
        <p:spPr/>
        <p:txBody>
          <a:bodyPr/>
          <a:lstStyle/>
          <a:p>
            <a:r>
              <a:rPr lang="en-US" dirty="0"/>
              <a:t>Introduction to </a:t>
            </a:r>
            <a:r>
              <a:rPr lang="en-US" smtClean="0"/>
              <a:t>Issues, Texts</a:t>
            </a:r>
            <a:endParaRPr lang="en-US" dirty="0"/>
          </a:p>
        </p:txBody>
      </p:sp>
    </p:spTree>
    <p:extLst>
      <p:ext uri="{BB962C8B-B14F-4D97-AF65-F5344CB8AC3E}">
        <p14:creationId xmlns:p14="http://schemas.microsoft.com/office/powerpoint/2010/main" val="808616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j0078711"/>
          <p:cNvPicPr>
            <a:picLocks noChangeAspect="1" noChangeArrowheads="1"/>
          </p:cNvPicPr>
          <p:nvPr/>
        </p:nvPicPr>
        <p:blipFill>
          <a:blip r:embed="rId3" cstate="print">
            <a:lum bright="88000" contrast="-70000"/>
          </a:blip>
          <a:srcRect/>
          <a:stretch>
            <a:fillRect/>
          </a:stretch>
        </p:blipFill>
        <p:spPr bwMode="auto">
          <a:xfrm>
            <a:off x="3484563" y="792163"/>
            <a:ext cx="2174875" cy="5273675"/>
          </a:xfrm>
          <a:prstGeom prst="rect">
            <a:avLst/>
          </a:prstGeom>
          <a:noFill/>
        </p:spPr>
      </p:pic>
      <p:sp>
        <p:nvSpPr>
          <p:cNvPr id="2" name="TextBox 1"/>
          <p:cNvSpPr txBox="1"/>
          <p:nvPr/>
        </p:nvSpPr>
        <p:spPr>
          <a:xfrm>
            <a:off x="682388" y="2705726"/>
            <a:ext cx="7779224" cy="1446550"/>
          </a:xfrm>
          <a:prstGeom prst="rect">
            <a:avLst/>
          </a:prstGeom>
          <a:noFill/>
        </p:spPr>
        <p:txBody>
          <a:bodyPr wrap="square" rtlCol="0" anchor="ctr" anchorCtr="0">
            <a:spAutoFit/>
          </a:bodyPr>
          <a:lstStyle/>
          <a:p>
            <a:r>
              <a:rPr lang="en-US" sz="4400" dirty="0" smtClean="0">
                <a:latin typeface="+mn-lt"/>
              </a:rPr>
              <a:t>“How stable, how functional </a:t>
            </a:r>
            <a:r>
              <a:rPr lang="en-US" sz="4400" dirty="0">
                <a:latin typeface="+mn-lt"/>
              </a:rPr>
              <a:t>was Athenian democracy</a:t>
            </a:r>
            <a:r>
              <a:rPr lang="en-US" sz="4400" dirty="0" smtClean="0">
                <a:latin typeface="+mn-lt"/>
              </a:rPr>
              <a:t>?”</a:t>
            </a:r>
            <a:endParaRPr lang="en-US" sz="4400" dirty="0">
              <a:latin typeface="+mn-lt"/>
            </a:endParaRPr>
          </a:p>
        </p:txBody>
      </p:sp>
    </p:spTree>
    <p:extLst>
      <p:ext uri="{BB962C8B-B14F-4D97-AF65-F5344CB8AC3E}">
        <p14:creationId xmlns:p14="http://schemas.microsoft.com/office/powerpoint/2010/main" val="3905399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j0078711"/>
          <p:cNvPicPr>
            <a:picLocks noChangeAspect="1" noChangeArrowheads="1"/>
          </p:cNvPicPr>
          <p:nvPr/>
        </p:nvPicPr>
        <p:blipFill>
          <a:blip r:embed="rId3" cstate="print">
            <a:lum bright="88000" contrast="-70000"/>
          </a:blip>
          <a:srcRect/>
          <a:stretch>
            <a:fillRect/>
          </a:stretch>
        </p:blipFill>
        <p:spPr bwMode="auto">
          <a:xfrm>
            <a:off x="3484563" y="792163"/>
            <a:ext cx="2174875" cy="5273675"/>
          </a:xfrm>
          <a:prstGeom prst="rect">
            <a:avLst/>
          </a:prstGeom>
          <a:noFill/>
        </p:spPr>
      </p:pic>
      <p:sp>
        <p:nvSpPr>
          <p:cNvPr id="2" name="TextBox 1"/>
          <p:cNvSpPr txBox="1"/>
          <p:nvPr/>
        </p:nvSpPr>
        <p:spPr>
          <a:xfrm>
            <a:off x="682388" y="2705726"/>
            <a:ext cx="7779224" cy="1446550"/>
          </a:xfrm>
          <a:prstGeom prst="rect">
            <a:avLst/>
          </a:prstGeom>
          <a:noFill/>
        </p:spPr>
        <p:txBody>
          <a:bodyPr wrap="square" rtlCol="0" anchor="ctr" anchorCtr="0">
            <a:spAutoFit/>
          </a:bodyPr>
          <a:lstStyle/>
          <a:p>
            <a:r>
              <a:rPr lang="en-US" sz="4400" dirty="0" smtClean="0">
                <a:solidFill>
                  <a:schemeClr val="bg1">
                    <a:lumMod val="75000"/>
                  </a:schemeClr>
                </a:solidFill>
                <a:latin typeface="+mn-lt"/>
              </a:rPr>
              <a:t>“How stable, how functional </a:t>
            </a:r>
            <a:r>
              <a:rPr lang="en-US" sz="4400" dirty="0">
                <a:solidFill>
                  <a:schemeClr val="bg1">
                    <a:lumMod val="75000"/>
                  </a:schemeClr>
                </a:solidFill>
                <a:latin typeface="+mn-lt"/>
              </a:rPr>
              <a:t>was Athenian democracy</a:t>
            </a:r>
            <a:r>
              <a:rPr lang="en-US" sz="4400" dirty="0" smtClean="0">
                <a:solidFill>
                  <a:schemeClr val="bg1">
                    <a:lumMod val="75000"/>
                  </a:schemeClr>
                </a:solidFill>
                <a:latin typeface="+mn-lt"/>
              </a:rPr>
              <a:t>?”</a:t>
            </a:r>
            <a:endParaRPr lang="en-US" sz="4400" dirty="0">
              <a:solidFill>
                <a:schemeClr val="bg1">
                  <a:lumMod val="75000"/>
                </a:schemeClr>
              </a:solidFill>
              <a:latin typeface="+mn-lt"/>
            </a:endParaRPr>
          </a:p>
        </p:txBody>
      </p:sp>
      <p:sp>
        <p:nvSpPr>
          <p:cNvPr id="4" name="TextBox 3"/>
          <p:cNvSpPr txBox="1"/>
          <p:nvPr/>
        </p:nvSpPr>
        <p:spPr>
          <a:xfrm>
            <a:off x="341194" y="4514484"/>
            <a:ext cx="8461612" cy="1323439"/>
          </a:xfrm>
          <a:prstGeom prst="rect">
            <a:avLst/>
          </a:prstGeom>
          <a:noFill/>
        </p:spPr>
        <p:txBody>
          <a:bodyPr wrap="square" rtlCol="0" anchor="ctr" anchorCtr="0">
            <a:spAutoFit/>
          </a:bodyPr>
          <a:lstStyle/>
          <a:p>
            <a:r>
              <a:rPr lang="en-US" sz="4000" dirty="0" smtClean="0">
                <a:latin typeface="+mn-lt"/>
              </a:rPr>
              <a:t>Or rather, How do our ancient texts approach that question?</a:t>
            </a:r>
          </a:p>
        </p:txBody>
      </p:sp>
    </p:spTree>
    <p:extLst>
      <p:ext uri="{BB962C8B-B14F-4D97-AF65-F5344CB8AC3E}">
        <p14:creationId xmlns:p14="http://schemas.microsoft.com/office/powerpoint/2010/main" val="227904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a:t>“Democracy and its Discontents”</a:t>
            </a:r>
          </a:p>
        </p:txBody>
      </p:sp>
      <p:sp>
        <p:nvSpPr>
          <p:cNvPr id="115715" name="Rectangle 3"/>
          <p:cNvSpPr>
            <a:spLocks noGrp="1" noChangeArrowheads="1"/>
          </p:cNvSpPr>
          <p:nvPr>
            <p:ph type="body" idx="1"/>
          </p:nvPr>
        </p:nvSpPr>
        <p:spPr/>
        <p:txBody>
          <a:bodyPr/>
          <a:lstStyle/>
          <a:p>
            <a:r>
              <a:rPr lang="en-US" dirty="0" smtClean="0"/>
              <a:t>Sophists</a:t>
            </a:r>
            <a:endParaRPr lang="en-US" dirty="0"/>
          </a:p>
          <a:p>
            <a:r>
              <a:rPr lang="en-US" dirty="0" smtClean="0"/>
              <a:t>“New Politicians”</a:t>
            </a:r>
            <a:endParaRPr lang="en-US" dirty="0"/>
          </a:p>
          <a:p>
            <a:r>
              <a:rPr lang="en-US" i="1" dirty="0" smtClean="0"/>
              <a:t>Stasis</a:t>
            </a:r>
            <a:endParaRPr lang="en-US" dirty="0"/>
          </a:p>
          <a:p>
            <a:r>
              <a:rPr lang="en-US" dirty="0" smtClean="0"/>
              <a:t>Recovery</a:t>
            </a:r>
            <a:endParaRPr lang="en-US" dirty="0"/>
          </a:p>
        </p:txBody>
      </p:sp>
    </p:spTree>
    <p:extLst>
      <p:ext uri="{BB962C8B-B14F-4D97-AF65-F5344CB8AC3E}">
        <p14:creationId xmlns:p14="http://schemas.microsoft.com/office/powerpoint/2010/main" val="1387148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Effect transition="in" filter="fade">
                                      <p:cBhvr>
                                        <p:cTn id="7" dur="500"/>
                                        <p:tgtEl>
                                          <p:spTgt spid="1157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5715">
                                            <p:txEl>
                                              <p:pRg st="1" end="1"/>
                                            </p:txEl>
                                          </p:spTgt>
                                        </p:tgtEl>
                                        <p:attrNameLst>
                                          <p:attrName>style.visibility</p:attrName>
                                        </p:attrNameLst>
                                      </p:cBhvr>
                                      <p:to>
                                        <p:strVal val="visible"/>
                                      </p:to>
                                    </p:set>
                                    <p:animEffect transition="in" filter="fade">
                                      <p:cBhvr>
                                        <p:cTn id="12" dur="500"/>
                                        <p:tgtEl>
                                          <p:spTgt spid="1157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5715">
                                            <p:txEl>
                                              <p:pRg st="2" end="2"/>
                                            </p:txEl>
                                          </p:spTgt>
                                        </p:tgtEl>
                                        <p:attrNameLst>
                                          <p:attrName>style.visibility</p:attrName>
                                        </p:attrNameLst>
                                      </p:cBhvr>
                                      <p:to>
                                        <p:strVal val="visible"/>
                                      </p:to>
                                    </p:set>
                                    <p:animEffect transition="in" filter="fade">
                                      <p:cBhvr>
                                        <p:cTn id="17" dur="500"/>
                                        <p:tgtEl>
                                          <p:spTgt spid="1157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5715">
                                            <p:txEl>
                                              <p:pRg st="3" end="3"/>
                                            </p:txEl>
                                          </p:spTgt>
                                        </p:tgtEl>
                                        <p:attrNameLst>
                                          <p:attrName>style.visibility</p:attrName>
                                        </p:attrNameLst>
                                      </p:cBhvr>
                                      <p:to>
                                        <p:strVal val="visible"/>
                                      </p:to>
                                    </p:set>
                                    <p:animEffect transition="in" filter="fade">
                                      <p:cBhvr>
                                        <p:cTn id="22" dur="500"/>
                                        <p:tgtEl>
                                          <p:spTgt spid="1157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dirty="0" smtClean="0"/>
              <a:t>Three Thinkers</a:t>
            </a:r>
            <a:endParaRPr lang="en-US" dirty="0"/>
          </a:p>
        </p:txBody>
      </p:sp>
      <p:sp>
        <p:nvSpPr>
          <p:cNvPr id="124931" name="Rectangle 3"/>
          <p:cNvSpPr>
            <a:spLocks noGrp="1" noChangeArrowheads="1"/>
          </p:cNvSpPr>
          <p:nvPr>
            <p:ph type="body" idx="1"/>
          </p:nvPr>
        </p:nvSpPr>
        <p:spPr/>
        <p:txBody>
          <a:bodyPr/>
          <a:lstStyle/>
          <a:p>
            <a:r>
              <a:rPr lang="en-US" dirty="0" smtClean="0"/>
              <a:t>Weber, </a:t>
            </a:r>
            <a:r>
              <a:rPr lang="en-US" dirty="0" err="1"/>
              <a:t>Michels</a:t>
            </a:r>
            <a:r>
              <a:rPr lang="en-US" dirty="0"/>
              <a:t>, Finley</a:t>
            </a:r>
          </a:p>
        </p:txBody>
      </p:sp>
    </p:spTree>
    <p:extLst>
      <p:ext uri="{BB962C8B-B14F-4D97-AF65-F5344CB8AC3E}">
        <p14:creationId xmlns:p14="http://schemas.microsoft.com/office/powerpoint/2010/main" val="351642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1441</TotalTime>
  <Words>3315</Words>
  <Application>Microsoft Office PowerPoint</Application>
  <PresentationFormat>On-screen Show (4:3)</PresentationFormat>
  <Paragraphs>242</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Arial</vt:lpstr>
      <vt:lpstr>Calibri</vt:lpstr>
      <vt:lpstr>Century Gothic</vt:lpstr>
      <vt:lpstr>Levenim MT</vt:lpstr>
      <vt:lpstr>Times New Roman</vt:lpstr>
      <vt:lpstr>Wingdings 2</vt:lpstr>
      <vt:lpstr>peitho</vt:lpstr>
      <vt:lpstr>Democracy and its Discontents</vt:lpstr>
      <vt:lpstr>What’s Charisma Got to Do with It?</vt:lpstr>
      <vt:lpstr>What’s Charisma Got to Do with It?</vt:lpstr>
      <vt:lpstr>Agenda</vt:lpstr>
      <vt:lpstr>Democracy and its Discontents</vt:lpstr>
      <vt:lpstr>PowerPoint Presentation</vt:lpstr>
      <vt:lpstr>PowerPoint Presentation</vt:lpstr>
      <vt:lpstr>“Democracy and its Discontents”</vt:lpstr>
      <vt:lpstr>Three Thinkers</vt:lpstr>
      <vt:lpstr>Weber’s “Ideal Types”</vt:lpstr>
      <vt:lpstr>Weber: “Legitimate Domination”</vt:lpstr>
      <vt:lpstr>Charisma Democratized — How?</vt:lpstr>
      <vt:lpstr>"Plebiscitary  Democracy”</vt:lpstr>
      <vt:lpstr>PowerPoint Presentation</vt:lpstr>
      <vt:lpstr>Michels’ “Iron Law”</vt:lpstr>
      <vt:lpstr>PowerPoint Presentation</vt:lpstr>
      <vt:lpstr>Finley on Charismatic Model</vt:lpstr>
      <vt:lpstr>Discussion-Debate</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157</cp:revision>
  <cp:lastPrinted>2017-02-28T21:13:26Z</cp:lastPrinted>
  <dcterms:created xsi:type="dcterms:W3CDTF">2012-09-19T20:43:20Z</dcterms:created>
  <dcterms:modified xsi:type="dcterms:W3CDTF">2017-04-01T21:19:06Z</dcterms:modified>
</cp:coreProperties>
</file>