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8"/>
  </p:notesMasterIdLst>
  <p:handoutMasterIdLst>
    <p:handoutMasterId r:id="rId19"/>
  </p:handoutMasterIdLst>
  <p:sldIdLst>
    <p:sldId id="256" r:id="rId2"/>
    <p:sldId id="292" r:id="rId3"/>
    <p:sldId id="304" r:id="rId4"/>
    <p:sldId id="268" r:id="rId5"/>
    <p:sldId id="279" r:id="rId6"/>
    <p:sldId id="289" r:id="rId7"/>
    <p:sldId id="300" r:id="rId8"/>
    <p:sldId id="299" r:id="rId9"/>
    <p:sldId id="282" r:id="rId10"/>
    <p:sldId id="261" r:id="rId11"/>
    <p:sldId id="301" r:id="rId12"/>
    <p:sldId id="302" r:id="rId13"/>
    <p:sldId id="303" r:id="rId14"/>
    <p:sldId id="283" r:id="rId15"/>
    <p:sldId id="287" r:id="rId16"/>
    <p:sldId id="286" r:id="rId17"/>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0000FF"/>
    <a:srgbClr val="000099"/>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59954" autoAdjust="0"/>
  </p:normalViewPr>
  <p:slideViewPr>
    <p:cSldViewPr showGuides="1">
      <p:cViewPr varScale="1">
        <p:scale>
          <a:sx n="66" d="100"/>
          <a:sy n="66" d="100"/>
        </p:scale>
        <p:origin x="354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5" d="100"/>
        <a:sy n="65" d="100"/>
      </p:scale>
      <p:origin x="0" y="0"/>
    </p:cViewPr>
  </p:sorterViewPr>
  <p:notesViewPr>
    <p:cSldViewPr showGuides="1">
      <p:cViewPr varScale="1">
        <p:scale>
          <a:sx n="56" d="100"/>
          <a:sy n="56" d="100"/>
        </p:scale>
        <p:origin x="-254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175770949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1711745909"/>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100" kern="1200" baseline="0">
        <a:solidFill>
          <a:schemeClr val="tx1"/>
        </a:solidFill>
        <a:latin typeface="Tahoma" pitchFamily="34" charset="0"/>
        <a:ea typeface="+mn-ea"/>
        <a:cs typeface="+mn-cs"/>
      </a:defRPr>
    </a:lvl1pPr>
    <a:lvl2pPr marL="457200" algn="l" rtl="0" fontAlgn="base">
      <a:spcBef>
        <a:spcPct val="30000"/>
      </a:spcBef>
      <a:spcAft>
        <a:spcPct val="0"/>
      </a:spcAft>
      <a:defRPr sz="1100" kern="1200" baseline="0">
        <a:solidFill>
          <a:schemeClr val="tx1"/>
        </a:solidFill>
        <a:latin typeface="Tahoma" pitchFamily="34" charset="0"/>
        <a:ea typeface="+mn-ea"/>
        <a:cs typeface="+mn-cs"/>
      </a:defRPr>
    </a:lvl2pPr>
    <a:lvl3pPr marL="914400" algn="l" rtl="0" fontAlgn="base">
      <a:spcBef>
        <a:spcPct val="30000"/>
      </a:spcBef>
      <a:spcAft>
        <a:spcPct val="0"/>
      </a:spcAft>
      <a:defRPr sz="1100" kern="1200" baseline="0">
        <a:solidFill>
          <a:schemeClr val="tx1"/>
        </a:solidFill>
        <a:latin typeface="Tahoma" pitchFamily="34" charset="0"/>
        <a:ea typeface="+mn-ea"/>
        <a:cs typeface="+mn-cs"/>
      </a:defRPr>
    </a:lvl3pPr>
    <a:lvl4pPr marL="1371600" algn="l" rtl="0" fontAlgn="base">
      <a:spcBef>
        <a:spcPct val="30000"/>
      </a:spcBef>
      <a:spcAft>
        <a:spcPct val="0"/>
      </a:spcAft>
      <a:defRPr sz="1100" kern="1200" baseline="0">
        <a:solidFill>
          <a:schemeClr val="tx1"/>
        </a:solidFill>
        <a:latin typeface="Tahoma" pitchFamily="34" charset="0"/>
        <a:ea typeface="+mn-ea"/>
        <a:cs typeface="+mn-cs"/>
      </a:defRPr>
    </a:lvl4pPr>
    <a:lvl5pPr marL="1828800" algn="l" rtl="0" fontAlgn="base">
      <a:spcBef>
        <a:spcPct val="30000"/>
      </a:spcBef>
      <a:spcAft>
        <a:spcPct val="0"/>
      </a:spcAft>
      <a:defRPr sz="1100" kern="1200" baseline="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E7BFF53-AE02-4D3F-8BEA-AFD970530F3F}" type="datetime1">
              <a:rPr lang="en-US"/>
              <a:pPr/>
              <a:t>3/29/2017</a:t>
            </a:fld>
            <a:endParaRPr lang="en-US"/>
          </a:p>
        </p:txBody>
      </p:sp>
      <p:sp>
        <p:nvSpPr>
          <p:cNvPr id="7" name="Rectangle 7"/>
          <p:cNvSpPr>
            <a:spLocks noGrp="1" noChangeArrowheads="1"/>
          </p:cNvSpPr>
          <p:nvPr>
            <p:ph type="sldNum" sz="quarter" idx="5"/>
          </p:nvPr>
        </p:nvSpPr>
        <p:spPr>
          <a:ln/>
        </p:spPr>
        <p:txBody>
          <a:bodyPr/>
          <a:lstStyle/>
          <a:p>
            <a:fld id="{192C4625-85F9-478A-8CB1-76021E62FDAD}" type="slidenum">
              <a:rPr lang="en-US"/>
              <a:pPr/>
              <a:t>1</a:t>
            </a:fld>
            <a:endParaRPr lang="en-US"/>
          </a:p>
        </p:txBody>
      </p:sp>
      <p:sp>
        <p:nvSpPr>
          <p:cNvPr id="204802" name="Rectangle 2"/>
          <p:cNvSpPr>
            <a:spLocks noGrp="1" noRot="1" noChangeAspect="1" noChangeArrowheads="1" noTextEdit="1"/>
          </p:cNvSpPr>
          <p:nvPr>
            <p:ph type="sldImg"/>
          </p:nvPr>
        </p:nvSpPr>
        <p:spPr>
          <a:xfrm>
            <a:off x="2449513" y="515938"/>
            <a:ext cx="2111375" cy="1582737"/>
          </a:xfrm>
          <a:ln/>
        </p:spPr>
      </p:sp>
      <p:sp>
        <p:nvSpPr>
          <p:cNvPr id="204803" name="Rectangle 3"/>
          <p:cNvSpPr>
            <a:spLocks noGrp="1" noChangeArrowheads="1"/>
          </p:cNvSpPr>
          <p:nvPr>
            <p:ph type="body" idx="1"/>
          </p:nvPr>
        </p:nvSpPr>
        <p:spPr/>
        <p:txBody>
          <a:bodyPr/>
          <a:lstStyle/>
          <a:p>
            <a:r>
              <a:rPr lang="en-US" dirty="0"/>
              <a:t>we’re entering into the darkest phase of democracy at Athens, the period during which the Peloponnesian war started to go badly for Athenians. but the questions that lie before us are focused on </a:t>
            </a:r>
            <a:r>
              <a:rPr lang="en-US" i="1" dirty="0"/>
              <a:t>persuasion</a:t>
            </a:r>
            <a:r>
              <a:rPr lang="en-US" dirty="0"/>
              <a:t>. keeping that in mind, it’s fair to say that today’s readings seem largely about the </a:t>
            </a:r>
            <a:r>
              <a:rPr lang="en-US" i="1" dirty="0"/>
              <a:t>barriers</a:t>
            </a:r>
            <a:r>
              <a:rPr lang="en-US" dirty="0"/>
              <a:t> to persuasion, about the difficulty, or sometimes sheer refusal, to establish a line of communication with someone who thinks unlike oneself:</a:t>
            </a:r>
          </a:p>
          <a:p>
            <a:pPr marL="170558" indent="-170558">
              <a:buFont typeface="Arial" panose="020B0604020202020204" pitchFamily="34" charset="0"/>
              <a:buChar char="•"/>
            </a:pPr>
            <a:r>
              <a:rPr lang="en-US" dirty="0"/>
              <a:t>in the Mytilenean debate, </a:t>
            </a:r>
            <a:r>
              <a:rPr lang="en-US" dirty="0" err="1"/>
              <a:t>cleon</a:t>
            </a:r>
            <a:r>
              <a:rPr lang="en-US" dirty="0"/>
              <a:t> (arguing pro harsh punishmen5t of Mytilene) criticizes the demos for an unserious approach to assembly debate</a:t>
            </a:r>
          </a:p>
          <a:p>
            <a:pPr marL="170558" indent="-170558">
              <a:buFont typeface="Arial" panose="020B0604020202020204" pitchFamily="34" charset="0"/>
              <a:buChar char="•"/>
            </a:pPr>
            <a:r>
              <a:rPr lang="en-US" dirty="0"/>
              <a:t>in the </a:t>
            </a:r>
            <a:r>
              <a:rPr lang="en-US" dirty="0" err="1"/>
              <a:t>melian</a:t>
            </a:r>
            <a:r>
              <a:rPr lang="en-US" dirty="0"/>
              <a:t> dialogue, neither side succeeds to persuade the other (the Athenians seek to get the Melians to surrender, the Melians to get the Athenians to respect the neutrality of melos)</a:t>
            </a:r>
          </a:p>
          <a:p>
            <a:pPr marL="170558" indent="-170558">
              <a:buFont typeface="Arial" panose="020B0604020202020204" pitchFamily="34" charset="0"/>
              <a:buChar char="•"/>
            </a:pPr>
            <a:r>
              <a:rPr lang="en-US" dirty="0"/>
              <a:t>in the Sicilian dialogue, Nicias fails to break the spell that the prospect of Sicilian conquest has cast</a:t>
            </a:r>
          </a:p>
          <a:p>
            <a:pPr marL="170558" indent="-170558">
              <a:buFont typeface="Arial" panose="020B0604020202020204" pitchFamily="34" charset="0"/>
              <a:buChar char="•"/>
            </a:pPr>
            <a:r>
              <a:rPr lang="en-US" dirty="0"/>
              <a:t>in the </a:t>
            </a:r>
            <a:r>
              <a:rPr lang="en-US" dirty="0" err="1"/>
              <a:t>corcyrean</a:t>
            </a:r>
            <a:r>
              <a:rPr lang="en-US" dirty="0"/>
              <a:t> stasis narrative, the two sides, the island’s democrats and the islands oligarchs, refuse not just to listen to the other but even to give the other side any quarter</a:t>
            </a:r>
          </a:p>
          <a:p>
            <a:pPr marL="170558" indent="-170558">
              <a:buFont typeface="Arial" panose="020B0604020202020204" pitchFamily="34" charset="0"/>
              <a:buChar char="•"/>
            </a:pPr>
            <a:r>
              <a:rPr lang="en-US" dirty="0"/>
              <a:t>overall, the loss of the “noble simplicity,” which makes possible a straightforward reading of another’s words</a:t>
            </a:r>
          </a:p>
          <a:p>
            <a:r>
              <a:rPr lang="en-US" dirty="0"/>
              <a:t>in each case, we seem to face facts – historical facts and facts of human nature – that conspire against rhetorical success. and yet there are ways that rhetoric is used in the speaking, formal and informal, that we learn about, and it bears asking if it the rhetoric we encounter, including generous helpings of the rhetoric of anti-rhetoric, doesn’t in fact bear some kind of fruit.</a:t>
            </a:r>
          </a:p>
        </p:txBody>
      </p:sp>
    </p:spTree>
    <p:extLst>
      <p:ext uri="{BB962C8B-B14F-4D97-AF65-F5344CB8AC3E}">
        <p14:creationId xmlns:p14="http://schemas.microsoft.com/office/powerpoint/2010/main" val="719131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707082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3053373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207070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430-426 plague (on and off) decimates the population of Attica. 429 Pericles dies of plague</a:t>
            </a:r>
          </a:p>
          <a:p>
            <a:r>
              <a:rPr lang="en-US" dirty="0" smtClean="0"/>
              <a:t>427-425 stasis at Corcyra</a:t>
            </a:r>
          </a:p>
          <a:p>
            <a:r>
              <a:rPr lang="en-US" dirty="0" smtClean="0"/>
              <a:t>424 Aristophanes' Knights</a:t>
            </a:r>
          </a:p>
          <a:p>
            <a:r>
              <a:rPr lang="en-US" dirty="0" smtClean="0"/>
              <a:t>422 death of Cleon and Spartan Brasidas at Amphipolis</a:t>
            </a:r>
          </a:p>
          <a:p>
            <a:r>
              <a:rPr lang="en-US" dirty="0" smtClean="0"/>
              <a:t>421 peace of Nicias (with Cleon and Brasidas gone, truce between Sparta and Athens possible)</a:t>
            </a:r>
          </a:p>
          <a:p>
            <a:r>
              <a:rPr lang="en-US" dirty="0" smtClean="0"/>
              <a:t>418 Battle of Mantinea, War between Sparta and Athens renewed; Peace of Nicias is dead-letter</a:t>
            </a:r>
          </a:p>
          <a:p>
            <a:r>
              <a:rPr lang="en-US" dirty="0" smtClean="0"/>
              <a:t>416 conquest of Melos (Melian debate). Sicilian debate at Athens (over Sicilian expedition). Debate at Syracuse (how to meet the Athenian threat)</a:t>
            </a:r>
          </a:p>
          <a:p>
            <a:r>
              <a:rPr lang="en-US" dirty="0" smtClean="0"/>
              <a:t>415-413 Sicilian expedition</a:t>
            </a:r>
          </a:p>
          <a:p>
            <a:r>
              <a:rPr lang="en-US" dirty="0" smtClean="0"/>
              <a:t>415 mutilation of herms, profanation of the mysteries. Indictment and recall of Alcibiades. Alcibiades defects to Sparta; Alcibiades' speech to the Spartans</a:t>
            </a:r>
          </a:p>
          <a:p>
            <a:r>
              <a:rPr lang="en-US" dirty="0" smtClean="0"/>
              <a:t>413 Defeat of Athenians at Syracuse</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1072772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i="0" dirty="0" smtClean="0"/>
              <a:t>question next slide…</a:t>
            </a:r>
          </a:p>
          <a:p>
            <a:r>
              <a:rPr lang="en-US" i="0" dirty="0" smtClean="0"/>
              <a:t>plague description</a:t>
            </a:r>
          </a:p>
          <a:p>
            <a:pPr lvl="1"/>
            <a:r>
              <a:rPr lang="en-US" dirty="0"/>
              <a:t>48. the insatiable thirst. the disease "too severe for human nature." i.e., constitutions could not stand up to it. (figure for the weakness of human nature, the "fragility of goodness.“</a:t>
            </a:r>
          </a:p>
          <a:p>
            <a:pPr lvl="1"/>
            <a:r>
              <a:rPr lang="en-US" dirty="0"/>
              <a:t>49 ff. crowding. the ignoring of the sacred and holy. funeral customs ignored. selfishness in funerals takes over. general lawlessness. reversals of fortune (as poor appropriated </a:t>
            </a:r>
            <a:r>
              <a:rPr lang="en-US" dirty="0" err="1"/>
              <a:t>proerty</a:t>
            </a:r>
            <a:r>
              <a:rPr lang="en-US" dirty="0"/>
              <a:t> of deceased rich). self-indulgence. "As for doing what had been considered noble, no one was eager to take any further pains | for this, because they thought it uncertain whether they should die or not before they achieved it. But the pleasure of the moment, and whatever contributed to that, were set up as standards of nobility and usefulness" (49-50). [clear </a:t>
            </a:r>
            <a:r>
              <a:rPr lang="en-US" dirty="0" err="1"/>
              <a:t>resoance</a:t>
            </a:r>
            <a:r>
              <a:rPr lang="en-US" dirty="0"/>
              <a:t> with the revalorizations in stasis passage. the fear that religion and </a:t>
            </a:r>
            <a:r>
              <a:rPr lang="en-US" dirty="0" err="1"/>
              <a:t>conveniton</a:t>
            </a:r>
            <a:r>
              <a:rPr lang="en-US" dirty="0"/>
              <a:t> were intended to interpose overwhelmed by a more powerfully persuasive law of nature. death the democrat, the great social </a:t>
            </a:r>
            <a:r>
              <a:rPr lang="en-US" dirty="0" err="1"/>
              <a:t>leveller</a:t>
            </a:r>
            <a:r>
              <a:rPr lang="en-US" dirty="0"/>
              <a:t>, also produces a kind of utopian hedonism.]</a:t>
            </a:r>
            <a:endParaRPr lang="en-US" i="0" dirty="0" smtClean="0"/>
          </a:p>
          <a:p>
            <a:r>
              <a:rPr lang="en-US" i="1" dirty="0" smtClean="0"/>
              <a:t>Stasis</a:t>
            </a:r>
            <a:r>
              <a:rPr lang="en-US" dirty="0" smtClean="0"/>
              <a:t> </a:t>
            </a:r>
            <a:r>
              <a:rPr lang="en-US" dirty="0" smtClean="0"/>
              <a:t>description - spin spins out of control:</a:t>
            </a:r>
            <a:endParaRPr lang="en-US" dirty="0" smtClean="0"/>
          </a:p>
          <a:p>
            <a:pPr marL="454823" lvl="1" defTabSz="909645">
              <a:defRPr/>
            </a:pPr>
            <a:r>
              <a:rPr lang="en-US" dirty="0" smtClean="0"/>
              <a:t>“War is a violent teacher: it gives</a:t>
            </a:r>
            <a:r>
              <a:rPr lang="en-US" baseline="0" dirty="0" smtClean="0"/>
              <a:t> most people impulses that are as bad as </a:t>
            </a:r>
            <a:r>
              <a:rPr lang="en-US" baseline="0" dirty="0" err="1" smtClean="0"/>
              <a:t>as</a:t>
            </a:r>
            <a:r>
              <a:rPr lang="en-US" baseline="0" dirty="0" smtClean="0"/>
              <a:t> their situation when it takes away the easy supply of what they need for daily life</a:t>
            </a:r>
            <a:r>
              <a:rPr lang="en-US" dirty="0" smtClean="0"/>
              <a:t>” (90)</a:t>
            </a:r>
          </a:p>
          <a:p>
            <a:pPr marL="454823" lvl="1" defTabSz="909645">
              <a:defRPr/>
            </a:pPr>
            <a:r>
              <a:rPr lang="en-US" dirty="0" smtClean="0"/>
              <a:t>“And they reversed the usual way of using words to evaluate activities. Ill-considered boldness was counted as loyal manliness; prudent</a:t>
            </a:r>
            <a:r>
              <a:rPr lang="en-US" baseline="0" dirty="0" smtClean="0"/>
              <a:t> hesitation was held to be cowardice in disguise, and moderation merely the cloak of an unmanly nature</a:t>
            </a:r>
            <a:r>
              <a:rPr lang="en-US" dirty="0" smtClean="0"/>
              <a:t>” etc. (90-91)</a:t>
            </a:r>
          </a:p>
          <a:p>
            <a:pPr marL="454823" lvl="1" defTabSz="909645">
              <a:defRPr/>
            </a:pPr>
            <a:r>
              <a:rPr lang="en-US" dirty="0" smtClean="0"/>
              <a:t>RHETORIC OF </a:t>
            </a:r>
            <a:r>
              <a:rPr lang="en-US" dirty="0" smtClean="0"/>
              <a:t>STASIS:</a:t>
            </a:r>
          </a:p>
          <a:p>
            <a:pPr marL="626273" lvl="1" indent="-171450" defTabSz="909645">
              <a:buFont typeface="Arial" panose="020B0604020202020204" pitchFamily="34" charset="0"/>
              <a:buChar char="•"/>
              <a:defRPr/>
            </a:pPr>
            <a:r>
              <a:rPr lang="en-US" dirty="0" smtClean="0"/>
              <a:t>a kind of newspeak, where the connotational force of words mattered more than their actual meanings</a:t>
            </a:r>
          </a:p>
          <a:p>
            <a:pPr marL="626273" lvl="1" indent="-171450" defTabSz="909645">
              <a:buFont typeface="Arial" panose="020B0604020202020204" pitchFamily="34" charset="0"/>
              <a:buChar char="•"/>
              <a:defRPr/>
            </a:pPr>
            <a:r>
              <a:rPr lang="en-US" dirty="0" smtClean="0"/>
              <a:t>these are not ways to bridge an ideological divide, they are ways to  validate oneself and one’s faction. they are slogans that, by </a:t>
            </a:r>
            <a:r>
              <a:rPr lang="en-US" i="1" dirty="0" smtClean="0"/>
              <a:t>violating</a:t>
            </a:r>
            <a:r>
              <a:rPr lang="en-US" i="0" dirty="0" smtClean="0"/>
              <a:t> the verbal and moral meanings, signify one’s loyalty to party, much</a:t>
            </a:r>
            <a:r>
              <a:rPr lang="en-US" i="0" baseline="0" dirty="0" smtClean="0"/>
              <a:t> the way that a killing is necessary to signify one’s readiness to be inducted into the mob</a:t>
            </a:r>
          </a:p>
          <a:p>
            <a:pPr marL="454823" lvl="1" indent="0" defTabSz="909645">
              <a:buFont typeface="Arial" panose="020B0604020202020204" pitchFamily="34" charset="0"/>
              <a:buNone/>
              <a:defRPr/>
            </a:pPr>
            <a:r>
              <a:rPr lang="en-US" i="0" baseline="0" dirty="0" smtClean="0"/>
              <a:t>Thucydides, who was himself keenly interested in sophistic thought and rhetoric, laments the loss of what scholars summarize as the noble simplicity, those ideological touchstones that provide us with a sense of stability </a:t>
            </a:r>
            <a:r>
              <a:rPr lang="en-US" i="0" baseline="0" smtClean="0"/>
              <a:t>and community.</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14</a:t>
            </a:fld>
            <a:endParaRPr lang="en-US"/>
          </a:p>
        </p:txBody>
      </p:sp>
    </p:spTree>
    <p:extLst>
      <p:ext uri="{BB962C8B-B14F-4D97-AF65-F5344CB8AC3E}">
        <p14:creationId xmlns:p14="http://schemas.microsoft.com/office/powerpoint/2010/main" val="236383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kern="1200" baseline="0" dirty="0" smtClean="0">
                <a:solidFill>
                  <a:schemeClr val="tx1"/>
                </a:solidFill>
                <a:effectLst/>
                <a:latin typeface="Tahoma" pitchFamily="34" charset="0"/>
                <a:ea typeface="+mn-ea"/>
                <a:cs typeface="+mn-cs"/>
              </a:rPr>
              <a:t>In the Melia dialogue, each side is at pains to establish its “street cred” in terms of talking turkey, of </a:t>
            </a:r>
            <a:r>
              <a:rPr lang="en-US" sz="1100" i="1" kern="1200" baseline="0" dirty="0" smtClean="0">
                <a:solidFill>
                  <a:schemeClr val="tx1"/>
                </a:solidFill>
                <a:effectLst/>
                <a:latin typeface="Tahoma" pitchFamily="34" charset="0"/>
                <a:ea typeface="+mn-ea"/>
                <a:cs typeface="+mn-cs"/>
              </a:rPr>
              <a:t>parrhêsia</a:t>
            </a:r>
            <a:r>
              <a:rPr lang="en-US" sz="1100" kern="1200" baseline="0" dirty="0" smtClean="0">
                <a:solidFill>
                  <a:schemeClr val="tx1"/>
                </a:solidFill>
                <a:effectLst/>
                <a:latin typeface="Tahoma" pitchFamily="34" charset="0"/>
                <a:ea typeface="+mn-ea"/>
                <a:cs typeface="+mn-cs"/>
              </a:rPr>
              <a:t> — of not being naive about things. For each side, might makes right, and each thinks might is on its side. the perspective of “Might makes right,” from the perspective of expediency. Each, though, represents its opposite number differently. The Athenians claim the Melians are in fact too attached to old-fashioned notions like justice and honor, whereas the Melians want to convince the Athenians that they’re not being expedient enough in ignoring the Spartans, who, think the Melians, will come to their aid. What's interesting is that argument from power is now being treated as ideological common ground, a way to reach out to one’s interlocutor dialogically. If that’s right, and if we consider that in relation to other texts we’ve seen (Plato’s </a:t>
            </a:r>
            <a:r>
              <a:rPr lang="en-US" sz="1100" i="1" kern="1200" baseline="0" dirty="0" smtClean="0">
                <a:solidFill>
                  <a:schemeClr val="tx1"/>
                </a:solidFill>
                <a:effectLst/>
                <a:latin typeface="Tahoma" pitchFamily="34" charset="0"/>
                <a:ea typeface="+mn-ea"/>
                <a:cs typeface="+mn-cs"/>
              </a:rPr>
              <a:t>Gorgias</a:t>
            </a:r>
            <a:r>
              <a:rPr lang="en-US" sz="1100" kern="1200" baseline="0" dirty="0" smtClean="0">
                <a:solidFill>
                  <a:schemeClr val="tx1"/>
                </a:solidFill>
                <a:effectLst/>
                <a:latin typeface="Tahoma" pitchFamily="34" charset="0"/>
                <a:ea typeface="+mn-ea"/>
                <a:cs typeface="+mn-cs"/>
              </a:rPr>
              <a:t>, the sophists), we can begin to reach a tentative generalization about the 420s: that notions of the natural law and the right of the stronger had in fact become a kin of ideological lingua franca (“common tongue”) for Athenians and other Greeks.</a:t>
            </a:r>
            <a:endParaRPr lang="en-US" sz="1100" kern="1200" baseline="0" dirty="0">
              <a:solidFill>
                <a:schemeClr val="tx1"/>
              </a:solidFill>
              <a:effectLst/>
              <a:latin typeface="Tahoma" pitchFamily="34" charset="0"/>
              <a:ea typeface="+mn-ea"/>
              <a:cs typeface="+mn-cs"/>
            </a:endParaRP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15</a:t>
            </a:fld>
            <a:endParaRPr lang="en-US"/>
          </a:p>
        </p:txBody>
      </p:sp>
    </p:spTree>
    <p:extLst>
      <p:ext uri="{BB962C8B-B14F-4D97-AF65-F5344CB8AC3E}">
        <p14:creationId xmlns:p14="http://schemas.microsoft.com/office/powerpoint/2010/main" val="768029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9645">
              <a:defRPr/>
            </a:pPr>
            <a:r>
              <a:rPr lang="en-US" i="0" dirty="0" smtClean="0"/>
              <a:t>who’s being persuaded how, and which lenses might that resonate with. (circumstances are “persuasive,” as are individuals who spinning for themselves</a:t>
            </a:r>
            <a:r>
              <a:rPr lang="en-US" i="0" baseline="0" dirty="0" smtClean="0"/>
              <a:t> and for interest groups… but if </a:t>
            </a:r>
            <a:r>
              <a:rPr lang="en-US" i="0" baseline="0" dirty="0" err="1" smtClean="0"/>
              <a:t>michels</a:t>
            </a:r>
            <a:r>
              <a:rPr lang="en-US" i="0" baseline="0" dirty="0" smtClean="0"/>
              <a:t>-weber right, is democracy stasis?)</a:t>
            </a:r>
            <a:endParaRPr lang="en-US" i="0" dirty="0" smtClean="0"/>
          </a:p>
          <a:p>
            <a:r>
              <a:rPr lang="en-US" i="1" dirty="0" smtClean="0"/>
              <a:t>CD</a:t>
            </a:r>
            <a:r>
              <a:rPr lang="en-US" dirty="0" smtClean="0"/>
              <a:t> on Mytilenean</a:t>
            </a:r>
            <a:r>
              <a:rPr lang="en-US" baseline="0" dirty="0" smtClean="0"/>
              <a:t> debate</a:t>
            </a:r>
            <a:r>
              <a:rPr lang="en-US" dirty="0" smtClean="0"/>
              <a:t>:</a:t>
            </a:r>
          </a:p>
          <a:p>
            <a:pPr lvl="1"/>
            <a:r>
              <a:rPr lang="en-US" dirty="0"/>
              <a:t>In Thucydides, a pleonectic (</a:t>
            </a:r>
            <a:r>
              <a:rPr lang="en-US" i="1" dirty="0"/>
              <a:t>pleonexia</a:t>
            </a:r>
            <a:r>
              <a:rPr lang="en-US" dirty="0"/>
              <a:t>, “greed”) component to </a:t>
            </a:r>
            <a:r>
              <a:rPr lang="en-US" i="1" dirty="0"/>
              <a:t>erôs </a:t>
            </a:r>
            <a:r>
              <a:rPr lang="en-US" dirty="0"/>
              <a:t>proper emerges from the Mytilenian debate, specifically, from Diodotus speech. There greed (</a:t>
            </a:r>
            <a:r>
              <a:rPr lang="en-US" i="1" dirty="0" err="1"/>
              <a:t>pleonexian</a:t>
            </a:r>
            <a:r>
              <a:rPr lang="en-US" dirty="0"/>
              <a:t>) based on wealth (</a:t>
            </a:r>
            <a:r>
              <a:rPr lang="en-US" i="1" dirty="0"/>
              <a:t>exousia</a:t>
            </a:r>
            <a:r>
              <a:rPr lang="en-US" dirty="0"/>
              <a:t>), arrogance (</a:t>
            </a:r>
            <a:r>
              <a:rPr lang="en-US" i="1" dirty="0" err="1"/>
              <a:t>hubrei</a:t>
            </a:r>
            <a:r>
              <a:rPr lang="en-US" dirty="0"/>
              <a:t>), and pride (</a:t>
            </a:r>
            <a:r>
              <a:rPr lang="en-US" i="1" dirty="0" err="1"/>
              <a:t>phonêmati</a:t>
            </a:r>
            <a:r>
              <a:rPr lang="en-US" dirty="0"/>
              <a:t>) numbers among the “incurable” (</a:t>
            </a:r>
            <a:r>
              <a:rPr lang="en-US" i="1" dirty="0" err="1"/>
              <a:t>anêkestou</a:t>
            </a:r>
            <a:r>
              <a:rPr lang="en-US" dirty="0"/>
              <a:t>) passions that, overmastering human beings, cause them to throw discretion to the wind — a pattern with close affinities to the process, discussed in the very next sentence, whereby </a:t>
            </a:r>
            <a:r>
              <a:rPr lang="en-US" i="1" dirty="0"/>
              <a:t>elpis </a:t>
            </a:r>
            <a:r>
              <a:rPr lang="en-US" dirty="0"/>
              <a:t>and </a:t>
            </a:r>
            <a:r>
              <a:rPr lang="en-US" i="1" dirty="0"/>
              <a:t>erôs</a:t>
            </a:r>
            <a:r>
              <a:rPr lang="en-US" dirty="0"/>
              <a:t>, hope and lust, drive people to seek out fortune’s riches at any cost. (66)</a:t>
            </a:r>
          </a:p>
          <a:p>
            <a:pPr lvl="0"/>
            <a:r>
              <a:rPr lang="en-US" dirty="0" smtClean="0"/>
              <a:t>Sicilian debate:</a:t>
            </a:r>
          </a:p>
          <a:p>
            <a:pPr lvl="1"/>
            <a:r>
              <a:rPr lang="en-US" dirty="0" smtClean="0"/>
              <a:t>the power of irrational thinking – eros – in face of rational thought</a:t>
            </a:r>
            <a:r>
              <a:rPr lang="en-US" baseline="0" dirty="0" smtClean="0"/>
              <a:t> and speech, logos. Nicias’ frank speech no enough to undo the earlier decision. but his second speech arguably intensified the “sick eros” decried by him vis-à-vis expedition.</a:t>
            </a:r>
          </a:p>
          <a:p>
            <a:pPr lvl="1"/>
            <a:r>
              <a:rPr lang="en-US" baseline="0" dirty="0" smtClean="0"/>
              <a:t>but the coercive power of charisma also a factor. al subtly sought to counteract </a:t>
            </a:r>
            <a:r>
              <a:rPr lang="en-US" baseline="0" dirty="0" err="1" smtClean="0"/>
              <a:t>nic’s</a:t>
            </a:r>
            <a:r>
              <a:rPr lang="en-US" baseline="0" dirty="0" smtClean="0"/>
              <a:t> attempt to peel away the older elements. </a:t>
            </a:r>
            <a:r>
              <a:rPr lang="en-US" baseline="0" dirty="0" err="1" smtClean="0"/>
              <a:t>alc</a:t>
            </a:r>
            <a:r>
              <a:rPr lang="en-US" baseline="0" dirty="0" smtClean="0"/>
              <a:t> seems to treat that as implicitly contrary to a political ethic of consensus – this is, in other words, the rhetoric of consensus as a coercive element. so </a:t>
            </a:r>
            <a:r>
              <a:rPr lang="en-US" baseline="0" dirty="0" err="1" smtClean="0"/>
              <a:t>thucydides</a:t>
            </a:r>
            <a:r>
              <a:rPr lang="en-US" baseline="0" dirty="0" smtClean="0"/>
              <a:t> on the eros to sail:</a:t>
            </a:r>
          </a:p>
          <a:p>
            <a:pPr lvl="2"/>
            <a:r>
              <a:rPr lang="en-US" dirty="0"/>
              <a:t>This </a:t>
            </a:r>
            <a:r>
              <a:rPr lang="en-US" i="1" dirty="0"/>
              <a:t>erôs </a:t>
            </a:r>
            <a:r>
              <a:rPr lang="en-US" dirty="0"/>
              <a:t>left Athenians feeling empowered and confident, but it also exercised power </a:t>
            </a:r>
            <a:r>
              <a:rPr lang="en-US" i="1" dirty="0"/>
              <a:t>over </a:t>
            </a:r>
            <a:r>
              <a:rPr lang="en-US" dirty="0"/>
              <a:t>them, a power so forceful that nothing Nicias could say would deter support for the invasion. On the contrary, his attempts at reverse psychology only reinforced the city’s resolve (Thucydides 6.24.2). Nor were those opposed to the motion willing to vote their convictions, since to do so would have involved appearing hostile to the city’s interests (</a:t>
            </a:r>
            <a:r>
              <a:rPr lang="en-US" i="1" dirty="0" err="1"/>
              <a:t>kakonous</a:t>
            </a:r>
            <a:r>
              <a:rPr lang="en-US" i="1" dirty="0"/>
              <a:t> . . . </a:t>
            </a:r>
            <a:r>
              <a:rPr lang="en-US" i="1" dirty="0" err="1"/>
              <a:t>têi</a:t>
            </a:r>
            <a:r>
              <a:rPr lang="en-US" i="1" dirty="0"/>
              <a:t> </a:t>
            </a:r>
            <a:r>
              <a:rPr lang="en-US" i="1" dirty="0" err="1"/>
              <a:t>polei</a:t>
            </a:r>
            <a:r>
              <a:rPr lang="en-US" dirty="0"/>
              <a:t>, 6.24.4; cf. 6.13.1). Thucydides’ point? Among other things, that consensus, when it gains the kind of momentum this “</a:t>
            </a:r>
            <a:r>
              <a:rPr lang="en-US" i="1" dirty="0"/>
              <a:t>erôs </a:t>
            </a:r>
            <a:r>
              <a:rPr lang="en-US" dirty="0"/>
              <a:t>to sail” did, can create a social-discursive atmosphere hostile to the free exchange of ideas, to </a:t>
            </a:r>
            <a:r>
              <a:rPr lang="en-US" i="1" dirty="0"/>
              <a:t>dialogue</a:t>
            </a:r>
            <a:r>
              <a:rPr lang="en-US" dirty="0"/>
              <a:t>. (</a:t>
            </a:r>
            <a:r>
              <a:rPr lang="en-US" i="1" dirty="0"/>
              <a:t>CD</a:t>
            </a:r>
            <a:r>
              <a:rPr lang="en-US" dirty="0"/>
              <a:t> 28)</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16</a:t>
            </a:fld>
            <a:endParaRPr lang="en-US"/>
          </a:p>
        </p:txBody>
      </p:sp>
    </p:spTree>
    <p:extLst>
      <p:ext uri="{BB962C8B-B14F-4D97-AF65-F5344CB8AC3E}">
        <p14:creationId xmlns:p14="http://schemas.microsoft.com/office/powerpoint/2010/main" val="289500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2532039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will be a lecture-discussion mix with a focus on critical thinking: brain-storming and vetting. I’ll be asking issues addressed in text-focused slides relate to certain issues of persuasion and to our lens readings of 23-oct.</a:t>
            </a:r>
          </a:p>
          <a:p>
            <a:pPr defTabSz="909645">
              <a:defRPr/>
            </a:pPr>
            <a:r>
              <a:rPr lang="en-US" dirty="0" smtClean="0"/>
              <a:t>the big question, again: was the 400s-BCE democracy a kind of stasis? If so, was persuasion</a:t>
            </a:r>
            <a:r>
              <a:rPr lang="en-US" baseline="0" dirty="0" smtClean="0"/>
              <a:t> as a feature therein beneficial? harmful? impotent? (or a combination…)</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1049183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431 war begins</a:t>
            </a:r>
          </a:p>
          <a:p>
            <a:r>
              <a:rPr lang="en-US" dirty="0" smtClean="0"/>
              <a:t>430-426 plague (on and off) decimates the population of Attica</a:t>
            </a:r>
          </a:p>
          <a:p>
            <a:r>
              <a:rPr lang="en-US" dirty="0" smtClean="0"/>
              <a:t>429 Pericles dies of plague</a:t>
            </a:r>
          </a:p>
          <a:p>
            <a:r>
              <a:rPr lang="en-US" dirty="0" smtClean="0"/>
              <a:t>420s Cleon </a:t>
            </a:r>
            <a:r>
              <a:rPr lang="en-US" i="1" dirty="0" smtClean="0"/>
              <a:t>prostates tou demou</a:t>
            </a:r>
            <a:r>
              <a:rPr lang="en-US" dirty="0" smtClean="0"/>
              <a:t> (leader of the democracy)</a:t>
            </a:r>
          </a:p>
          <a:p>
            <a:r>
              <a:rPr lang="en-US" dirty="0" smtClean="0"/>
              <a:t>428-427 revolt of Mytilene. Mytilenian debates (over whether to impose extreme punishment on Mytilene)</a:t>
            </a:r>
          </a:p>
          <a:p>
            <a:r>
              <a:rPr lang="en-US" dirty="0" smtClean="0"/>
              <a:t>427-425 </a:t>
            </a:r>
            <a:r>
              <a:rPr lang="en-US" i="1" dirty="0" smtClean="0"/>
              <a:t>stasis</a:t>
            </a:r>
            <a:r>
              <a:rPr lang="en-US" dirty="0" smtClean="0"/>
              <a:t> at Corcyra</a:t>
            </a:r>
          </a:p>
          <a:p>
            <a:r>
              <a:rPr lang="en-US" dirty="0" smtClean="0"/>
              <a:t>425 Cleon captures Spartans at Pylos (Cleon's "mission accomplished" moment)</a:t>
            </a:r>
          </a:p>
          <a:p>
            <a:r>
              <a:rPr lang="en-US" dirty="0" smtClean="0"/>
              <a:t>424 Aristophanes' </a:t>
            </a:r>
            <a:r>
              <a:rPr lang="en-US" i="1" dirty="0" smtClean="0"/>
              <a:t>Knights</a:t>
            </a:r>
            <a:endParaRPr lang="en-US" dirty="0" smtClean="0"/>
          </a:p>
          <a:p>
            <a:r>
              <a:rPr lang="en-US" dirty="0" smtClean="0"/>
              <a:t>422 death of Cleon and Spartan Brasidas at Amphipolis</a:t>
            </a:r>
          </a:p>
          <a:p>
            <a:r>
              <a:rPr lang="en-US" dirty="0" smtClean="0"/>
              <a:t>421 peace of Nicias (with Cleon and Brasidas gone, truce between Sparta and Athens possible)</a:t>
            </a:r>
          </a:p>
          <a:p>
            <a:r>
              <a:rPr lang="en-US" dirty="0" smtClean="0"/>
              <a:t>418 Battle of Mantinea, War between Sparta and Athens renewed; Peace of Nicias is dead-letter</a:t>
            </a:r>
          </a:p>
          <a:p>
            <a:r>
              <a:rPr lang="en-US" dirty="0" smtClean="0"/>
              <a:t>416 conquest of Melos (Melian debate). Sicilian debate at Athens (over Sicilian expedition). Debate at Syracuse (how to meet the Athenian threat)</a:t>
            </a:r>
          </a:p>
          <a:p>
            <a:r>
              <a:rPr lang="en-US" dirty="0" smtClean="0"/>
              <a:t>415-413 Sicilian expedition</a:t>
            </a:r>
          </a:p>
          <a:p>
            <a:pPr lvl="1"/>
            <a:r>
              <a:rPr lang="en-US" dirty="0" smtClean="0"/>
              <a:t>the speeches in our book take</a:t>
            </a:r>
            <a:r>
              <a:rPr lang="en-US" baseline="0" dirty="0" smtClean="0"/>
              <a:t> place after the first assembly meeting, at which it had already been decided to send a force to </a:t>
            </a:r>
            <a:r>
              <a:rPr lang="en-US" baseline="0" dirty="0" err="1" smtClean="0"/>
              <a:t>sicily</a:t>
            </a:r>
            <a:r>
              <a:rPr lang="en-US" baseline="0" dirty="0" smtClean="0"/>
              <a:t> officially to help the </a:t>
            </a:r>
            <a:r>
              <a:rPr lang="en-US" baseline="0" dirty="0" err="1" smtClean="0"/>
              <a:t>egesteans</a:t>
            </a:r>
            <a:r>
              <a:rPr lang="en-US" baseline="0" dirty="0" smtClean="0"/>
              <a:t> and also the </a:t>
            </a:r>
            <a:r>
              <a:rPr lang="en-US" baseline="0" dirty="0" err="1" smtClean="0"/>
              <a:t>leontinians</a:t>
            </a:r>
            <a:r>
              <a:rPr lang="en-US" baseline="0" dirty="0" smtClean="0"/>
              <a:t> if possible, but really reduce the island to </a:t>
            </a:r>
            <a:r>
              <a:rPr lang="en-US" baseline="0" dirty="0" err="1" smtClean="0"/>
              <a:t>athenian</a:t>
            </a:r>
            <a:r>
              <a:rPr lang="en-US" baseline="0" dirty="0" smtClean="0"/>
              <a:t> control as a source of grain and timber, and possibly as a </a:t>
            </a:r>
            <a:r>
              <a:rPr lang="en-US" baseline="0" dirty="0" err="1" smtClean="0"/>
              <a:t>steppping</a:t>
            </a:r>
            <a:r>
              <a:rPr lang="en-US" baseline="0" dirty="0" smtClean="0"/>
              <a:t> stone to the western </a:t>
            </a:r>
            <a:r>
              <a:rPr lang="en-US" baseline="0" dirty="0" err="1" smtClean="0"/>
              <a:t>mediterranean</a:t>
            </a:r>
            <a:r>
              <a:rPr lang="en-US" baseline="0" dirty="0" smtClean="0"/>
              <a:t>. the second round of debate officially concerned preparations, but </a:t>
            </a:r>
            <a:r>
              <a:rPr lang="en-US" baseline="0" dirty="0" err="1" smtClean="0"/>
              <a:t>nicias</a:t>
            </a:r>
            <a:r>
              <a:rPr lang="en-US" baseline="0" dirty="0" smtClean="0"/>
              <a:t> attempted to use the occasion to dissuade </a:t>
            </a:r>
            <a:r>
              <a:rPr lang="en-US" baseline="0" dirty="0" err="1" smtClean="0"/>
              <a:t>athenians</a:t>
            </a:r>
            <a:r>
              <a:rPr lang="en-US" baseline="0" dirty="0" smtClean="0"/>
              <a:t> from the project.</a:t>
            </a:r>
            <a:r>
              <a:rPr lang="en-US" dirty="0" smtClean="0"/>
              <a:t>415 mutilation of herms, profanation of the mysteries. Indictment and recall of Alcibiades. Alcibiades defects to Sparta; Alcibiades' speech to the Spartans</a:t>
            </a:r>
          </a:p>
          <a:p>
            <a:r>
              <a:rPr lang="en-US" dirty="0" smtClean="0"/>
              <a:t>413 Defeat of Athenians at Syracuse</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4078560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“Truthiness,”</a:t>
            </a:r>
          </a:p>
          <a:p>
            <a:pPr marL="909645" lvl="1" indent="-454823">
              <a:buFont typeface="Wingdings 2" pitchFamily="18" charset="2"/>
              <a:buChar char=""/>
            </a:pPr>
            <a:r>
              <a:rPr lang="en-US" dirty="0" smtClean="0"/>
              <a:t>“truth that comes from the gut, not books” (Stephen Colbert).</a:t>
            </a:r>
          </a:p>
          <a:p>
            <a:pPr>
              <a:buNone/>
            </a:pPr>
            <a:r>
              <a:rPr lang="en-US" dirty="0" smtClean="0"/>
              <a:t>Foundationalism</a:t>
            </a:r>
          </a:p>
          <a:p>
            <a:pPr marL="909645" lvl="1" indent="-454823">
              <a:buFont typeface="Wingdings 2" pitchFamily="18" charset="2"/>
              <a:buChar char=""/>
            </a:pPr>
            <a:r>
              <a:rPr lang="en-US" dirty="0" smtClean="0"/>
              <a:t>“That all knowledge and justified belief rest ultimately on a foundation of </a:t>
            </a:r>
            <a:r>
              <a:rPr lang="en-US" dirty="0" err="1" smtClean="0"/>
              <a:t>noninferential</a:t>
            </a:r>
            <a:r>
              <a:rPr lang="en-US" dirty="0" smtClean="0"/>
              <a:t> knowledge or justified belief” (</a:t>
            </a:r>
            <a:r>
              <a:rPr lang="en-US" i="1" dirty="0" smtClean="0"/>
              <a:t>Stanford Encyclopedia of Philosophy</a:t>
            </a:r>
            <a:r>
              <a:rPr lang="en-US" dirty="0" smtClean="0"/>
              <a:t>)</a:t>
            </a:r>
          </a:p>
          <a:p>
            <a:pPr marL="909645" lvl="1" indent="-454823">
              <a:buFont typeface="Wingdings 2" pitchFamily="18" charset="2"/>
              <a:buChar char=""/>
            </a:pPr>
            <a:r>
              <a:rPr lang="en-US" dirty="0" smtClean="0"/>
              <a:t>cf. the “noble simplicity.”</a:t>
            </a:r>
          </a:p>
          <a:p>
            <a:pPr marL="1364468" lvl="2" indent="-454823"/>
            <a:r>
              <a:rPr lang="en-US" dirty="0" smtClean="0"/>
              <a:t>("simplicity, which is the chief cause of a generous spirit," p. 92)</a:t>
            </a:r>
          </a:p>
          <a:p>
            <a:pPr marL="909645" lvl="1" indent="-454823"/>
            <a:r>
              <a:rPr lang="en-US" dirty="0" smtClean="0"/>
              <a:t>	on the one hand, the historian laments in the stasis description, perhaps at a certain thematic level, throughout</a:t>
            </a:r>
            <a:r>
              <a:rPr lang="en-US" baseline="0" dirty="0" smtClean="0"/>
              <a:t> the history, the triumph of cynicism in Athenian and more generally Greek politics.</a:t>
            </a:r>
          </a:p>
          <a:p>
            <a:pPr marL="909645" lvl="1" indent="-454823"/>
            <a:r>
              <a:rPr lang="en-US" baseline="0" dirty="0" smtClean="0"/>
              <a:t>	yet from the very first (from the opening pages of the history), he enunciates principles akin to those enunciated by the </a:t>
            </a:r>
            <a:r>
              <a:rPr lang="en-US" baseline="0" dirty="0" err="1" smtClean="0"/>
              <a:t>athenians</a:t>
            </a:r>
            <a:r>
              <a:rPr lang="en-US" baseline="0" dirty="0" smtClean="0"/>
              <a:t> in the </a:t>
            </a:r>
            <a:r>
              <a:rPr lang="en-US" baseline="0" dirty="0" err="1" smtClean="0"/>
              <a:t>melian</a:t>
            </a:r>
            <a:r>
              <a:rPr lang="en-US" baseline="0" dirty="0" smtClean="0"/>
              <a:t> dialogue: that it is a virtual law of human nature that the strong will always seek to dominate the weaker. perhaps not a little unlike </a:t>
            </a:r>
            <a:r>
              <a:rPr lang="en-US" baseline="0" dirty="0" err="1" smtClean="0"/>
              <a:t>strepsiades</a:t>
            </a:r>
            <a:r>
              <a:rPr lang="en-US" baseline="0" dirty="0" smtClean="0"/>
              <a:t> in </a:t>
            </a:r>
            <a:r>
              <a:rPr lang="en-US" baseline="0" dirty="0" err="1" smtClean="0"/>
              <a:t>aristophanes’</a:t>
            </a:r>
            <a:r>
              <a:rPr lang="en-US" baseline="0" dirty="0" smtClean="0"/>
              <a:t> clouds, </a:t>
            </a:r>
            <a:r>
              <a:rPr lang="en-US" baseline="0" dirty="0" err="1" smtClean="0"/>
              <a:t>thucydides</a:t>
            </a:r>
            <a:r>
              <a:rPr lang="en-US" baseline="0" dirty="0" smtClean="0"/>
              <a:t> through his speakers feels powerless to craft a compelling based on moral superiority alone. yet one senses from passages like the stasis narration that his sympathies lie precisely there.</a:t>
            </a:r>
            <a:endParaRPr lang="en-US" dirty="0" smtClean="0"/>
          </a:p>
          <a:p>
            <a:r>
              <a:rPr lang="en-US" dirty="0" smtClean="0"/>
              <a:t>Spin &amp; revalorization</a:t>
            </a:r>
          </a:p>
          <a:p>
            <a:pPr lvl="1"/>
            <a:r>
              <a:rPr lang="en-US" dirty="0" err="1" smtClean="0"/>
              <a:t>aristotle</a:t>
            </a:r>
            <a:r>
              <a:rPr lang="en-US" dirty="0" smtClean="0"/>
              <a:t> on praise/blame.</a:t>
            </a:r>
          </a:p>
          <a:p>
            <a:pPr lvl="1"/>
            <a:r>
              <a:rPr lang="en-US" dirty="0" err="1" smtClean="0"/>
              <a:t>athenians</a:t>
            </a:r>
            <a:r>
              <a:rPr lang="en-US" dirty="0" smtClean="0"/>
              <a:t> and </a:t>
            </a:r>
            <a:r>
              <a:rPr lang="en-US" dirty="0" err="1" smtClean="0"/>
              <a:t>corcyreans</a:t>
            </a:r>
            <a:r>
              <a:rPr lang="en-US" dirty="0" smtClean="0"/>
              <a:t> on values under</a:t>
            </a:r>
            <a:r>
              <a:rPr lang="en-US" baseline="0" dirty="0" smtClean="0"/>
              <a:t> plague and stasis.</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3156440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393894-011A-4A85-9078-99DE89BC57E5}" type="slidenum">
              <a:rPr lang="en-US"/>
              <a:pPr/>
              <a:t>6</a:t>
            </a:fld>
            <a:endParaRPr lang="en-US"/>
          </a:p>
        </p:txBody>
      </p:sp>
      <p:sp>
        <p:nvSpPr>
          <p:cNvPr id="138242" name="Rectangle 2"/>
          <p:cNvSpPr>
            <a:spLocks noGrp="1" noRot="1" noChangeAspect="1" noChangeArrowheads="1" noTextEdit="1"/>
          </p:cNvSpPr>
          <p:nvPr>
            <p:ph type="sldImg"/>
          </p:nvPr>
        </p:nvSpPr>
        <p:spPr>
          <a:xfrm>
            <a:off x="2549525" y="481013"/>
            <a:ext cx="1911350" cy="1433512"/>
          </a:xfrm>
          <a:ln/>
        </p:spPr>
      </p:sp>
      <p:sp>
        <p:nvSpPr>
          <p:cNvPr id="138243" name="Rectangle 3"/>
          <p:cNvSpPr>
            <a:spLocks noGrp="1" noChangeArrowheads="1"/>
          </p:cNvSpPr>
          <p:nvPr>
            <p:ph type="body" idx="1"/>
          </p:nvPr>
        </p:nvSpPr>
        <p:spPr>
          <a:xfrm>
            <a:off x="389467" y="2117902"/>
            <a:ext cx="6231467" cy="6671305"/>
          </a:xfrm>
        </p:spPr>
        <p:txBody>
          <a:bodyPr/>
          <a:lstStyle/>
          <a:p>
            <a:r>
              <a:rPr lang="en-US" dirty="0" err="1"/>
              <a:t>i’m</a:t>
            </a:r>
            <a:r>
              <a:rPr lang="en-US" dirty="0"/>
              <a:t> not asking here, was democracy democratic? </a:t>
            </a:r>
            <a:r>
              <a:rPr lang="en-US" dirty="0" err="1"/>
              <a:t>i’m</a:t>
            </a:r>
            <a:r>
              <a:rPr lang="en-US" dirty="0"/>
              <a:t> asking if the </a:t>
            </a:r>
            <a:r>
              <a:rPr lang="en-US" i="1" dirty="0"/>
              <a:t>technologies of persuasion</a:t>
            </a:r>
            <a:r>
              <a:rPr lang="en-US" dirty="0"/>
              <a:t>, the skills associated with it – </a:t>
            </a:r>
            <a:r>
              <a:rPr lang="en-US" dirty="0" smtClean="0"/>
              <a:t>sophistic, “the noble simplicity,” which seems to serve to designate something other than sophistic </a:t>
            </a:r>
            <a:r>
              <a:rPr lang="en-US" dirty="0"/>
              <a:t>– </a:t>
            </a:r>
            <a:r>
              <a:rPr lang="en-US" i="1" dirty="0"/>
              <a:t>serve</a:t>
            </a:r>
            <a:r>
              <a:rPr lang="en-US" dirty="0"/>
              <a:t> or </a:t>
            </a:r>
            <a:r>
              <a:rPr lang="en-US" i="1" dirty="0"/>
              <a:t>undermine</a:t>
            </a:r>
            <a:r>
              <a:rPr lang="en-US" dirty="0"/>
              <a:t> the needs of democracy.</a:t>
            </a:r>
          </a:p>
        </p:txBody>
      </p:sp>
    </p:spTree>
    <p:extLst>
      <p:ext uri="{BB962C8B-B14F-4D97-AF65-F5344CB8AC3E}">
        <p14:creationId xmlns:p14="http://schemas.microsoft.com/office/powerpoint/2010/main" val="82989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3218981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BC95D2B-651D-431F-B618-510ED8C5AD60}" type="datetime1">
              <a:rPr lang="en-US"/>
              <a:pPr/>
              <a:t>3/29/2017</a:t>
            </a:fld>
            <a:endParaRPr lang="en-US"/>
          </a:p>
        </p:txBody>
      </p:sp>
      <p:sp>
        <p:nvSpPr>
          <p:cNvPr id="7" name="Rectangle 7"/>
          <p:cNvSpPr>
            <a:spLocks noGrp="1" noChangeArrowheads="1"/>
          </p:cNvSpPr>
          <p:nvPr>
            <p:ph type="sldNum" sz="quarter" idx="5"/>
          </p:nvPr>
        </p:nvSpPr>
        <p:spPr>
          <a:ln/>
        </p:spPr>
        <p:txBody>
          <a:bodyPr/>
          <a:lstStyle/>
          <a:p>
            <a:fld id="{ECCFE79A-A7F2-4146-9588-208E763B6C12}" type="slidenum">
              <a:rPr lang="en-US"/>
              <a:pPr/>
              <a:t>8</a:t>
            </a:fld>
            <a:endParaRPr lang="en-US"/>
          </a:p>
        </p:txBody>
      </p:sp>
      <p:sp>
        <p:nvSpPr>
          <p:cNvPr id="310274" name="Rectangle 2"/>
          <p:cNvSpPr>
            <a:spLocks noGrp="1" noRot="1" noChangeAspect="1" noChangeArrowheads="1" noTextEdit="1"/>
          </p:cNvSpPr>
          <p:nvPr>
            <p:ph type="sldImg"/>
          </p:nvPr>
        </p:nvSpPr>
        <p:spPr>
          <a:xfrm>
            <a:off x="2374900" y="479425"/>
            <a:ext cx="2227263" cy="1671638"/>
          </a:xfrm>
          <a:ln/>
        </p:spPr>
      </p:sp>
      <p:sp>
        <p:nvSpPr>
          <p:cNvPr id="310275" name="Rectangle 3"/>
          <p:cNvSpPr>
            <a:spLocks noGrp="1" noChangeArrowheads="1"/>
          </p:cNvSpPr>
          <p:nvPr>
            <p:ph type="body" idx="1"/>
          </p:nvPr>
        </p:nvSpPr>
        <p:spPr/>
        <p:txBody>
          <a:bodyPr/>
          <a:lstStyle/>
          <a:p>
            <a:r>
              <a:rPr lang="en-US" dirty="0" smtClean="0"/>
              <a:t>ISSUES</a:t>
            </a:r>
          </a:p>
          <a:p>
            <a:r>
              <a:rPr lang="en-US" dirty="0" smtClean="0"/>
              <a:t>not just historicity of picture in </a:t>
            </a:r>
            <a:r>
              <a:rPr lang="en-US" i="1" dirty="0" smtClean="0"/>
              <a:t>knights</a:t>
            </a:r>
            <a:r>
              <a:rPr lang="en-US" dirty="0" smtClean="0"/>
              <a:t> - whether play’s </a:t>
            </a:r>
            <a:r>
              <a:rPr lang="en-US" i="1" dirty="0" smtClean="0"/>
              <a:t>realistic</a:t>
            </a:r>
            <a:r>
              <a:rPr lang="en-US" dirty="0" smtClean="0"/>
              <a:t>.</a:t>
            </a:r>
          </a:p>
          <a:p>
            <a:r>
              <a:rPr lang="en-US" dirty="0" smtClean="0"/>
              <a:t>representational issues in </a:t>
            </a:r>
            <a:r>
              <a:rPr lang="en-US" i="1" dirty="0" smtClean="0"/>
              <a:t>knights</a:t>
            </a:r>
            <a:r>
              <a:rPr lang="en-US" dirty="0" smtClean="0"/>
              <a:t>:</a:t>
            </a:r>
          </a:p>
          <a:p>
            <a:pPr lvl="1"/>
            <a:r>
              <a:rPr lang="en-US" dirty="0" smtClean="0"/>
              <a:t>how does play spin democracy?</a:t>
            </a:r>
          </a:p>
          <a:p>
            <a:pPr lvl="1"/>
            <a:r>
              <a:rPr lang="en-US" dirty="0" smtClean="0"/>
              <a:t>how might the “discourse of polarization” be reflected therein?</a:t>
            </a:r>
          </a:p>
          <a:p>
            <a:pPr marL="458742" indent="-458742">
              <a:lnSpc>
                <a:spcPct val="110000"/>
              </a:lnSpc>
            </a:pPr>
            <a:r>
              <a:rPr lang="en-US" dirty="0" smtClean="0"/>
              <a:t>PAPHLAGONIAN: I’ve been beaten up—by this fellow and these young men here—and all because of you.</a:t>
            </a:r>
          </a:p>
          <a:p>
            <a:pPr marL="458742" indent="-458742">
              <a:lnSpc>
                <a:spcPct val="110000"/>
              </a:lnSpc>
            </a:pPr>
            <a:r>
              <a:rPr lang="en-US" dirty="0" err="1" smtClean="0"/>
              <a:t>THEPEOPLE</a:t>
            </a:r>
            <a:r>
              <a:rPr lang="en-US" dirty="0" smtClean="0"/>
              <a:t>: How come?</a:t>
            </a:r>
          </a:p>
          <a:p>
            <a:pPr marL="458742" indent="-458742">
              <a:lnSpc>
                <a:spcPct val="110000"/>
              </a:lnSpc>
            </a:pPr>
            <a:r>
              <a:rPr lang="en-US" dirty="0" smtClean="0"/>
              <a:t>PAPHLAGONIAN: Because, </a:t>
            </a:r>
            <a:r>
              <a:rPr lang="en-US" dirty="0" err="1" smtClean="0"/>
              <a:t>Thepeople</a:t>
            </a:r>
            <a:r>
              <a:rPr lang="en-US" dirty="0" smtClean="0"/>
              <a:t>, I love you (</a:t>
            </a:r>
            <a:r>
              <a:rPr lang="en-US" dirty="0" err="1" smtClean="0"/>
              <a:t>philō</a:t>
            </a:r>
            <a:r>
              <a:rPr lang="en-US" dirty="0" smtClean="0"/>
              <a:t> se), I truly do (I am your </a:t>
            </a:r>
            <a:r>
              <a:rPr lang="en-US" dirty="0" err="1" smtClean="0"/>
              <a:t>erastēs</a:t>
            </a:r>
            <a:r>
              <a:rPr lang="en-US" dirty="0" smtClean="0"/>
              <a:t>).</a:t>
            </a:r>
          </a:p>
          <a:p>
            <a:pPr marL="458742" indent="-458742">
              <a:lnSpc>
                <a:spcPct val="110000"/>
              </a:lnSpc>
            </a:pPr>
            <a:r>
              <a:rPr lang="en-US" dirty="0" err="1" smtClean="0"/>
              <a:t>THEPEOPLE</a:t>
            </a:r>
            <a:r>
              <a:rPr lang="en-US" dirty="0" smtClean="0"/>
              <a:t> [to SAUSAGE—SELLER]: And who are you?</a:t>
            </a:r>
          </a:p>
          <a:p>
            <a:pPr marL="458742" indent="-458742">
              <a:lnSpc>
                <a:spcPct val="110000"/>
              </a:lnSpc>
            </a:pPr>
            <a:r>
              <a:rPr lang="en-US" dirty="0" smtClean="0"/>
              <a:t>SAUSAGE-SELLER: I am also your lover. I’ve loved you for a long time and wanted to ’</a:t>
            </a:r>
            <a:r>
              <a:rPr lang="en-US" dirty="0" err="1" smtClean="0"/>
              <a:t>elp</a:t>
            </a:r>
            <a:r>
              <a:rPr lang="en-US" dirty="0" smtClean="0"/>
              <a:t> you, and so ’</a:t>
            </a:r>
            <a:r>
              <a:rPr lang="en-US" dirty="0" err="1" smtClean="0"/>
              <a:t>ave</a:t>
            </a:r>
            <a:r>
              <a:rPr lang="en-US" dirty="0" smtClean="0"/>
              <a:t> many other honest folk (kaloi </a:t>
            </a:r>
            <a:r>
              <a:rPr lang="en-US" dirty="0" err="1" smtClean="0"/>
              <a:t>ka’gathoi</a:t>
            </a:r>
            <a:r>
              <a:rPr lang="en-US" dirty="0" smtClean="0"/>
              <a:t>) too, …. (Knights pp. 63-4)</a:t>
            </a:r>
          </a:p>
          <a:p>
            <a:pPr marL="458742" indent="-458742">
              <a:lnSpc>
                <a:spcPct val="110000"/>
              </a:lnSpc>
            </a:pPr>
            <a:endParaRPr lang="en-US" dirty="0" smtClean="0"/>
          </a:p>
          <a:p>
            <a:pPr marL="458742" indent="-458742" defTabSz="904915">
              <a:lnSpc>
                <a:spcPct val="110000"/>
              </a:lnSpc>
              <a:defRPr/>
            </a:pPr>
            <a:r>
              <a:rPr lang="en-US" dirty="0" smtClean="0"/>
              <a:t>“Fix your eyes every day on the greatness of Athens as she really is, and … fall in love with her” (Thucydides, Periclean Funeral Oration)</a:t>
            </a:r>
          </a:p>
          <a:p>
            <a:endParaRPr lang="en-US" dirty="0"/>
          </a:p>
        </p:txBody>
      </p:sp>
    </p:spTree>
    <p:extLst>
      <p:ext uri="{BB962C8B-B14F-4D97-AF65-F5344CB8AC3E}">
        <p14:creationId xmlns:p14="http://schemas.microsoft.com/office/powerpoint/2010/main" val="2083373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9645">
              <a:defRPr/>
            </a:pPr>
            <a:r>
              <a:rPr lang="en-US" kern="1200" baseline="0" dirty="0" smtClean="0">
                <a:solidFill>
                  <a:schemeClr val="tx1"/>
                </a:solidFill>
                <a:latin typeface="Tahoma" pitchFamily="34" charset="0"/>
                <a:ea typeface="+mn-ea"/>
                <a:cs typeface="+mn-cs"/>
              </a:rPr>
              <a:t>but what about </a:t>
            </a:r>
            <a:r>
              <a:rPr lang="en-US" kern="1200" baseline="0" dirty="0" err="1" smtClean="0">
                <a:solidFill>
                  <a:schemeClr val="tx1"/>
                </a:solidFill>
                <a:latin typeface="Tahoma" pitchFamily="34" charset="0"/>
                <a:ea typeface="+mn-ea"/>
                <a:cs typeface="+mn-cs"/>
              </a:rPr>
              <a:t>diodotus</a:t>
            </a:r>
            <a:r>
              <a:rPr lang="en-US" kern="1200" baseline="0" dirty="0" smtClean="0">
                <a:solidFill>
                  <a:schemeClr val="tx1"/>
                </a:solidFill>
                <a:latin typeface="Tahoma" pitchFamily="34" charset="0"/>
                <a:ea typeface="+mn-ea"/>
                <a:cs typeface="+mn-cs"/>
              </a:rPr>
              <a:t>’ rhetoric and anti-rhetorical rhetoric – his frankly </a:t>
            </a:r>
            <a:r>
              <a:rPr lang="en-US" i="1" kern="1200" baseline="0" dirty="0" smtClean="0">
                <a:solidFill>
                  <a:schemeClr val="tx1"/>
                </a:solidFill>
                <a:latin typeface="Tahoma" pitchFamily="34" charset="0"/>
                <a:ea typeface="+mn-ea"/>
                <a:cs typeface="+mn-cs"/>
              </a:rPr>
              <a:t>a</a:t>
            </a:r>
            <a:r>
              <a:rPr lang="en-US" kern="1200" baseline="0" dirty="0" smtClean="0">
                <a:solidFill>
                  <a:schemeClr val="tx1"/>
                </a:solidFill>
                <a:latin typeface="Tahoma" pitchFamily="34" charset="0"/>
                <a:ea typeface="+mn-ea"/>
                <a:cs typeface="+mn-cs"/>
              </a:rPr>
              <a:t>moral rationalization for what we and even </a:t>
            </a:r>
            <a:r>
              <a:rPr lang="en-US" kern="1200" baseline="0" dirty="0" err="1" smtClean="0">
                <a:solidFill>
                  <a:schemeClr val="tx1"/>
                </a:solidFill>
                <a:latin typeface="Tahoma" pitchFamily="34" charset="0"/>
                <a:ea typeface="+mn-ea"/>
                <a:cs typeface="+mn-cs"/>
              </a:rPr>
              <a:t>cleon</a:t>
            </a:r>
            <a:r>
              <a:rPr lang="en-US" kern="1200" baseline="0" dirty="0" smtClean="0">
                <a:solidFill>
                  <a:schemeClr val="tx1"/>
                </a:solidFill>
                <a:latin typeface="Tahoma" pitchFamily="34" charset="0"/>
                <a:ea typeface="+mn-ea"/>
                <a:cs typeface="+mn-cs"/>
              </a:rPr>
              <a:t>, recognize as the more moral course of action?? are we still so dubious of rhetoric and “anti-rhetorical” rhetoric??</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38224252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191311"/>
            <a:ext cx="8534400" cy="1470025"/>
          </a:xfrm>
          <a:noFill/>
        </p:spPr>
        <p:txBody>
          <a:bodyPr>
            <a:noAutofit/>
          </a:bodyPr>
          <a:lstStyle>
            <a:lvl1pPr algn="ctr">
              <a:defRPr sz="4800" b="0">
                <a:solidFill>
                  <a:schemeClr val="bg1"/>
                </a:solidFill>
                <a:effectLst>
                  <a:outerShdw blurRad="38100" dist="635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304800" y="2947086"/>
            <a:ext cx="8534400" cy="1752600"/>
          </a:xfrm>
        </p:spPr>
        <p:txBody>
          <a:bodyPr>
            <a:normAutofit/>
          </a:bodyPr>
          <a:lstStyle>
            <a:lvl1pPr marL="0" indent="0" algn="ctr">
              <a:buNone/>
              <a:defRPr sz="3600" b="1">
                <a:solidFill>
                  <a:schemeClr val="accent1">
                    <a:lumMod val="75000"/>
                  </a:schemeClr>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28-Mar 2017</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
        <p:nvSpPr>
          <p:cNvPr id="9"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28-Mar 2017</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
        <p:nvSpPr>
          <p:cNvPr id="8"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28-Mar 2017</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
        <p:nvSpPr>
          <p:cNvPr id="9"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effectLst>
                  <a:outerShdw blurRad="50800" dist="25400" dir="2700000" algn="tl" rotWithShape="0">
                    <a:prstClr val="black">
                      <a:alpha val="25000"/>
                    </a:prstClr>
                  </a:outerShdw>
                </a:effectLst>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28-Mar 2017</a:t>
            </a:r>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i="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600200"/>
            <a:ext cx="7772400" cy="4525963"/>
          </a:xfrm>
        </p:spPr>
        <p:txBody>
          <a:bodyPr>
            <a:normAutofit/>
          </a:bodyPr>
          <a:lstStyle>
            <a:lvl1pPr marL="0" indent="0">
              <a:buClr>
                <a:srgbClr val="0000FF"/>
              </a:buClr>
              <a:buSzPct val="125000"/>
              <a:buFont typeface="Arial" pitchFamily="34" charset="0"/>
              <a:buNone/>
              <a:defRPr sz="2800"/>
            </a:lvl1pPr>
            <a:lvl2pPr marL="457200" indent="0">
              <a:buClr>
                <a:schemeClr val="accent5"/>
              </a:buClr>
              <a:buSzPct val="125000"/>
              <a:buFont typeface="Arial" pitchFamily="34" charset="0"/>
              <a:buNone/>
              <a:defRPr sz="2400"/>
            </a:lvl2pPr>
            <a:lvl3pPr marL="914400" indent="0">
              <a:buClr>
                <a:schemeClr val="accent3">
                  <a:lumMod val="75000"/>
                </a:schemeClr>
              </a:buClr>
              <a:buSzPct val="125000"/>
              <a:buNone/>
              <a:defRPr sz="2000"/>
            </a:lvl3pPr>
            <a:lvl4pPr marL="1371600" indent="0">
              <a:buClr>
                <a:srgbClr val="00B0F0"/>
              </a:buClr>
              <a:buFont typeface="Arial" pitchFamily="34" charset="0"/>
              <a:buNone/>
              <a:defRPr sz="1800"/>
            </a:lvl4pPr>
            <a:lvl5pPr marL="1828800" indent="0">
              <a:buClr>
                <a:schemeClr val="accent3">
                  <a:lumMod val="75000"/>
                </a:schemeClr>
              </a:buClr>
              <a:buFont typeface="Arial" pitchFamily="34" charse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28-Mar 2017</a:t>
            </a:r>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32450"/>
            <a:ext cx="7772400" cy="1362075"/>
          </a:xfrm>
        </p:spPr>
        <p:txBody>
          <a:bodyPr anchor="ctr" anchorCtr="0"/>
          <a:lstStyle>
            <a:lvl1pPr algn="l">
              <a:defRPr sz="4000" b="1" cap="none" baseline="0"/>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US" smtClean="0"/>
              <a:t>28-Mar 2017</a:t>
            </a:r>
            <a:endParaRPr lang="en-US"/>
          </a:p>
        </p:txBody>
      </p:sp>
      <p:sp>
        <p:nvSpPr>
          <p:cNvPr id="6" name="Slide Number Placeholder 5"/>
          <p:cNvSpPr>
            <a:spLocks noGrp="1"/>
          </p:cNvSpPr>
          <p:nvPr>
            <p:ph type="sldNum" sz="quarter" idx="12"/>
          </p:nvPr>
        </p:nvSpPr>
        <p:spPr/>
        <p:txBody>
          <a:bodyPr/>
          <a:lstStyle/>
          <a:p>
            <a:fld id="{7A164038-FAB3-4423-833D-F11BC734BE08}" type="slidenum">
              <a:rPr lang="en-US" smtClean="0"/>
              <a:pPr/>
              <a:t>‹#›</a:t>
            </a:fld>
            <a:endParaRPr lang="en-US"/>
          </a:p>
        </p:txBody>
      </p:sp>
      <p:sp>
        <p:nvSpPr>
          <p:cNvPr id="5"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mtClean="0"/>
            </a:lvl1pPr>
          </a:lstStyle>
          <a:p>
            <a:r>
              <a:rPr lang="en-US" smtClean="0"/>
              <a:t>Thucydides 2</a:t>
            </a:r>
            <a:endParaRPr lang="en-US" dirty="0"/>
          </a:p>
        </p:txBody>
      </p:sp>
      <p:sp>
        <p:nvSpPr>
          <p:cNvPr id="7" name="Text Placeholder 2"/>
          <p:cNvSpPr>
            <a:spLocks noGrp="1"/>
          </p:cNvSpPr>
          <p:nvPr>
            <p:ph type="body" idx="1"/>
          </p:nvPr>
        </p:nvSpPr>
        <p:spPr>
          <a:xfrm>
            <a:off x="722313" y="4279100"/>
            <a:ext cx="7772400" cy="1500187"/>
          </a:xfrm>
        </p:spPr>
        <p:txBody>
          <a:bodyPr anchor="t" anchorCtr="0">
            <a:normAutofit/>
          </a:bodyPr>
          <a:lstStyle>
            <a:lvl1pPr marL="0" indent="0">
              <a:buNone/>
              <a:defRPr sz="32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med">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9" name="Straight Connector 8"/>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28-Mar 2017</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sp>
        <p:nvSpPr>
          <p:cNvPr id="8"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12" name="Straight Connector 11"/>
          <p:cNvCxnSpPr/>
          <p:nvPr userDrawn="1"/>
        </p:nvCxnSpPr>
        <p:spPr>
          <a:xfrm>
            <a:off x="571500" y="1981200"/>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446087"/>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81200"/>
            <a:ext cx="4040188" cy="4144963"/>
          </a:xfrm>
        </p:spPr>
        <p:txBody>
          <a:bodyPr>
            <a:normAutofit/>
          </a:bodyPr>
          <a:lstStyle>
            <a:lvl1pPr>
              <a:defRPr sz="2800"/>
            </a:lvl1pPr>
            <a:lvl2pPr marL="625475" indent="-285750">
              <a:defRPr sz="2400"/>
            </a:lvl2pPr>
            <a:lvl3pPr marL="914400" indent="-287338">
              <a:defRPr sz="2400"/>
            </a:lvl3pPr>
            <a:lvl4pPr marL="1149350" indent="-234950">
              <a:defRPr sz="2000"/>
            </a:lvl4pPr>
            <a:lvl5pPr marL="1371600" indent="-222250">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446087"/>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81200"/>
            <a:ext cx="4041775" cy="4144963"/>
          </a:xfrm>
        </p:spPr>
        <p:txBody>
          <a:bodyPr>
            <a:normAutofit/>
          </a:bodyPr>
          <a:lstStyle>
            <a:lvl1pPr>
              <a:defRPr sz="2800"/>
            </a:lvl1pPr>
            <a:lvl2pPr marL="574675" indent="-234950">
              <a:defRPr sz="2400"/>
            </a:lvl2pPr>
            <a:lvl3pPr marL="796925" indent="-222250">
              <a:defRPr sz="2400"/>
            </a:lvl3pPr>
            <a:lvl4pPr marL="1031875" indent="-234950">
              <a:defRPr sz="2000"/>
            </a:lvl4pPr>
            <a:lvl5pPr marL="1254125" indent="-222250">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28-Mar 2017</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cxnSp>
        <p:nvCxnSpPr>
          <p:cNvPr id="10" name="Straight Connector 9"/>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1" name="Footer Placeholder 5"/>
          <p:cNvSpPr>
            <a:spLocks noGrp="1"/>
          </p:cNvSpPr>
          <p:nvPr>
            <p:ph type="ftr" sz="quarter" idx="1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6" name="Picture 5" descr="C:\Documents and Settings\Andrew Scholtz\Desktop\index_poster.jpg"/>
          <p:cNvPicPr>
            <a:picLocks noChangeAspect="1" noChangeArrowheads="1"/>
          </p:cNvPicPr>
          <p:nvPr userDrawn="1"/>
        </p:nvPicPr>
        <p:blipFill>
          <a:blip r:embed="rId2" cstate="print"/>
          <a:srcRect l="9170"/>
          <a:stretch>
            <a:fillRect/>
          </a:stretch>
        </p:blipFill>
        <p:spPr bwMode="auto">
          <a:xfrm>
            <a:off x="418071" y="425450"/>
            <a:ext cx="8302625" cy="6003925"/>
          </a:xfrm>
          <a:prstGeom prst="rect">
            <a:avLst/>
          </a:prstGeom>
          <a:noFill/>
        </p:spPr>
      </p:pic>
      <p:sp>
        <p:nvSpPr>
          <p:cNvPr id="2" name="Title 1"/>
          <p:cNvSpPr>
            <a:spLocks noGrp="1"/>
          </p:cNvSpPr>
          <p:nvPr>
            <p:ph type="title"/>
          </p:nvPr>
        </p:nvSpPr>
        <p:spPr>
          <a:noFill/>
        </p:spPr>
        <p:txBody>
          <a:bodyPr/>
          <a:lstStyle>
            <a:lvl1pPr algn="ctr">
              <a:defRPr>
                <a:effectLst>
                  <a:outerShdw blurRad="50800" dist="25400" dir="2700000" algn="tl" rotWithShape="0">
                    <a:prstClr val="black">
                      <a:alpha val="25000"/>
                    </a:prst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28-Mar 2017</a:t>
            </a:r>
            <a:endParaRPr lang="en-US"/>
          </a:p>
        </p:txBody>
      </p:sp>
      <p:sp>
        <p:nvSpPr>
          <p:cNvPr id="5" name="Slide Number Placeholder 4"/>
          <p:cNvSpPr>
            <a:spLocks noGrp="1"/>
          </p:cNvSpPr>
          <p:nvPr>
            <p:ph type="sldNum" sz="quarter" idx="12"/>
          </p:nvPr>
        </p:nvSpPr>
        <p:spPr/>
        <p:txBody>
          <a:bodyPr/>
          <a:lstStyle/>
          <a:p>
            <a:fld id="{D8DA791F-B178-4742-A26D-9D2FEF52258B}" type="slidenum">
              <a:rPr lang="en-US" smtClean="0"/>
              <a:pPr/>
              <a:t>‹#›</a:t>
            </a:fld>
            <a:endParaRPr lang="en-US"/>
          </a:p>
        </p:txBody>
      </p:sp>
      <p:sp>
        <p:nvSpPr>
          <p:cNvPr id="8" name="Footer Placeholder 5"/>
          <p:cNvSpPr>
            <a:spLocks noGrp="1"/>
          </p:cNvSpPr>
          <p:nvPr>
            <p:ph type="ftr" sz="quarter" idx="11"/>
          </p:nvPr>
        </p:nvSpPr>
        <p:spPr>
          <a:xfrm>
            <a:off x="3124200" y="6355080"/>
            <a:ext cx="2895600" cy="365760"/>
          </a:xfrm>
          <a:prstGeom prst="rect">
            <a:avLst/>
          </a:prstGeom>
        </p:spPr>
        <p:txBody>
          <a:bodyPr anchor="ctr" anchorCtr="0"/>
          <a:lstStyle>
            <a:lvl1pPr>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28-Mar 2017</a:t>
            </a:r>
            <a:endParaRPr lang="en-US"/>
          </a:p>
        </p:txBody>
      </p:sp>
      <p:sp>
        <p:nvSpPr>
          <p:cNvPr id="4" name="Slide Number Placeholder 3"/>
          <p:cNvSpPr>
            <a:spLocks noGrp="1"/>
          </p:cNvSpPr>
          <p:nvPr>
            <p:ph type="sldNum" sz="quarter" idx="12"/>
          </p:nvPr>
        </p:nvSpPr>
        <p:spPr/>
        <p:txBody>
          <a:bodyPr/>
          <a:lstStyle/>
          <a:p>
            <a:fld id="{169D0E04-B5B8-47C0-8D55-775807A59E3E}" type="slidenum">
              <a:rPr lang="en-US" smtClean="0"/>
              <a:pPr/>
              <a:t>‹#›</a:t>
            </a:fld>
            <a:endParaRPr lang="en-US"/>
          </a:p>
        </p:txBody>
      </p:sp>
      <p:sp>
        <p:nvSpPr>
          <p:cNvPr id="7" name="Footer Placeholder 5"/>
          <p:cNvSpPr>
            <a:spLocks noGrp="1"/>
          </p:cNvSpPr>
          <p:nvPr>
            <p:ph type="ftr" sz="quarter" idx="11"/>
          </p:nvPr>
        </p:nvSpPr>
        <p:spPr>
          <a:xfrm>
            <a:off x="3124200" y="6355080"/>
            <a:ext cx="2895600" cy="365760"/>
          </a:xfrm>
          <a:prstGeom prst="rect">
            <a:avLst/>
          </a:prstGeom>
        </p:spPr>
        <p:txBody>
          <a:bodyPr anchor="ctr" anchorCtr="0"/>
          <a:lstStyle>
            <a:lvl1pPr>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effectLst>
                  <a:outerShdw dist="38100" sx="1000" sy="1000" algn="ctr" rotWithShape="0">
                    <a:srgbClr val="000000"/>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28-Mar 2017</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
        <p:nvSpPr>
          <p:cNvPr id="10"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Thucydides 2</a:t>
            </a:r>
            <a:endParaRPr lang="en-US" dirty="0"/>
          </a:p>
        </p:txBody>
      </p:sp>
    </p:spTree>
  </p:cSld>
  <p:clrMapOvr>
    <a:masterClrMapping/>
  </p:clrMapOvr>
  <p:transition spd="med">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28-Mar 2017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10" name="Rectangle 9"/>
          <p:cNvSpPr/>
          <p:nvPr/>
        </p:nvSpPr>
        <p:spPr>
          <a:xfrm rot="16200000">
            <a:off x="1348741" y="145656"/>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Footer Placeholder 5"/>
          <p:cNvSpPr>
            <a:spLocks noGrp="1"/>
          </p:cNvSpPr>
          <p:nvPr>
            <p:ph type="ftr" sz="quarter" idx="3"/>
          </p:nvPr>
        </p:nvSpPr>
        <p:spPr>
          <a:xfrm>
            <a:off x="3124200" y="6355080"/>
            <a:ext cx="2895600" cy="365760"/>
          </a:xfrm>
          <a:prstGeom prst="rect">
            <a:avLst/>
          </a:prstGeom>
        </p:spPr>
        <p:txBody>
          <a:bodyPr anchor="ctr" anchorCtr="0"/>
          <a:lstStyle>
            <a:lvl1pPr>
              <a:defRPr lang="en-US" sz="1200" i="0" kern="1200" dirty="0" smtClean="0">
                <a:solidFill>
                  <a:schemeClr val="tx1">
                    <a:tint val="75000"/>
                  </a:schemeClr>
                </a:solidFill>
                <a:latin typeface="Arial" charset="0"/>
                <a:ea typeface="+mn-ea"/>
                <a:cs typeface="+mn-cs"/>
              </a:defRPr>
            </a:lvl1pPr>
          </a:lstStyle>
          <a:p>
            <a:r>
              <a:rPr lang="en-US" smtClean="0"/>
              <a:t>Thucydides 2</a:t>
            </a:r>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6"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dissolve/>
  </p:transition>
  <p:timing>
    <p:tnLst>
      <p:par>
        <p:cTn id="1" dur="indefinite" restart="never" nodeType="tmRoot"/>
      </p:par>
    </p:tnLst>
  </p:timing>
  <p:hf sldNum="0" hdr="0" ftr="0" dt="0"/>
  <p:txStyles>
    <p:titleStyle>
      <a:lvl1pPr algn="l" defTabSz="914400" rtl="0" eaLnBrk="1" latinLnBrk="0" hangingPunct="1">
        <a:spcBef>
          <a:spcPct val="0"/>
        </a:spcBef>
        <a:buNone/>
        <a:defRPr sz="4400" b="1" kern="1200">
          <a:solidFill>
            <a:srgbClr val="000099"/>
          </a:solidFill>
          <a:effectLst>
            <a:outerShdw blurRad="50800" dist="25400" dir="2700000" algn="ctr" rotWithShape="0">
              <a:srgbClr val="000000">
                <a:alpha val="25000"/>
              </a:srgbClr>
            </a:outerShdw>
          </a:effectLst>
          <a:latin typeface="+mn-lt"/>
          <a:ea typeface="+mj-ea"/>
          <a:cs typeface="+mj-cs"/>
        </a:defRPr>
      </a:lvl1pPr>
    </p:titleStyle>
    <p:bodyStyle>
      <a:lvl1pPr marL="342900" indent="-342900" algn="l" defTabSz="914400" rtl="0" eaLnBrk="1" latinLnBrk="0" hangingPunct="1">
        <a:spcBef>
          <a:spcPct val="20000"/>
        </a:spcBef>
        <a:buClr>
          <a:srgbClr val="0000FF"/>
        </a:buClr>
        <a:buSzPct val="12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4BACC6"/>
        </a:buClr>
        <a:buSzPct val="12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7933C"/>
        </a:buClr>
        <a:buSzPct val="12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B0F0"/>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7933C"/>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slide" Target="slide6.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slide" Target="slide6.xml"/></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80226" name="Text Box 2"/>
          <p:cNvSpPr txBox="1">
            <a:spLocks noChangeArrowheads="1"/>
          </p:cNvSpPr>
          <p:nvPr/>
        </p:nvSpPr>
        <p:spPr bwMode="ltGray">
          <a:xfrm>
            <a:off x="3894138" y="6156325"/>
            <a:ext cx="1120775" cy="549275"/>
          </a:xfrm>
          <a:prstGeom prst="rect">
            <a:avLst/>
          </a:prstGeom>
          <a:noFill/>
          <a:ln w="12700">
            <a:noFill/>
            <a:miter lim="800000"/>
            <a:headEnd/>
            <a:tailEnd/>
          </a:ln>
          <a:effectLst/>
        </p:spPr>
        <p:txBody>
          <a:bodyPr lIns="0" tIns="0" rIns="0" bIns="0" anchor="b">
            <a:spAutoFit/>
          </a:bodyPr>
          <a:lstStyle/>
          <a:p>
            <a:pPr algn="l"/>
            <a:r>
              <a:rPr lang="en-US" sz="1800">
                <a:solidFill>
                  <a:schemeClr val="bg1"/>
                </a:solidFill>
              </a:rPr>
              <a:t>“Mourning</a:t>
            </a:r>
            <a:br>
              <a:rPr lang="en-US" sz="1800">
                <a:solidFill>
                  <a:schemeClr val="bg1"/>
                </a:solidFill>
              </a:rPr>
            </a:br>
            <a:r>
              <a:rPr lang="en-US" sz="1800">
                <a:solidFill>
                  <a:schemeClr val="bg1"/>
                </a:solidFill>
              </a:rPr>
              <a:t>Athena”</a:t>
            </a:r>
          </a:p>
        </p:txBody>
      </p:sp>
      <p:pic>
        <p:nvPicPr>
          <p:cNvPr id="180227" name="Picture 3" descr="mourning_athena"/>
          <p:cNvPicPr>
            <a:picLocks noChangeAspect="1" noChangeArrowheads="1"/>
          </p:cNvPicPr>
          <p:nvPr/>
        </p:nvPicPr>
        <p:blipFill>
          <a:blip r:embed="rId3" cstate="print"/>
          <a:srcRect/>
          <a:stretch>
            <a:fillRect/>
          </a:stretch>
        </p:blipFill>
        <p:spPr bwMode="auto">
          <a:xfrm>
            <a:off x="741363" y="1390650"/>
            <a:ext cx="3046412" cy="5314950"/>
          </a:xfrm>
          <a:prstGeom prst="rect">
            <a:avLst/>
          </a:prstGeom>
          <a:noFill/>
        </p:spPr>
      </p:pic>
      <p:pic>
        <p:nvPicPr>
          <p:cNvPr id="180228" name="Picture 4" descr="thucydides"/>
          <p:cNvPicPr>
            <a:picLocks noChangeAspect="1" noChangeArrowheads="1"/>
          </p:cNvPicPr>
          <p:nvPr/>
        </p:nvPicPr>
        <p:blipFill>
          <a:blip r:embed="rId4" cstate="print"/>
          <a:srcRect/>
          <a:stretch>
            <a:fillRect/>
          </a:stretch>
        </p:blipFill>
        <p:spPr bwMode="auto">
          <a:xfrm>
            <a:off x="5845175" y="3214688"/>
            <a:ext cx="2562225" cy="3429000"/>
          </a:xfrm>
          <a:prstGeom prst="rect">
            <a:avLst/>
          </a:prstGeom>
          <a:noFill/>
        </p:spPr>
      </p:pic>
      <p:sp>
        <p:nvSpPr>
          <p:cNvPr id="180229" name="Text Box 5"/>
          <p:cNvSpPr txBox="1">
            <a:spLocks noChangeArrowheads="1"/>
          </p:cNvSpPr>
          <p:nvPr/>
        </p:nvSpPr>
        <p:spPr bwMode="ltGray">
          <a:xfrm>
            <a:off x="7810500" y="6430963"/>
            <a:ext cx="1260475" cy="274637"/>
          </a:xfrm>
          <a:prstGeom prst="rect">
            <a:avLst/>
          </a:prstGeom>
          <a:noFill/>
          <a:ln w="12700">
            <a:noFill/>
            <a:miter lim="800000"/>
            <a:headEnd/>
            <a:tailEnd/>
          </a:ln>
          <a:effectLst/>
        </p:spPr>
        <p:txBody>
          <a:bodyPr lIns="0" tIns="0" rIns="0" bIns="0" anchor="b">
            <a:spAutoFit/>
          </a:bodyPr>
          <a:lstStyle/>
          <a:p>
            <a:r>
              <a:rPr lang="en-US" sz="1800">
                <a:solidFill>
                  <a:schemeClr val="bg1"/>
                </a:solidFill>
              </a:rPr>
              <a:t>Thucydides</a:t>
            </a:r>
          </a:p>
        </p:txBody>
      </p:sp>
      <p:sp>
        <p:nvSpPr>
          <p:cNvPr id="180230" name="Rectangle 6"/>
          <p:cNvSpPr>
            <a:spLocks noGrp="1" noChangeArrowheads="1"/>
          </p:cNvSpPr>
          <p:nvPr>
            <p:ph type="ctrTitle"/>
          </p:nvPr>
        </p:nvSpPr>
        <p:spPr>
          <a:xfrm>
            <a:off x="3233738" y="304800"/>
            <a:ext cx="4767262" cy="1600200"/>
          </a:xfrm>
        </p:spPr>
        <p:txBody>
          <a:bodyPr/>
          <a:lstStyle/>
          <a:p>
            <a:pPr algn="r"/>
            <a:r>
              <a:rPr lang="en-US" sz="5400" dirty="0">
                <a:solidFill>
                  <a:schemeClr val="bg1"/>
                </a:solidFill>
              </a:rPr>
              <a:t>Thucydides II</a:t>
            </a:r>
          </a:p>
        </p:txBody>
      </p:sp>
      <p:sp>
        <p:nvSpPr>
          <p:cNvPr id="180231" name="Rectangle 7"/>
          <p:cNvSpPr>
            <a:spLocks noGrp="1" noChangeArrowheads="1"/>
          </p:cNvSpPr>
          <p:nvPr>
            <p:ph type="subTitle" idx="1"/>
          </p:nvPr>
        </p:nvSpPr>
        <p:spPr>
          <a:xfrm>
            <a:off x="3233738" y="1905000"/>
            <a:ext cx="4767262" cy="1752600"/>
          </a:xfrm>
        </p:spPr>
        <p:txBody>
          <a:bodyPr/>
          <a:lstStyle/>
          <a:p>
            <a:pPr algn="r"/>
            <a:r>
              <a:rPr lang="en-US" sz="4400" b="0" i="1" dirty="0">
                <a:solidFill>
                  <a:schemeClr val="bg1"/>
                </a:solidFill>
              </a:rPr>
              <a:t>Peithō</a:t>
            </a:r>
            <a:r>
              <a:rPr lang="en-US" sz="4400" b="0" i="0" dirty="0">
                <a:solidFill>
                  <a:schemeClr val="bg1"/>
                </a:solidFill>
              </a:rPr>
              <a:t> in Crisis </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59" name="Rectangle 15"/>
          <p:cNvSpPr>
            <a:spLocks noGrp="1" noChangeArrowheads="1"/>
          </p:cNvSpPr>
          <p:nvPr>
            <p:ph type="title"/>
          </p:nvPr>
        </p:nvSpPr>
        <p:spPr>
          <a:xfrm>
            <a:off x="438150" y="655638"/>
            <a:ext cx="8267700" cy="609600"/>
          </a:xfrm>
        </p:spPr>
        <p:txBody>
          <a:bodyPr lIns="0" tIns="0" rIns="0" bIns="0">
            <a:spAutoFit/>
          </a:bodyPr>
          <a:lstStyle/>
          <a:p>
            <a:pPr algn="ctr"/>
            <a:r>
              <a:rPr lang="en-US" dirty="0"/>
              <a:t>“Gorgianic” Cleon (Thuc. 3.38.4)</a:t>
            </a:r>
          </a:p>
        </p:txBody>
      </p:sp>
      <p:sp>
        <p:nvSpPr>
          <p:cNvPr id="236560" name="Text Box 16"/>
          <p:cNvSpPr txBox="1">
            <a:spLocks noChangeArrowheads="1"/>
          </p:cNvSpPr>
          <p:nvPr/>
        </p:nvSpPr>
        <p:spPr bwMode="ltGray">
          <a:xfrm>
            <a:off x="1990725" y="4648200"/>
            <a:ext cx="5168900" cy="1464231"/>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marL="225425" indent="-225425"/>
            <a:r>
              <a:rPr lang="en-US" sz="1600" b="1"/>
              <a:t>Figures:</a:t>
            </a:r>
          </a:p>
          <a:p>
            <a:pPr marL="225425" indent="-225425"/>
            <a:r>
              <a:rPr lang="en-US" sz="1600" i="1"/>
              <a:t>parisosis</a:t>
            </a:r>
            <a:r>
              <a:rPr lang="en-US" sz="1600"/>
              <a:t> (closely balanced clauses)</a:t>
            </a:r>
            <a:endParaRPr lang="en-US" sz="1600" i="1"/>
          </a:p>
          <a:p>
            <a:pPr marL="225425" indent="-225425"/>
            <a:r>
              <a:rPr lang="en-US" sz="1600" i="1"/>
              <a:t>antithesis</a:t>
            </a:r>
            <a:r>
              <a:rPr lang="en-US" sz="1600"/>
              <a:t> (contrast)</a:t>
            </a:r>
            <a:endParaRPr lang="en-US" sz="1600" i="1"/>
          </a:p>
          <a:p>
            <a:pPr marL="225425" indent="-225425"/>
            <a:r>
              <a:rPr lang="en-US" sz="1600" i="1"/>
              <a:t>homoioteleuton</a:t>
            </a:r>
            <a:r>
              <a:rPr lang="en-US" sz="1600"/>
              <a:t> (end rhyme)</a:t>
            </a:r>
            <a:endParaRPr lang="en-US" sz="1600" i="1"/>
          </a:p>
          <a:p>
            <a:pPr marL="225425" indent="-225425"/>
            <a:r>
              <a:rPr lang="en-US" sz="1600" i="1"/>
              <a:t>oxymoron</a:t>
            </a:r>
            <a:r>
              <a:rPr lang="en-US" sz="1600"/>
              <a:t> (ironic non-sequitur)</a:t>
            </a:r>
            <a:endParaRPr lang="en-US" sz="1600" i="1"/>
          </a:p>
        </p:txBody>
      </p:sp>
      <p:sp>
        <p:nvSpPr>
          <p:cNvPr id="236547" name="Text Box 3"/>
          <p:cNvSpPr txBox="1">
            <a:spLocks noChangeArrowheads="1"/>
          </p:cNvSpPr>
          <p:nvPr/>
        </p:nvSpPr>
        <p:spPr bwMode="ltGray">
          <a:xfrm>
            <a:off x="558800" y="2355850"/>
            <a:ext cx="8027988" cy="579438"/>
          </a:xfrm>
          <a:prstGeom prst="rect">
            <a:avLst/>
          </a:prstGeom>
          <a:noFill/>
          <a:ln w="9525">
            <a:noFill/>
            <a:miter lim="800000"/>
            <a:headEnd/>
            <a:tailEnd/>
          </a:ln>
          <a:effectLst/>
        </p:spPr>
        <p:txBody>
          <a:bodyPr wrap="none">
            <a:spAutoFit/>
          </a:bodyPr>
          <a:lstStyle/>
          <a:p>
            <a:r>
              <a:rPr lang="en-US" sz="3200" i="1"/>
              <a:t>eiōthate </a:t>
            </a:r>
            <a:r>
              <a:rPr lang="en-US" sz="3200" b="1" i="1"/>
              <a:t>theatai men tōn logōn</a:t>
            </a:r>
            <a:r>
              <a:rPr lang="en-US" sz="3200" i="1"/>
              <a:t> gignesthai,</a:t>
            </a:r>
          </a:p>
        </p:txBody>
      </p:sp>
      <p:sp>
        <p:nvSpPr>
          <p:cNvPr id="236548" name="Text Box 4"/>
          <p:cNvSpPr txBox="1">
            <a:spLocks noChangeArrowheads="1"/>
          </p:cNvSpPr>
          <p:nvPr/>
        </p:nvSpPr>
        <p:spPr bwMode="ltGray">
          <a:xfrm>
            <a:off x="2362200" y="3459163"/>
            <a:ext cx="4421188" cy="579437"/>
          </a:xfrm>
          <a:prstGeom prst="rect">
            <a:avLst/>
          </a:prstGeom>
          <a:noFill/>
          <a:ln w="9525">
            <a:noFill/>
            <a:miter lim="800000"/>
            <a:headEnd/>
            <a:tailEnd/>
          </a:ln>
          <a:effectLst/>
        </p:spPr>
        <p:txBody>
          <a:bodyPr wrap="none">
            <a:spAutoFit/>
          </a:bodyPr>
          <a:lstStyle/>
          <a:p>
            <a:r>
              <a:rPr lang="en-US" sz="3200" b="1" i="1"/>
              <a:t>akroatai de tōn ergōn</a:t>
            </a:r>
            <a:r>
              <a:rPr lang="en-US" sz="3200" i="1"/>
              <a:t>,</a:t>
            </a:r>
          </a:p>
        </p:txBody>
      </p:sp>
      <p:sp>
        <p:nvSpPr>
          <p:cNvPr id="236556" name="Text Box 12"/>
          <p:cNvSpPr txBox="1">
            <a:spLocks noChangeArrowheads="1"/>
          </p:cNvSpPr>
          <p:nvPr/>
        </p:nvSpPr>
        <p:spPr bwMode="ltGray">
          <a:xfrm>
            <a:off x="2070100" y="4140200"/>
            <a:ext cx="5005388" cy="519113"/>
          </a:xfrm>
          <a:prstGeom prst="rect">
            <a:avLst/>
          </a:prstGeom>
          <a:noFill/>
          <a:ln w="9525">
            <a:noFill/>
            <a:miter lim="800000"/>
            <a:headEnd/>
            <a:tailEnd/>
          </a:ln>
          <a:effectLst/>
        </p:spPr>
        <p:txBody>
          <a:bodyPr wrap="none">
            <a:spAutoFit/>
          </a:bodyPr>
          <a:lstStyle/>
          <a:p>
            <a:r>
              <a:rPr lang="en-US" sz="2800">
                <a:solidFill>
                  <a:srgbClr val="000099"/>
                </a:solidFill>
              </a:rPr>
              <a:t>“and LISTENERS TO DEEDS”</a:t>
            </a:r>
          </a:p>
        </p:txBody>
      </p:sp>
      <p:sp>
        <p:nvSpPr>
          <p:cNvPr id="236557" name="Text Box 13"/>
          <p:cNvSpPr txBox="1">
            <a:spLocks noChangeArrowheads="1"/>
          </p:cNvSpPr>
          <p:nvPr/>
        </p:nvSpPr>
        <p:spPr bwMode="ltGray">
          <a:xfrm>
            <a:off x="180975" y="1781175"/>
            <a:ext cx="8785225" cy="519113"/>
          </a:xfrm>
          <a:prstGeom prst="rect">
            <a:avLst/>
          </a:prstGeom>
          <a:noFill/>
          <a:ln w="9525">
            <a:noFill/>
            <a:miter lim="800000"/>
            <a:headEnd/>
            <a:tailEnd/>
          </a:ln>
          <a:effectLst/>
        </p:spPr>
        <p:txBody>
          <a:bodyPr wrap="none">
            <a:spAutoFit/>
          </a:bodyPr>
          <a:lstStyle/>
          <a:p>
            <a:r>
              <a:rPr lang="en-US" sz="2800">
                <a:solidFill>
                  <a:srgbClr val="000099"/>
                </a:solidFill>
              </a:rPr>
              <a:t>“you are accustomed to being VIEWERS OF WORDS”</a:t>
            </a:r>
          </a:p>
        </p:txBody>
      </p:sp>
      <p:grpSp>
        <p:nvGrpSpPr>
          <p:cNvPr id="14" name="Group 13"/>
          <p:cNvGrpSpPr/>
          <p:nvPr/>
        </p:nvGrpSpPr>
        <p:grpSpPr>
          <a:xfrm>
            <a:off x="2139950" y="2297113"/>
            <a:ext cx="4665663" cy="1900237"/>
            <a:chOff x="2139950" y="2297113"/>
            <a:chExt cx="4665663" cy="1900237"/>
          </a:xfrm>
        </p:grpSpPr>
        <p:sp>
          <p:nvSpPr>
            <p:cNvPr id="236549" name="Line 5"/>
            <p:cNvSpPr>
              <a:spLocks noChangeShapeType="1"/>
            </p:cNvSpPr>
            <p:nvPr/>
          </p:nvSpPr>
          <p:spPr bwMode="ltGray">
            <a:xfrm flipH="1" flipV="1">
              <a:off x="2924175" y="3052763"/>
              <a:ext cx="84138" cy="376237"/>
            </a:xfrm>
            <a:prstGeom prst="line">
              <a:avLst/>
            </a:prstGeom>
            <a:noFill/>
            <a:ln w="9525">
              <a:solidFill>
                <a:schemeClr val="tx1"/>
              </a:solidFill>
              <a:round/>
              <a:headEnd type="arrow" w="med" len="med"/>
              <a:tailEnd type="arrow" w="med" len="med"/>
            </a:ln>
            <a:effectLst/>
          </p:spPr>
          <p:txBody>
            <a:bodyPr anchor="ctr">
              <a:spAutoFit/>
            </a:bodyPr>
            <a:lstStyle/>
            <a:p>
              <a:endParaRPr lang="en-US"/>
            </a:p>
          </p:txBody>
        </p:sp>
        <p:sp>
          <p:nvSpPr>
            <p:cNvPr id="236550" name="Oval 6"/>
            <p:cNvSpPr>
              <a:spLocks noChangeArrowheads="1"/>
            </p:cNvSpPr>
            <p:nvPr/>
          </p:nvSpPr>
          <p:spPr bwMode="ltGray">
            <a:xfrm>
              <a:off x="4532313" y="2311400"/>
              <a:ext cx="2081212" cy="752475"/>
            </a:xfrm>
            <a:prstGeom prst="ellipse">
              <a:avLst/>
            </a:prstGeom>
            <a:noFill/>
            <a:ln w="9525">
              <a:solidFill>
                <a:schemeClr val="tx1"/>
              </a:solidFill>
              <a:round/>
              <a:headEnd/>
              <a:tailEnd/>
            </a:ln>
            <a:effectLst/>
          </p:spPr>
          <p:txBody>
            <a:bodyPr anchor="ctr">
              <a:spAutoFit/>
            </a:bodyPr>
            <a:lstStyle/>
            <a:p>
              <a:endParaRPr lang="en-US"/>
            </a:p>
          </p:txBody>
        </p:sp>
        <p:sp>
          <p:nvSpPr>
            <p:cNvPr id="236551" name="Oval 7"/>
            <p:cNvSpPr>
              <a:spLocks noChangeArrowheads="1"/>
            </p:cNvSpPr>
            <p:nvPr/>
          </p:nvSpPr>
          <p:spPr bwMode="ltGray">
            <a:xfrm>
              <a:off x="4667250" y="3421063"/>
              <a:ext cx="2138363" cy="776287"/>
            </a:xfrm>
            <a:prstGeom prst="ellipse">
              <a:avLst/>
            </a:prstGeom>
            <a:noFill/>
            <a:ln w="9525">
              <a:solidFill>
                <a:schemeClr val="tx1"/>
              </a:solidFill>
              <a:round/>
              <a:headEnd/>
              <a:tailEnd/>
            </a:ln>
            <a:effectLst/>
          </p:spPr>
          <p:txBody>
            <a:bodyPr anchor="ctr">
              <a:spAutoFit/>
            </a:bodyPr>
            <a:lstStyle/>
            <a:p>
              <a:endParaRPr lang="en-US"/>
            </a:p>
          </p:txBody>
        </p:sp>
        <p:sp>
          <p:nvSpPr>
            <p:cNvPr id="236552" name="Line 8"/>
            <p:cNvSpPr>
              <a:spLocks noChangeShapeType="1"/>
            </p:cNvSpPr>
            <p:nvPr/>
          </p:nvSpPr>
          <p:spPr bwMode="ltGray">
            <a:xfrm>
              <a:off x="5495925" y="3106738"/>
              <a:ext cx="31750" cy="274637"/>
            </a:xfrm>
            <a:prstGeom prst="line">
              <a:avLst/>
            </a:prstGeom>
            <a:noFill/>
            <a:ln w="9525">
              <a:solidFill>
                <a:schemeClr val="tx1"/>
              </a:solidFill>
              <a:round/>
              <a:headEnd type="arrow" w="med" len="med"/>
              <a:tailEnd type="arrow" w="med" len="med"/>
            </a:ln>
            <a:effectLst/>
          </p:spPr>
          <p:txBody>
            <a:bodyPr anchor="ctr">
              <a:spAutoFit/>
            </a:bodyPr>
            <a:lstStyle/>
            <a:p>
              <a:endParaRPr lang="en-US"/>
            </a:p>
          </p:txBody>
        </p:sp>
        <p:sp>
          <p:nvSpPr>
            <p:cNvPr id="236561" name="Oval 17"/>
            <p:cNvSpPr>
              <a:spLocks noChangeArrowheads="1"/>
            </p:cNvSpPr>
            <p:nvPr/>
          </p:nvSpPr>
          <p:spPr bwMode="ltGray">
            <a:xfrm>
              <a:off x="2139950" y="2297113"/>
              <a:ext cx="1441450" cy="704850"/>
            </a:xfrm>
            <a:prstGeom prst="ellipse">
              <a:avLst/>
            </a:prstGeom>
            <a:noFill/>
            <a:ln w="9525">
              <a:solidFill>
                <a:schemeClr val="tx1"/>
              </a:solidFill>
              <a:round/>
              <a:headEnd/>
              <a:tailEnd/>
            </a:ln>
            <a:effectLst/>
          </p:spPr>
          <p:txBody>
            <a:bodyPr anchor="ctr">
              <a:spAutoFit/>
            </a:bodyPr>
            <a:lstStyle/>
            <a:p>
              <a:endParaRPr lang="en-US"/>
            </a:p>
          </p:txBody>
        </p:sp>
        <p:sp>
          <p:nvSpPr>
            <p:cNvPr id="236562" name="Oval 18"/>
            <p:cNvSpPr>
              <a:spLocks noChangeArrowheads="1"/>
            </p:cNvSpPr>
            <p:nvPr/>
          </p:nvSpPr>
          <p:spPr bwMode="ltGray">
            <a:xfrm>
              <a:off x="2357438" y="3382963"/>
              <a:ext cx="1778000" cy="742950"/>
            </a:xfrm>
            <a:prstGeom prst="ellipse">
              <a:avLst/>
            </a:prstGeom>
            <a:noFill/>
            <a:ln w="9525">
              <a:solidFill>
                <a:schemeClr val="tx1"/>
              </a:solidFill>
              <a:round/>
              <a:headEnd/>
              <a:tailEnd/>
            </a:ln>
            <a:effectLst/>
          </p:spPr>
          <p:txBody>
            <a:bodyPr anchor="ctr">
              <a:spAutoFit/>
            </a:bodyPr>
            <a:lstStyle/>
            <a:p>
              <a:endParaRPr lang="en-US"/>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6560"/>
                                        </p:tgtEl>
                                        <p:attrNameLst>
                                          <p:attrName>style.visibility</p:attrName>
                                        </p:attrNameLst>
                                      </p:cBhvr>
                                      <p:to>
                                        <p:strVal val="visible"/>
                                      </p:to>
                                    </p:set>
                                    <p:animEffect transition="in" filter="dissolve">
                                      <p:cBhvr>
                                        <p:cTn id="12" dur="500"/>
                                        <p:tgtEl>
                                          <p:spTgt spid="236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6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Fragility of Goodness”</a:t>
            </a:r>
            <a:endParaRPr lang="en-US" dirty="0"/>
          </a:p>
        </p:txBody>
      </p:sp>
      <p:sp>
        <p:nvSpPr>
          <p:cNvPr id="3" name="Text Placeholder 2"/>
          <p:cNvSpPr>
            <a:spLocks noGrp="1"/>
          </p:cNvSpPr>
          <p:nvPr>
            <p:ph type="body" idx="1"/>
          </p:nvPr>
        </p:nvSpPr>
        <p:spPr/>
        <p:txBody>
          <a:bodyPr/>
          <a:lstStyle/>
          <a:p>
            <a:r>
              <a:rPr lang="en-US" dirty="0" smtClean="0"/>
              <a:t>Values and Discourse Under Stress</a:t>
            </a:r>
            <a:endParaRPr lang="en-US" dirty="0"/>
          </a:p>
        </p:txBody>
      </p:sp>
    </p:spTree>
    <p:extLst>
      <p:ext uri="{BB962C8B-B14F-4D97-AF65-F5344CB8AC3E}">
        <p14:creationId xmlns:p14="http://schemas.microsoft.com/office/powerpoint/2010/main" val="885297041"/>
      </p:ext>
    </p:extLst>
  </p:cSld>
  <p:clrMapOvr>
    <a:masterClrMapping/>
  </p:clrMapOvr>
  <p:transition spd="med">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0033" y="2521059"/>
            <a:ext cx="7763934" cy="1815882"/>
          </a:xfrm>
          <a:prstGeom prst="rect">
            <a:avLst/>
          </a:prstGeom>
          <a:noFill/>
        </p:spPr>
        <p:txBody>
          <a:bodyPr wrap="square" rtlCol="0" anchor="ctr" anchorCtr="0">
            <a:spAutoFit/>
          </a:bodyPr>
          <a:lstStyle/>
          <a:p>
            <a:pPr marL="457200" indent="-457200" algn="l"/>
            <a:r>
              <a:rPr lang="en-US" sz="2800" dirty="0" smtClean="0">
                <a:latin typeface="+mn-lt"/>
              </a:rPr>
              <a:t>Nussbaum, Martha Craven. </a:t>
            </a:r>
            <a:r>
              <a:rPr lang="en-US" sz="2800" i="1" dirty="0" smtClean="0">
                <a:latin typeface="+mn-lt"/>
              </a:rPr>
              <a:t>The Fragility of Goodness: Luck and Ethics in Greek Tragedy and Philosophy</a:t>
            </a:r>
            <a:r>
              <a:rPr lang="en-US" sz="2800" dirty="0" smtClean="0">
                <a:latin typeface="+mn-lt"/>
              </a:rPr>
              <a:t>. Cambridge and New York: Cambridge University Press, 1986. Print.</a:t>
            </a:r>
            <a:endParaRPr lang="en-US" sz="2800" dirty="0">
              <a:latin typeface="+mn-lt"/>
            </a:endParaRPr>
          </a:p>
        </p:txBody>
      </p:sp>
    </p:spTree>
    <p:extLst>
      <p:ext uri="{BB962C8B-B14F-4D97-AF65-F5344CB8AC3E}">
        <p14:creationId xmlns:p14="http://schemas.microsoft.com/office/powerpoint/2010/main" val="3438270833"/>
      </p:ext>
    </p:extLst>
  </p:cSld>
  <p:clrMapOvr>
    <a:masterClrMapping/>
  </p:clrMapOvr>
  <p:transition spd="med">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Texts</a:t>
            </a:r>
            <a:endParaRPr lang="en-US" dirty="0"/>
          </a:p>
        </p:txBody>
      </p:sp>
      <p:sp>
        <p:nvSpPr>
          <p:cNvPr id="3" name="Content Placeholder 2"/>
          <p:cNvSpPr>
            <a:spLocks noGrp="1"/>
          </p:cNvSpPr>
          <p:nvPr>
            <p:ph idx="1"/>
          </p:nvPr>
        </p:nvSpPr>
        <p:spPr/>
        <p:txBody>
          <a:bodyPr/>
          <a:lstStyle/>
          <a:p>
            <a:r>
              <a:rPr lang="en-US" dirty="0"/>
              <a:t>The Great Plague at Athens, </a:t>
            </a:r>
            <a:r>
              <a:rPr lang="en-US" dirty="0" smtClean="0"/>
              <a:t>Thucydides 2.47-54 (pp. 46–50)</a:t>
            </a:r>
          </a:p>
          <a:p>
            <a:r>
              <a:rPr lang="en-US" i="1" dirty="0" smtClean="0"/>
              <a:t>Stasis</a:t>
            </a:r>
            <a:r>
              <a:rPr lang="en-US" dirty="0" smtClean="0"/>
              <a:t> </a:t>
            </a:r>
            <a:r>
              <a:rPr lang="en-US" dirty="0"/>
              <a:t>at Corcyra, 3.81.2-3.85, </a:t>
            </a:r>
            <a:r>
              <a:rPr lang="en-US" dirty="0" smtClean="0"/>
              <a:t>4.47.3-4.48 (pp. 85–95)</a:t>
            </a:r>
          </a:p>
          <a:p>
            <a:r>
              <a:rPr lang="en-US" dirty="0"/>
              <a:t>Melian Dialogue, </a:t>
            </a:r>
            <a:r>
              <a:rPr lang="en-US" dirty="0" smtClean="0"/>
              <a:t>5.84–116 (pp. 101–109)</a:t>
            </a:r>
          </a:p>
          <a:p>
            <a:r>
              <a:rPr lang="en-US" dirty="0"/>
              <a:t>Sicilian </a:t>
            </a:r>
            <a:r>
              <a:rPr lang="en-US" dirty="0" smtClean="0"/>
              <a:t>Debate, 6.2–26 (pp. 111–123)</a:t>
            </a:r>
            <a:endParaRPr lang="en-US" dirty="0"/>
          </a:p>
        </p:txBody>
      </p:sp>
    </p:spTree>
    <p:extLst>
      <p:ext uri="{BB962C8B-B14F-4D97-AF65-F5344CB8AC3E}">
        <p14:creationId xmlns:p14="http://schemas.microsoft.com/office/powerpoint/2010/main" val="3960162322"/>
      </p:ext>
    </p:extLst>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“Fragility of Goodness”</a:t>
            </a:r>
            <a:endParaRPr lang="en-US" dirty="0"/>
          </a:p>
        </p:txBody>
      </p:sp>
      <p:sp>
        <p:nvSpPr>
          <p:cNvPr id="6" name="Text Placeholder 5"/>
          <p:cNvSpPr>
            <a:spLocks noGrp="1"/>
          </p:cNvSpPr>
          <p:nvPr>
            <p:ph type="body" idx="1"/>
          </p:nvPr>
        </p:nvSpPr>
        <p:spPr/>
        <p:txBody>
          <a:bodyPr/>
          <a:lstStyle/>
          <a:p>
            <a:r>
              <a:rPr lang="en-US" dirty="0" smtClean="0"/>
              <a:t>Plague Description</a:t>
            </a:r>
            <a:endParaRPr lang="en-US" dirty="0"/>
          </a:p>
        </p:txBody>
      </p:sp>
      <p:sp>
        <p:nvSpPr>
          <p:cNvPr id="7" name="Content Placeholder 6"/>
          <p:cNvSpPr>
            <a:spLocks noGrp="1"/>
          </p:cNvSpPr>
          <p:nvPr>
            <p:ph sz="half" idx="2"/>
          </p:nvPr>
        </p:nvSpPr>
        <p:spPr/>
        <p:txBody>
          <a:bodyPr>
            <a:normAutofit/>
          </a:bodyPr>
          <a:lstStyle/>
          <a:p>
            <a:r>
              <a:rPr lang="en-US" dirty="0" smtClean="0"/>
              <a:t>Plague as “too severe for human nature” (48)</a:t>
            </a:r>
          </a:p>
          <a:p>
            <a:r>
              <a:rPr lang="en-US" dirty="0" smtClean="0"/>
              <a:t>“The pleasure of the moment . . . [was] set up as … nobility” </a:t>
            </a:r>
            <a:r>
              <a:rPr lang="en-US" dirty="0" smtClean="0"/>
              <a:t>(50</a:t>
            </a:r>
            <a:r>
              <a:rPr lang="en-US" dirty="0" smtClean="0"/>
              <a:t>)</a:t>
            </a:r>
            <a:endParaRPr lang="en-US" dirty="0"/>
          </a:p>
        </p:txBody>
      </p:sp>
      <p:sp>
        <p:nvSpPr>
          <p:cNvPr id="8" name="Text Placeholder 7"/>
          <p:cNvSpPr>
            <a:spLocks noGrp="1"/>
          </p:cNvSpPr>
          <p:nvPr>
            <p:ph type="body" sz="quarter" idx="3"/>
          </p:nvPr>
        </p:nvSpPr>
        <p:spPr/>
        <p:txBody>
          <a:bodyPr/>
          <a:lstStyle/>
          <a:p>
            <a:r>
              <a:rPr lang="en-US" i="1" dirty="0" smtClean="0"/>
              <a:t>Stasis</a:t>
            </a:r>
            <a:r>
              <a:rPr lang="en-US" dirty="0" smtClean="0"/>
              <a:t> description</a:t>
            </a:r>
            <a:endParaRPr lang="en-US" dirty="0"/>
          </a:p>
        </p:txBody>
      </p:sp>
      <p:sp>
        <p:nvSpPr>
          <p:cNvPr id="9" name="Content Placeholder 8"/>
          <p:cNvSpPr>
            <a:spLocks noGrp="1"/>
          </p:cNvSpPr>
          <p:nvPr>
            <p:ph sz="quarter" idx="4"/>
          </p:nvPr>
        </p:nvSpPr>
        <p:spPr/>
        <p:txBody>
          <a:bodyPr>
            <a:normAutofit lnSpcReduction="10000"/>
          </a:bodyPr>
          <a:lstStyle/>
          <a:p>
            <a:r>
              <a:rPr lang="en-US" dirty="0" smtClean="0"/>
              <a:t>“War is a violent teacher” (90)</a:t>
            </a:r>
          </a:p>
          <a:p>
            <a:r>
              <a:rPr lang="en-US" dirty="0" smtClean="0"/>
              <a:t>“And they reversed the usual way of using words to evaluate activities” (90)</a:t>
            </a:r>
          </a:p>
          <a:p>
            <a:r>
              <a:rPr lang="en-US" dirty="0" smtClean="0"/>
              <a:t>“Simplicity, which is the chief cause of a generous spirit, was laughed down” (92)</a:t>
            </a:r>
            <a:endParaRPr lang="en-US" dirty="0"/>
          </a:p>
        </p:txBody>
      </p:sp>
      <p:sp>
        <p:nvSpPr>
          <p:cNvPr id="3" name="Action Button: Custom 2">
            <a:hlinkClick r:id="rId3" action="ppaction://hlinksldjump" highlightClick="1"/>
          </p:cNvPr>
          <p:cNvSpPr/>
          <p:nvPr/>
        </p:nvSpPr>
        <p:spPr>
          <a:xfrm>
            <a:off x="7391400" y="4299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concepts</a:t>
            </a:r>
            <a:endParaRPr lang="en-US" sz="2000" dirty="0"/>
          </a:p>
        </p:txBody>
      </p:sp>
      <p:sp>
        <p:nvSpPr>
          <p:cNvPr id="10" name="Action Button: Custom 9">
            <a:hlinkClick r:id="rId4" action="ppaction://hlinksldjump" highlightClick="1"/>
          </p:cNvPr>
          <p:cNvSpPr/>
          <p:nvPr/>
        </p:nvSpPr>
        <p:spPr>
          <a:xfrm>
            <a:off x="7391400" y="9633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lenses</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dissolv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dissolv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dissolve">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dissolve">
                                      <p:cBhvr>
                                        <p:cTn id="2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 . . and Melian Debate</a:t>
            </a:r>
            <a:endParaRPr lang="en-US" dirty="0"/>
          </a:p>
        </p:txBody>
      </p:sp>
      <p:sp>
        <p:nvSpPr>
          <p:cNvPr id="8" name="Text Box 11"/>
          <p:cNvSpPr txBox="1">
            <a:spLocks noChangeArrowheads="1"/>
          </p:cNvSpPr>
          <p:nvPr/>
        </p:nvSpPr>
        <p:spPr bwMode="ltGray">
          <a:xfrm>
            <a:off x="988599" y="2105323"/>
            <a:ext cx="7166802" cy="2923877"/>
          </a:xfrm>
          <a:prstGeom prst="rect">
            <a:avLst/>
          </a:prstGeom>
          <a:noFill/>
          <a:ln w="9525">
            <a:noFill/>
            <a:miter lim="800000"/>
            <a:headEnd/>
            <a:tailEnd/>
          </a:ln>
          <a:effectLst/>
        </p:spPr>
        <p:txBody>
          <a:bodyPr wrap="square" anchor="t" anchorCtr="1">
            <a:spAutoFit/>
          </a:bodyPr>
          <a:lstStyle/>
          <a:p>
            <a:r>
              <a:rPr lang="en-US" sz="3200" dirty="0" smtClean="0">
                <a:latin typeface="+mn-lt"/>
              </a:rPr>
              <a:t>“Nature (</a:t>
            </a:r>
            <a:r>
              <a:rPr lang="en-US" sz="3200" i="1" dirty="0" smtClean="0">
                <a:latin typeface="+mn-lt"/>
              </a:rPr>
              <a:t>phusis</a:t>
            </a:r>
            <a:r>
              <a:rPr lang="en-US" sz="3200" dirty="0" smtClean="0">
                <a:latin typeface="+mn-lt"/>
              </a:rPr>
              <a:t>) always compels gods (we believe) and men (we are certain) to rule over anyone they can control. We did not make this law (</a:t>
            </a:r>
            <a:r>
              <a:rPr lang="en-US" sz="3200" i="1" dirty="0" smtClean="0">
                <a:latin typeface="+mn-lt"/>
              </a:rPr>
              <a:t>nomos</a:t>
            </a:r>
            <a:r>
              <a:rPr lang="en-US" sz="3200" dirty="0" smtClean="0">
                <a:latin typeface="+mn-lt"/>
              </a:rPr>
              <a:t>), . . . but . . . will take it as we found it. . . .”</a:t>
            </a:r>
          </a:p>
          <a:p>
            <a:r>
              <a:rPr lang="en-US" dirty="0" smtClean="0">
                <a:latin typeface="+mn-lt"/>
              </a:rPr>
              <a:t>(Athenians in Thucydides </a:t>
            </a:r>
            <a:r>
              <a:rPr lang="en-US" dirty="0">
                <a:latin typeface="+mn-lt"/>
              </a:rPr>
              <a:t>3.38.4, p. </a:t>
            </a:r>
            <a:r>
              <a:rPr lang="en-US" dirty="0" smtClean="0">
                <a:latin typeface="+mn-lt"/>
              </a:rPr>
              <a:t>68)</a:t>
            </a:r>
            <a:endParaRPr lang="en-US" sz="3200" dirty="0">
              <a:latin typeface="+mn-lt"/>
            </a:endParaRPr>
          </a:p>
        </p:txBody>
      </p:sp>
      <p:sp>
        <p:nvSpPr>
          <p:cNvPr id="9" name="Action Button: Custom 8">
            <a:hlinkClick r:id="rId3" action="ppaction://hlinksldjump" highlightClick="1"/>
          </p:cNvPr>
          <p:cNvSpPr/>
          <p:nvPr/>
        </p:nvSpPr>
        <p:spPr>
          <a:xfrm>
            <a:off x="7391400" y="4299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concepts</a:t>
            </a:r>
            <a:endParaRPr lang="en-US" sz="2000" dirty="0"/>
          </a:p>
        </p:txBody>
      </p:sp>
      <p:sp>
        <p:nvSpPr>
          <p:cNvPr id="10" name="Action Button: Custom 9">
            <a:hlinkClick r:id="rId4" action="ppaction://hlinksldjump" highlightClick="1"/>
          </p:cNvPr>
          <p:cNvSpPr/>
          <p:nvPr/>
        </p:nvSpPr>
        <p:spPr>
          <a:xfrm>
            <a:off x="7391400" y="9633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lenses</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i="1" dirty="0" err="1" smtClean="0"/>
              <a:t>Erōs</a:t>
            </a:r>
            <a:r>
              <a:rPr lang="en-US" dirty="0" smtClean="0"/>
              <a:t>, </a:t>
            </a:r>
            <a:r>
              <a:rPr lang="en-US" i="1" dirty="0" smtClean="0"/>
              <a:t>logos</a:t>
            </a:r>
            <a:endParaRPr lang="en-US" dirty="0"/>
          </a:p>
        </p:txBody>
      </p:sp>
      <p:sp>
        <p:nvSpPr>
          <p:cNvPr id="10" name="Content Placeholder 9"/>
          <p:cNvSpPr>
            <a:spLocks noGrp="1"/>
          </p:cNvSpPr>
          <p:nvPr>
            <p:ph sz="half" idx="1"/>
          </p:nvPr>
        </p:nvSpPr>
        <p:spPr/>
        <p:txBody>
          <a:bodyPr>
            <a:normAutofit fontScale="92500"/>
          </a:bodyPr>
          <a:lstStyle/>
          <a:p>
            <a:r>
              <a:rPr lang="en-US" dirty="0" smtClean="0"/>
              <a:t>Plague</a:t>
            </a:r>
          </a:p>
          <a:p>
            <a:pPr lvl="1"/>
            <a:r>
              <a:rPr lang="en-US" dirty="0" smtClean="0"/>
              <a:t>“The pleasure of the moment . . . [was] set up as [a standard] of nobility and usefulness" (50)</a:t>
            </a:r>
          </a:p>
          <a:p>
            <a:r>
              <a:rPr lang="en-US" dirty="0" err="1" smtClean="0"/>
              <a:t>Mytilenean</a:t>
            </a:r>
            <a:r>
              <a:rPr lang="en-US" dirty="0" smtClean="0"/>
              <a:t> Debate</a:t>
            </a:r>
          </a:p>
          <a:p>
            <a:pPr lvl="1"/>
            <a:r>
              <a:rPr lang="en-US" dirty="0" smtClean="0"/>
              <a:t>CLEON: Athenians as rhetoric-addicts</a:t>
            </a:r>
          </a:p>
          <a:p>
            <a:pPr lvl="1"/>
            <a:r>
              <a:rPr lang="en-US" dirty="0" smtClean="0"/>
              <a:t>DIODOTUS: “Hope and passionate desire (</a:t>
            </a:r>
            <a:r>
              <a:rPr lang="en-US" i="1" dirty="0" err="1" smtClean="0"/>
              <a:t>erōs</a:t>
            </a:r>
            <a:r>
              <a:rPr lang="en-US" dirty="0" smtClean="0"/>
              <a:t>) . . . dominate every situation” (73)</a:t>
            </a:r>
          </a:p>
        </p:txBody>
      </p:sp>
      <p:sp>
        <p:nvSpPr>
          <p:cNvPr id="11" name="Content Placeholder 10"/>
          <p:cNvSpPr>
            <a:spLocks noGrp="1"/>
          </p:cNvSpPr>
          <p:nvPr>
            <p:ph sz="half" idx="2"/>
          </p:nvPr>
        </p:nvSpPr>
        <p:spPr/>
        <p:txBody>
          <a:bodyPr>
            <a:normAutofit fontScale="92500"/>
          </a:bodyPr>
          <a:lstStyle/>
          <a:p>
            <a:r>
              <a:rPr lang="en-US" i="1" dirty="0" smtClean="0"/>
              <a:t>Stasis</a:t>
            </a:r>
            <a:r>
              <a:rPr lang="en-US" dirty="0" smtClean="0"/>
              <a:t> Description</a:t>
            </a:r>
          </a:p>
          <a:p>
            <a:pPr lvl="1"/>
            <a:r>
              <a:rPr lang="en-US" dirty="0" smtClean="0"/>
              <a:t>“The cause of all this was the desire to rule out of avarice and ambition” (93)</a:t>
            </a:r>
          </a:p>
          <a:p>
            <a:r>
              <a:rPr lang="en-US" dirty="0" smtClean="0"/>
              <a:t>Sicilian Debate</a:t>
            </a:r>
          </a:p>
          <a:p>
            <a:pPr lvl="1"/>
            <a:r>
              <a:rPr lang="en-US" dirty="0" smtClean="0"/>
              <a:t>NICIAS: “Do not be sick . . . with yearning (</a:t>
            </a:r>
            <a:r>
              <a:rPr lang="en-US" i="1" dirty="0" err="1" smtClean="0"/>
              <a:t>erōs</a:t>
            </a:r>
            <a:r>
              <a:rPr lang="en-US" dirty="0" smtClean="0"/>
              <a:t>) for what is not here” (116)</a:t>
            </a:r>
          </a:p>
          <a:p>
            <a:pPr lvl="1"/>
            <a:r>
              <a:rPr lang="en-US" dirty="0" smtClean="0"/>
              <a:t>HISTORIAN’S ANALYSIS: “Now everyone alike fell in love (</a:t>
            </a:r>
            <a:r>
              <a:rPr lang="en-US" i="1" dirty="0" err="1" smtClean="0"/>
              <a:t>erōs</a:t>
            </a:r>
            <a:r>
              <a:rPr lang="en-US" i="1" dirty="0" smtClean="0"/>
              <a:t> </a:t>
            </a:r>
            <a:r>
              <a:rPr lang="en-US" i="1" dirty="0" err="1" smtClean="0"/>
              <a:t>enepese</a:t>
            </a:r>
            <a:r>
              <a:rPr lang="en-US" dirty="0" smtClean="0"/>
              <a:t>) with the enterprise” (122)</a:t>
            </a:r>
            <a:endParaRPr lang="en-US" dirty="0"/>
          </a:p>
        </p:txBody>
      </p:sp>
      <p:sp>
        <p:nvSpPr>
          <p:cNvPr id="12" name="Action Button: Custom 11">
            <a:hlinkClick r:id="rId3" action="ppaction://hlinksldjump" highlightClick="1"/>
          </p:cNvPr>
          <p:cNvSpPr/>
          <p:nvPr/>
        </p:nvSpPr>
        <p:spPr>
          <a:xfrm>
            <a:off x="7391400" y="4299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concepts</a:t>
            </a:r>
            <a:endParaRPr lang="en-US" sz="2000" dirty="0"/>
          </a:p>
        </p:txBody>
      </p:sp>
      <p:sp>
        <p:nvSpPr>
          <p:cNvPr id="13" name="Action Button: Custom 12">
            <a:hlinkClick r:id="rId4" action="ppaction://hlinksldjump" highlightClick="1"/>
          </p:cNvPr>
          <p:cNvSpPr/>
          <p:nvPr/>
        </p:nvSpPr>
        <p:spPr>
          <a:xfrm>
            <a:off x="7391400" y="9633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lenses</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dissolve">
                                      <p:cBhvr>
                                        <p:cTn id="10" dur="500"/>
                                        <p:tgtEl>
                                          <p:spTgt spid="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dissolve">
                                      <p:cBhvr>
                                        <p:cTn id="15" dur="500"/>
                                        <p:tgtEl>
                                          <p:spTgt spid="10">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dissolve">
                                      <p:cBhvr>
                                        <p:cTn id="18" dur="500"/>
                                        <p:tgtEl>
                                          <p:spTgt spid="10">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dissolve">
                                      <p:cBhvr>
                                        <p:cTn id="21" dur="500"/>
                                        <p:tgtEl>
                                          <p:spTgt spid="10">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animEffect transition="in" filter="dissolve">
                                      <p:cBhvr>
                                        <p:cTn id="26" dur="500"/>
                                        <p:tgtEl>
                                          <p:spTgt spid="11">
                                            <p:txEl>
                                              <p:pRg st="0" end="0"/>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animEffect transition="in" filter="dissolve">
                                      <p:cBhvr>
                                        <p:cTn id="29" dur="500"/>
                                        <p:tgtEl>
                                          <p:spTgt spid="11">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1">
                                            <p:txEl>
                                              <p:pRg st="2" end="2"/>
                                            </p:txEl>
                                          </p:spTgt>
                                        </p:tgtEl>
                                        <p:attrNameLst>
                                          <p:attrName>style.visibility</p:attrName>
                                        </p:attrNameLst>
                                      </p:cBhvr>
                                      <p:to>
                                        <p:strVal val="visible"/>
                                      </p:to>
                                    </p:set>
                                    <p:animEffect transition="in" filter="dissolve">
                                      <p:cBhvr>
                                        <p:cTn id="34" dur="500"/>
                                        <p:tgtEl>
                                          <p:spTgt spid="11">
                                            <p:txEl>
                                              <p:pRg st="2" end="2"/>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animEffect transition="in" filter="dissolve">
                                      <p:cBhvr>
                                        <p:cTn id="37" dur="500"/>
                                        <p:tgtEl>
                                          <p:spTgt spid="11">
                                            <p:txEl>
                                              <p:pRg st="3" end="3"/>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1">
                                            <p:txEl>
                                              <p:pRg st="4" end="4"/>
                                            </p:txEl>
                                          </p:spTgt>
                                        </p:tgtEl>
                                        <p:attrNameLst>
                                          <p:attrName>style.visibility</p:attrName>
                                        </p:attrNameLst>
                                      </p:cBhvr>
                                      <p:to>
                                        <p:strVal val="visible"/>
                                      </p:to>
                                    </p:set>
                                    <p:animEffect transition="in" filter="dissolve">
                                      <p:cBhvr>
                                        <p:cTn id="40"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p:txBody>
          <a:bodyPr>
            <a:normAutofit/>
          </a:bodyPr>
          <a:lstStyle/>
          <a:p>
            <a:pPr lvl="0"/>
            <a:r>
              <a:rPr lang="en-US" dirty="0" smtClean="0"/>
              <a:t>Introduction</a:t>
            </a:r>
          </a:p>
          <a:p>
            <a:pPr lvl="1"/>
            <a:r>
              <a:rPr lang="en-US" dirty="0" smtClean="0"/>
              <a:t>Historical Context, Concepts, Lenses</a:t>
            </a:r>
          </a:p>
          <a:p>
            <a:pPr lvl="0"/>
            <a:r>
              <a:rPr lang="en-US" dirty="0" smtClean="0"/>
              <a:t>Mytilenean Debate</a:t>
            </a:r>
          </a:p>
          <a:p>
            <a:pPr lvl="1"/>
            <a:r>
              <a:rPr lang="en-US" dirty="0" smtClean="0"/>
              <a:t>A Different Sort of Cleon?</a:t>
            </a:r>
          </a:p>
          <a:p>
            <a:pPr lvl="0"/>
            <a:r>
              <a:rPr lang="en-US" dirty="0" smtClean="0"/>
              <a:t>“The Fragility of Goodness”</a:t>
            </a:r>
          </a:p>
          <a:p>
            <a:pPr lvl="1"/>
            <a:r>
              <a:rPr lang="en-US" dirty="0" smtClean="0"/>
              <a:t>Values and Discourse Under Stress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500"/>
                                        <p:tgtEl>
                                          <p:spTgt spid="4">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dissolv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500"/>
                                        <p:tgtEl>
                                          <p:spTgt spid="4">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dissolv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Subtitle 4"/>
          <p:cNvSpPr>
            <a:spLocks noGrp="1"/>
          </p:cNvSpPr>
          <p:nvPr>
            <p:ph type="body" idx="1"/>
          </p:nvPr>
        </p:nvSpPr>
        <p:spPr/>
        <p:txBody>
          <a:bodyPr>
            <a:normAutofit/>
          </a:bodyPr>
          <a:lstStyle/>
          <a:p>
            <a:r>
              <a:rPr lang="en-US" dirty="0" smtClean="0"/>
              <a:t>Historical Context, Concepts, Lenses</a:t>
            </a:r>
            <a:endParaRPr lang="en-US" dirty="0"/>
          </a:p>
        </p:txBody>
      </p:sp>
    </p:spTree>
    <p:extLst>
      <p:ext uri="{BB962C8B-B14F-4D97-AF65-F5344CB8AC3E}">
        <p14:creationId xmlns:p14="http://schemas.microsoft.com/office/powerpoint/2010/main" val="3086578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dirty="0"/>
              <a:t>Timeline</a:t>
            </a:r>
          </a:p>
        </p:txBody>
      </p:sp>
      <p:graphicFrame>
        <p:nvGraphicFramePr>
          <p:cNvPr id="278611" name="Group 83"/>
          <p:cNvGraphicFramePr>
            <a:graphicFrameLocks noGrp="1"/>
          </p:cNvGraphicFramePr>
          <p:nvPr>
            <p:ph idx="1"/>
            <p:extLst>
              <p:ext uri="{D42A27DB-BD31-4B8C-83A1-F6EECF244321}">
                <p14:modId xmlns:p14="http://schemas.microsoft.com/office/powerpoint/2010/main" val="862703288"/>
              </p:ext>
            </p:extLst>
          </p:nvPr>
        </p:nvGraphicFramePr>
        <p:xfrm>
          <a:off x="914400" y="1752600"/>
          <a:ext cx="7772400" cy="3962400"/>
        </p:xfrm>
        <a:graphic>
          <a:graphicData uri="http://schemas.openxmlformats.org/drawingml/2006/table">
            <a:tbl>
              <a:tblPr/>
              <a:tblGrid>
                <a:gridCol w="1828800"/>
                <a:gridCol w="5943600"/>
              </a:tblGrid>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431-422</a:t>
                      </a:r>
                    </a:p>
                  </a:txBody>
                  <a:tcPr marL="97155" marR="97155"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Cleon’s political career.</a:t>
                      </a:r>
                    </a:p>
                  </a:txBody>
                  <a:tcPr marL="97155" marR="97155" horzOverflow="overflow">
                    <a:lnL>
                      <a:noFill/>
                    </a:lnL>
                    <a:lnR cap="flat">
                      <a:noFill/>
                    </a:lnR>
                    <a:lnT cap="flat">
                      <a:noFill/>
                    </a:lnT>
                    <a:lnB>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431</a:t>
                      </a:r>
                    </a:p>
                  </a:txBody>
                  <a:tcPr marL="97155" marR="97155"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War begins.</a:t>
                      </a:r>
                    </a:p>
                  </a:txBody>
                  <a:tcPr marL="97155" marR="97155" horzOverflow="overflow">
                    <a:lnL>
                      <a:noFill/>
                    </a:lnL>
                    <a:lnR cap="flat">
                      <a:noFill/>
                    </a:lnR>
                    <a:lnT cap="flat">
                      <a:noFill/>
                    </a:lnT>
                    <a:lnB>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430-429, 427/6</a:t>
                      </a:r>
                    </a:p>
                  </a:txBody>
                  <a:tcPr marL="97155" marR="97155"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Plague.</a:t>
                      </a:r>
                    </a:p>
                  </a:txBody>
                  <a:tcPr marL="97155" marR="97155" horzOverflow="overflow">
                    <a:lnL>
                      <a:noFill/>
                    </a:lnL>
                    <a:lnR cap="flat">
                      <a:noFill/>
                    </a:lnR>
                    <a:lnT>
                      <a:noFill/>
                    </a:lnT>
                    <a:lnB>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428-427</a:t>
                      </a:r>
                    </a:p>
                  </a:txBody>
                  <a:tcPr marL="97155" marR="97155"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Revolt of Mytilene, </a:t>
                      </a:r>
                      <a:r>
                        <a:rPr kumimoji="0" lang="en-US" sz="2000" b="1" i="0" u="none" strike="noStrike" cap="none" normalizeH="0" baseline="0" dirty="0" smtClean="0">
                          <a:ln>
                            <a:noFill/>
                          </a:ln>
                          <a:solidFill>
                            <a:schemeClr val="tx1"/>
                          </a:solidFill>
                          <a:effectLst/>
                          <a:latin typeface="+mn-lt"/>
                        </a:rPr>
                        <a:t>stasis</a:t>
                      </a:r>
                      <a:r>
                        <a:rPr kumimoji="0" lang="en-US" sz="2000" b="1" i="1" u="none" strike="noStrike" cap="none" normalizeH="0" baseline="0" dirty="0" smtClean="0">
                          <a:ln>
                            <a:noFill/>
                          </a:ln>
                          <a:solidFill>
                            <a:schemeClr val="tx1"/>
                          </a:solidFill>
                          <a:effectLst/>
                          <a:latin typeface="+mn-lt"/>
                        </a:rPr>
                        <a:t> at Corcyra.</a:t>
                      </a:r>
                    </a:p>
                  </a:txBody>
                  <a:tcPr marL="97155" marR="97155" horzOverflow="overflow">
                    <a:lnL>
                      <a:noFill/>
                    </a:lnL>
                    <a:lnR cap="flat">
                      <a:noFill/>
                    </a:lnR>
                    <a:lnT>
                      <a:noFill/>
                    </a:lnT>
                    <a:lnB>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421-414</a:t>
                      </a:r>
                    </a:p>
                  </a:txBody>
                  <a:tcPr marL="97155" marR="97155"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Peace of Nicias.</a:t>
                      </a:r>
                    </a:p>
                  </a:txBody>
                  <a:tcPr marL="97155" marR="97155" horzOverflow="overflow">
                    <a:lnL>
                      <a:noFill/>
                    </a:lnL>
                    <a:lnR cap="flat">
                      <a:noFill/>
                    </a:lnR>
                    <a:lnT>
                      <a:noFill/>
                    </a:lnT>
                    <a:lnB>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416</a:t>
                      </a:r>
                    </a:p>
                  </a:txBody>
                  <a:tcPr marL="97155" marR="97155"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Melian debate, conquest of Melos.</a:t>
                      </a:r>
                    </a:p>
                  </a:txBody>
                  <a:tcPr marL="97155" marR="97155" horzOverflow="overflow">
                    <a:lnL>
                      <a:noFill/>
                    </a:lnL>
                    <a:lnR cap="flat">
                      <a:noFill/>
                    </a:lnR>
                    <a:lnT>
                      <a:noFill/>
                    </a:lnT>
                    <a:lnB>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415</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1" u="none" strike="noStrike" cap="none" normalizeH="0" baseline="0" dirty="0" smtClean="0">
                          <a:ln>
                            <a:noFill/>
                          </a:ln>
                          <a:solidFill>
                            <a:schemeClr val="tx1"/>
                          </a:solidFill>
                          <a:effectLst/>
                          <a:latin typeface="+mn-lt"/>
                        </a:rPr>
                        <a:t>Sicilian Debate, Expedition.</a:t>
                      </a:r>
                    </a:p>
                  </a:txBody>
                  <a:tcPr marL="97155" marR="97155" horzOverflow="overflow">
                    <a:lnL>
                      <a:noFill/>
                    </a:lnL>
                    <a:lnR cap="flat">
                      <a:noFill/>
                    </a:lnR>
                    <a:lnT>
                      <a:noFill/>
                    </a:lnT>
                    <a:lnB cap="flat">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412</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Board of Probouloi (10).</a:t>
                      </a:r>
                    </a:p>
                  </a:txBody>
                  <a:tcPr marL="97155" marR="97155" horzOverflow="overflow">
                    <a:lnL>
                      <a:noFill/>
                    </a:lnL>
                    <a:lnR cap="flat">
                      <a:noFill/>
                    </a:lnR>
                    <a:lnT>
                      <a:noFill/>
                    </a:lnT>
                    <a:lnB cap="flat">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411-410</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Oligarchic coup, </a:t>
                      </a:r>
                      <a:r>
                        <a:rPr kumimoji="0" lang="en-US" sz="2000" b="0" i="1" u="none" strike="noStrike" cap="none" normalizeH="0" baseline="0" dirty="0" smtClean="0">
                          <a:ln>
                            <a:noFill/>
                          </a:ln>
                          <a:solidFill>
                            <a:schemeClr val="tx1"/>
                          </a:solidFill>
                          <a:effectLst/>
                          <a:latin typeface="+mn-lt"/>
                        </a:rPr>
                        <a:t>politeia</a:t>
                      </a:r>
                      <a:r>
                        <a:rPr kumimoji="0" lang="en-US" sz="2000" b="0" i="0" u="none" strike="noStrike" cap="none" normalizeH="0" baseline="0" dirty="0" smtClean="0">
                          <a:ln>
                            <a:noFill/>
                          </a:ln>
                          <a:solidFill>
                            <a:schemeClr val="tx1"/>
                          </a:solidFill>
                          <a:effectLst/>
                          <a:latin typeface="+mn-lt"/>
                        </a:rPr>
                        <a:t>, democratic restoration.</a:t>
                      </a:r>
                    </a:p>
                  </a:txBody>
                  <a:tcPr marL="97155" marR="97155" horzOverflow="overflow">
                    <a:lnL>
                      <a:noFill/>
                    </a:lnL>
                    <a:lnR cap="flat">
                      <a:noFill/>
                    </a:lnR>
                    <a:lnT>
                      <a:noFill/>
                    </a:lnT>
                    <a:lnB cap="flat">
                      <a:noFill/>
                    </a:lnB>
                    <a:lnTlToBr>
                      <a:noFill/>
                    </a:lnTlToBr>
                    <a:lnBlToTr>
                      <a:noFill/>
                    </a:lnBlToTr>
                    <a:noFill/>
                  </a:tcPr>
                </a:tc>
              </a:tr>
              <a:tr h="365760">
                <a:tc>
                  <a:txBody>
                    <a:bodyPr/>
                    <a:lstStyle/>
                    <a:p>
                      <a:pPr marL="0" marR="0" lvl="0" indent="0" algn="r"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404</a:t>
                      </a:r>
                    </a:p>
                  </a:txBody>
                  <a:tcPr marL="97155" marR="9715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rPr>
                        <a:t>Athens’ defeat, 2</a:t>
                      </a:r>
                      <a:r>
                        <a:rPr kumimoji="0" lang="en-US" sz="2000" b="0" i="0" u="none" strike="noStrike" cap="none" normalizeH="0" baseline="30000" dirty="0" smtClean="0">
                          <a:ln>
                            <a:noFill/>
                          </a:ln>
                          <a:solidFill>
                            <a:schemeClr val="tx1"/>
                          </a:solidFill>
                          <a:effectLst/>
                          <a:latin typeface="+mn-lt"/>
                        </a:rPr>
                        <a:t>nd</a:t>
                      </a:r>
                      <a:r>
                        <a:rPr kumimoji="0" lang="en-US" sz="2000" b="0" i="0" u="none" strike="noStrike" cap="none" normalizeH="0" baseline="0" dirty="0" smtClean="0">
                          <a:ln>
                            <a:noFill/>
                          </a:ln>
                          <a:solidFill>
                            <a:schemeClr val="tx1"/>
                          </a:solidFill>
                          <a:effectLst/>
                          <a:latin typeface="+mn-lt"/>
                        </a:rPr>
                        <a:t> oligarchic coup</a:t>
                      </a:r>
                    </a:p>
                  </a:txBody>
                  <a:tcPr marL="97155" marR="97155"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sz="half" idx="1"/>
          </p:nvPr>
        </p:nvSpPr>
        <p:spPr/>
        <p:txBody>
          <a:bodyPr>
            <a:normAutofit/>
          </a:bodyPr>
          <a:lstStyle/>
          <a:p>
            <a:r>
              <a:rPr lang="en-US" dirty="0" smtClean="0"/>
              <a:t>Foundationalism</a:t>
            </a:r>
          </a:p>
          <a:p>
            <a:pPr marL="914400" lvl="1" indent="-457200">
              <a:buFont typeface="Wingdings 2" pitchFamily="18" charset="2"/>
              <a:buChar char=""/>
            </a:pPr>
            <a:r>
              <a:rPr lang="en-US" dirty="0" smtClean="0"/>
              <a:t>The “noble simplicity”</a:t>
            </a:r>
          </a:p>
          <a:p>
            <a:r>
              <a:rPr lang="en-US" dirty="0" smtClean="0"/>
              <a:t>Spin &amp; revalorization</a:t>
            </a:r>
          </a:p>
          <a:p>
            <a:r>
              <a:rPr lang="en-US" dirty="0"/>
              <a:t>Sophistic ethics</a:t>
            </a:r>
          </a:p>
          <a:p>
            <a:pPr lvl="1"/>
            <a:r>
              <a:rPr lang="en-US" dirty="0"/>
              <a:t>Law of nature</a:t>
            </a:r>
          </a:p>
          <a:p>
            <a:pPr lvl="1"/>
            <a:r>
              <a:rPr lang="en-US" dirty="0"/>
              <a:t>Right of the </a:t>
            </a:r>
            <a:r>
              <a:rPr lang="en-US" dirty="0" smtClean="0"/>
              <a:t>stronger</a:t>
            </a:r>
            <a:endParaRPr lang="en-US" dirty="0"/>
          </a:p>
        </p:txBody>
      </p:sp>
      <p:sp>
        <p:nvSpPr>
          <p:cNvPr id="6" name="Content Placeholder 5"/>
          <p:cNvSpPr>
            <a:spLocks noGrp="1"/>
          </p:cNvSpPr>
          <p:nvPr>
            <p:ph sz="half" idx="2"/>
          </p:nvPr>
        </p:nvSpPr>
        <p:spPr/>
        <p:txBody>
          <a:bodyPr/>
          <a:lstStyle/>
          <a:p>
            <a:r>
              <a:rPr lang="en-US" dirty="0" smtClean="0"/>
              <a:t>(Anti-)rhetoric</a:t>
            </a:r>
          </a:p>
          <a:p>
            <a:pPr lvl="1"/>
            <a:r>
              <a:rPr lang="en-US" i="1" dirty="0" smtClean="0"/>
              <a:t>captatio benevolentiae</a:t>
            </a:r>
            <a:endParaRPr lang="en-US" dirty="0" smtClean="0"/>
          </a:p>
          <a:p>
            <a:pPr lvl="1"/>
            <a:r>
              <a:rPr lang="en-US" dirty="0" smtClean="0"/>
              <a:t>demophilia </a:t>
            </a:r>
            <a:r>
              <a:rPr lang="en-US" i="1" dirty="0" smtClean="0"/>
              <a:t>topos</a:t>
            </a:r>
            <a:endParaRPr lang="en-US" dirty="0" smtClean="0"/>
          </a:p>
          <a:p>
            <a:r>
              <a:rPr lang="en-US" i="1" dirty="0" smtClean="0"/>
              <a:t>Stasis</a:t>
            </a:r>
            <a:endParaRPr lang="en-US" i="1" dirty="0"/>
          </a:p>
        </p:txBody>
      </p:sp>
      <p:sp>
        <p:nvSpPr>
          <p:cNvPr id="7" name="TextBox 6"/>
          <p:cNvSpPr txBox="1"/>
          <p:nvPr/>
        </p:nvSpPr>
        <p:spPr>
          <a:xfrm>
            <a:off x="2916521" y="4771311"/>
            <a:ext cx="3310960" cy="715089"/>
          </a:xfrm>
          <a:prstGeom prst="roundRect">
            <a:avLst/>
          </a:prstGeom>
        </p:spPr>
        <p:style>
          <a:lnRef idx="2">
            <a:schemeClr val="accent1"/>
          </a:lnRef>
          <a:fillRef idx="1">
            <a:schemeClr val="lt1"/>
          </a:fillRef>
          <a:effectRef idx="0">
            <a:schemeClr val="accent1"/>
          </a:effectRef>
          <a:fontRef idx="minor">
            <a:schemeClr val="dk1"/>
          </a:fontRef>
        </p:style>
        <p:txBody>
          <a:bodyPr wrap="none" rtlCol="0" anchor="ctr" anchorCtr="0">
            <a:spAutoFit/>
          </a:bodyPr>
          <a:lstStyle/>
          <a:p>
            <a:r>
              <a:rPr lang="en-US" sz="3600" dirty="0" smtClean="0"/>
              <a:t>and persuasion?</a:t>
            </a:r>
            <a:endParaRPr lang="en-US" sz="3600" dirty="0"/>
          </a:p>
        </p:txBody>
      </p:sp>
      <p:sp>
        <p:nvSpPr>
          <p:cNvPr id="8" name="Action Button: Return 7">
            <a:hlinkClick r:id="" action="ppaction://hlinkshowjump?jump=lastslideviewed" highlightClick="1"/>
          </p:cNvPr>
          <p:cNvSpPr/>
          <p:nvPr/>
        </p:nvSpPr>
        <p:spPr>
          <a:xfrm>
            <a:off x="8153400" y="381000"/>
            <a:ext cx="381000" cy="4572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normAutofit/>
          </a:bodyPr>
          <a:lstStyle/>
          <a:p>
            <a:r>
              <a:rPr lang="en-US" dirty="0" smtClean="0"/>
              <a:t>Lenses</a:t>
            </a:r>
            <a:endParaRPr lang="en-US" dirty="0"/>
          </a:p>
        </p:txBody>
      </p:sp>
      <p:sp>
        <p:nvSpPr>
          <p:cNvPr id="137219" name="Rectangle 3"/>
          <p:cNvSpPr>
            <a:spLocks noGrp="1" noChangeArrowheads="1"/>
          </p:cNvSpPr>
          <p:nvPr>
            <p:ph type="body" idx="1"/>
          </p:nvPr>
        </p:nvSpPr>
        <p:spPr/>
        <p:txBody>
          <a:bodyPr>
            <a:normAutofit fontScale="77500" lnSpcReduction="20000"/>
          </a:bodyPr>
          <a:lstStyle/>
          <a:p>
            <a:r>
              <a:rPr lang="en-US" dirty="0" smtClean="0"/>
              <a:t>Despotic/oligarchic democracy? (</a:t>
            </a:r>
            <a:r>
              <a:rPr lang="en-US" dirty="0" err="1" smtClean="0"/>
              <a:t>Michels</a:t>
            </a:r>
            <a:r>
              <a:rPr lang="en-US" dirty="0" smtClean="0"/>
              <a:t>)</a:t>
            </a:r>
          </a:p>
          <a:p>
            <a:pPr lvl="1">
              <a:buNone/>
            </a:pPr>
            <a:r>
              <a:rPr lang="en-US" dirty="0" smtClean="0"/>
              <a:t>	“The preponderant elements of the movement, the men who lead and nourish it, end by undergoing a gradual detachment from the masses and are attracted within the orbit of the ‘political class’ ” (</a:t>
            </a:r>
            <a:r>
              <a:rPr lang="en-US" i="1" dirty="0" smtClean="0"/>
              <a:t>Political Parties</a:t>
            </a:r>
            <a:r>
              <a:rPr lang="en-US" dirty="0" smtClean="0"/>
              <a:t>)</a:t>
            </a:r>
          </a:p>
          <a:p>
            <a:r>
              <a:rPr lang="en-US" dirty="0" smtClean="0"/>
              <a:t>Charismatic democracy? (Weber)</a:t>
            </a:r>
          </a:p>
          <a:p>
            <a:pPr lvl="1">
              <a:buNone/>
            </a:pPr>
            <a:r>
              <a:rPr lang="en-US" dirty="0" smtClean="0"/>
              <a:t>	“… devotion to the exceptional sanctity, heroism or exemplary character of an individual person, and of the normative patterns or order revealed or ordained by him” (</a:t>
            </a:r>
            <a:r>
              <a:rPr lang="en-US" i="1" dirty="0" smtClean="0"/>
              <a:t>Economy and Society</a:t>
            </a:r>
            <a:r>
              <a:rPr lang="en-US" dirty="0" smtClean="0"/>
              <a:t>)</a:t>
            </a:r>
          </a:p>
          <a:p>
            <a:r>
              <a:rPr lang="en-US" dirty="0" smtClean="0"/>
              <a:t>Pragmatic democracy? (Finley)</a:t>
            </a:r>
          </a:p>
          <a:p>
            <a:pPr lvl="1">
              <a:buNone/>
            </a:pPr>
            <a:r>
              <a:rPr lang="en-US" dirty="0" smtClean="0"/>
              <a:t>	Democracy’s “substantive promises”: “what counts is that the people expected results and at times, sometimes for long periods, felt satisfied with them” (</a:t>
            </a:r>
            <a:r>
              <a:rPr lang="en-US" i="1" dirty="0" smtClean="0"/>
              <a:t>Ancient History</a:t>
            </a:r>
            <a:r>
              <a:rPr lang="en-US" dirty="0" smtClean="0"/>
              <a:t>)</a:t>
            </a:r>
            <a:endParaRPr lang="en-US" dirty="0"/>
          </a:p>
        </p:txBody>
      </p:sp>
      <p:sp>
        <p:nvSpPr>
          <p:cNvPr id="7" name="Action Button: Return 6">
            <a:hlinkClick r:id="" action="ppaction://hlinkshowjump?jump=lastslideviewed" highlightClick="1"/>
          </p:cNvPr>
          <p:cNvSpPr/>
          <p:nvPr/>
        </p:nvSpPr>
        <p:spPr>
          <a:xfrm>
            <a:off x="8153400" y="381000"/>
            <a:ext cx="381000" cy="4572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Mytilenean Debate</a:t>
            </a:r>
            <a:endParaRPr lang="en-US" dirty="0"/>
          </a:p>
        </p:txBody>
      </p:sp>
      <p:sp>
        <p:nvSpPr>
          <p:cNvPr id="6" name="Text Placeholder 5"/>
          <p:cNvSpPr>
            <a:spLocks noGrp="1"/>
          </p:cNvSpPr>
          <p:nvPr>
            <p:ph type="body" idx="1"/>
          </p:nvPr>
        </p:nvSpPr>
        <p:spPr/>
        <p:txBody>
          <a:bodyPr/>
          <a:lstStyle/>
          <a:p>
            <a:r>
              <a:rPr lang="en-US" dirty="0" smtClean="0"/>
              <a:t>A Different Sort of Cleon?</a:t>
            </a:r>
            <a:endParaRPr lang="en-US" dirty="0"/>
          </a:p>
        </p:txBody>
      </p:sp>
    </p:spTree>
    <p:extLst>
      <p:ext uri="{BB962C8B-B14F-4D97-AF65-F5344CB8AC3E}">
        <p14:creationId xmlns:p14="http://schemas.microsoft.com/office/powerpoint/2010/main" val="3547004430"/>
      </p:ext>
    </p:extLst>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Text Box 2"/>
          <p:cNvSpPr txBox="1">
            <a:spLocks noChangeArrowheads="1"/>
          </p:cNvSpPr>
          <p:nvPr/>
        </p:nvSpPr>
        <p:spPr bwMode="ltGray">
          <a:xfrm>
            <a:off x="4725988" y="1566917"/>
            <a:ext cx="4259262" cy="3016210"/>
          </a:xfrm>
          <a:prstGeom prst="rect">
            <a:avLst/>
          </a:prstGeom>
          <a:noFill/>
          <a:ln w="9525">
            <a:noFill/>
            <a:miter lim="800000"/>
            <a:headEnd/>
            <a:tailEnd/>
          </a:ln>
          <a:effectLst/>
        </p:spPr>
        <p:txBody>
          <a:bodyPr>
            <a:spAutoFit/>
          </a:bodyPr>
          <a:lstStyle/>
          <a:p>
            <a:pPr algn="l">
              <a:lnSpc>
                <a:spcPct val="125000"/>
              </a:lnSpc>
              <a:spcBef>
                <a:spcPct val="50000"/>
              </a:spcBef>
            </a:pPr>
            <a:r>
              <a:rPr lang="en-US" sz="2400" b="1" dirty="0">
                <a:solidFill>
                  <a:srgbClr val="FF0000"/>
                </a:solidFill>
                <a:latin typeface="+mn-lt"/>
              </a:rPr>
              <a:t>Demosthenes</a:t>
            </a:r>
          </a:p>
          <a:p>
            <a:pPr algn="l">
              <a:lnSpc>
                <a:spcPct val="125000"/>
              </a:lnSpc>
              <a:spcBef>
                <a:spcPct val="50000"/>
              </a:spcBef>
            </a:pPr>
            <a:r>
              <a:rPr lang="en-US" sz="2000" dirty="0">
                <a:latin typeface="+mn-lt"/>
              </a:rPr>
              <a:t>Why in the world is it, men of Athens, that </a:t>
            </a:r>
            <a:r>
              <a:rPr lang="en-US" sz="2000" dirty="0" smtClean="0">
                <a:latin typeface="+mn-lt"/>
              </a:rPr>
              <a:t>you . . . </a:t>
            </a:r>
            <a:r>
              <a:rPr lang="en-US" sz="2000" dirty="0">
                <a:latin typeface="+mn-lt"/>
              </a:rPr>
              <a:t>are generally no better off now than </a:t>
            </a:r>
            <a:r>
              <a:rPr lang="en-US" sz="2000" dirty="0" smtClean="0">
                <a:latin typeface="+mn-lt"/>
              </a:rPr>
              <a:t>before. . .? </a:t>
            </a:r>
            <a:r>
              <a:rPr lang="en-US" sz="2000" i="1" dirty="0">
                <a:latin typeface="+mn-lt"/>
              </a:rPr>
              <a:t>Because, men of Athens, though they say they love you, it is not you they love, but themselves. </a:t>
            </a:r>
            <a:r>
              <a:rPr lang="en-US" sz="2000" dirty="0">
                <a:latin typeface="+mn-lt"/>
              </a:rPr>
              <a:t>(</a:t>
            </a:r>
            <a:r>
              <a:rPr lang="en-US" sz="2000" i="1" dirty="0">
                <a:latin typeface="+mn-lt"/>
              </a:rPr>
              <a:t>Exordia</a:t>
            </a:r>
            <a:r>
              <a:rPr lang="en-US" sz="2000" dirty="0">
                <a:latin typeface="+mn-lt"/>
              </a:rPr>
              <a:t> 53.3)</a:t>
            </a:r>
          </a:p>
        </p:txBody>
      </p:sp>
      <p:sp>
        <p:nvSpPr>
          <p:cNvPr id="292867" name="Text Box 3"/>
          <p:cNvSpPr txBox="1">
            <a:spLocks noChangeArrowheads="1"/>
          </p:cNvSpPr>
          <p:nvPr/>
        </p:nvSpPr>
        <p:spPr bwMode="ltGray">
          <a:xfrm>
            <a:off x="146050" y="1566917"/>
            <a:ext cx="4259263" cy="3400931"/>
          </a:xfrm>
          <a:prstGeom prst="rect">
            <a:avLst/>
          </a:prstGeom>
          <a:noFill/>
          <a:ln w="9525">
            <a:noFill/>
            <a:miter lim="800000"/>
            <a:headEnd/>
            <a:tailEnd/>
          </a:ln>
          <a:effectLst/>
        </p:spPr>
        <p:txBody>
          <a:bodyPr>
            <a:spAutoFit/>
          </a:bodyPr>
          <a:lstStyle/>
          <a:p>
            <a:pPr algn="l">
              <a:lnSpc>
                <a:spcPct val="125000"/>
              </a:lnSpc>
              <a:spcBef>
                <a:spcPct val="50000"/>
              </a:spcBef>
            </a:pPr>
            <a:r>
              <a:rPr lang="en-US" sz="2400" b="1" dirty="0">
                <a:solidFill>
                  <a:srgbClr val="FF0000"/>
                </a:solidFill>
                <a:latin typeface="+mn-lt"/>
              </a:rPr>
              <a:t>Aristophanes</a:t>
            </a:r>
          </a:p>
          <a:p>
            <a:pPr marL="225425" indent="-225425" algn="l">
              <a:lnSpc>
                <a:spcPct val="125000"/>
              </a:lnSpc>
              <a:spcBef>
                <a:spcPct val="50000"/>
              </a:spcBef>
            </a:pPr>
            <a:r>
              <a:rPr lang="en-US" sz="2000" dirty="0">
                <a:latin typeface="+mn-lt"/>
              </a:rPr>
              <a:t>SAUSAGE-SELLER: Well, for one thing, whenever anyone in the Assembly talked like this, </a:t>
            </a:r>
            <a:r>
              <a:rPr lang="en-US" sz="2000" dirty="0" err="1">
                <a:latin typeface="+mn-lt"/>
              </a:rPr>
              <a:t>yer</a:t>
            </a:r>
            <a:r>
              <a:rPr lang="en-US" sz="2000" dirty="0">
                <a:latin typeface="+mn-lt"/>
              </a:rPr>
              <a:t> know, ‘</a:t>
            </a:r>
            <a:r>
              <a:rPr lang="en-US" sz="2000" dirty="0" err="1">
                <a:latin typeface="+mn-lt"/>
              </a:rPr>
              <a:t>Thepeople</a:t>
            </a:r>
            <a:r>
              <a:rPr lang="en-US" sz="2000" dirty="0">
                <a:latin typeface="+mn-lt"/>
              </a:rPr>
              <a:t>, I love you (lit. “I am your </a:t>
            </a:r>
            <a:r>
              <a:rPr lang="en-US" sz="2000" i="1" dirty="0" err="1">
                <a:latin typeface="+mn-lt"/>
              </a:rPr>
              <a:t>erastēs</a:t>
            </a:r>
            <a:r>
              <a:rPr lang="en-US" sz="2000" dirty="0">
                <a:latin typeface="+mn-lt"/>
              </a:rPr>
              <a:t>”), I cherish (</a:t>
            </a:r>
            <a:r>
              <a:rPr lang="en-US" sz="2000" i="1" dirty="0" err="1">
                <a:latin typeface="+mn-lt"/>
              </a:rPr>
              <a:t>philō</a:t>
            </a:r>
            <a:r>
              <a:rPr lang="en-US" sz="2000" dirty="0">
                <a:latin typeface="+mn-lt"/>
              </a:rPr>
              <a:t>) you, I care for you, I am </a:t>
            </a:r>
            <a:r>
              <a:rPr lang="en-US" sz="2000" dirty="0" err="1">
                <a:latin typeface="+mn-lt"/>
              </a:rPr>
              <a:t>yer</a:t>
            </a:r>
            <a:r>
              <a:rPr lang="en-US" sz="2000" dirty="0">
                <a:latin typeface="+mn-lt"/>
              </a:rPr>
              <a:t> only protector</a:t>
            </a:r>
            <a:r>
              <a:rPr lang="en-US" sz="2000" dirty="0" smtClean="0">
                <a:latin typeface="+mn-lt"/>
              </a:rPr>
              <a:t>’. . . . </a:t>
            </a:r>
            <a:r>
              <a:rPr lang="en-US" sz="2000" dirty="0">
                <a:latin typeface="+mn-lt"/>
              </a:rPr>
              <a:t>(</a:t>
            </a:r>
            <a:r>
              <a:rPr lang="en-US" sz="2000" i="1" dirty="0">
                <a:latin typeface="+mn-lt"/>
              </a:rPr>
              <a:t>Knights</a:t>
            </a:r>
            <a:r>
              <a:rPr lang="en-US" sz="2000" dirty="0">
                <a:latin typeface="+mn-lt"/>
              </a:rPr>
              <a:t> 87)</a:t>
            </a:r>
          </a:p>
        </p:txBody>
      </p:sp>
      <p:sp>
        <p:nvSpPr>
          <p:cNvPr id="292868" name="Line 4"/>
          <p:cNvSpPr>
            <a:spLocks noChangeShapeType="1"/>
          </p:cNvSpPr>
          <p:nvPr/>
        </p:nvSpPr>
        <p:spPr bwMode="ltGray">
          <a:xfrm>
            <a:off x="4570413" y="1533525"/>
            <a:ext cx="0" cy="3800475"/>
          </a:xfrm>
          <a:prstGeom prst="line">
            <a:avLst/>
          </a:prstGeom>
          <a:noFill/>
          <a:ln w="9525">
            <a:solidFill>
              <a:schemeClr val="bg2"/>
            </a:solidFill>
            <a:round/>
            <a:headEnd/>
            <a:tailEnd/>
          </a:ln>
          <a:effectLst/>
        </p:spPr>
        <p:txBody>
          <a:bodyPr anchor="ctr">
            <a:spAutoFit/>
          </a:bodyPr>
          <a:lstStyle/>
          <a:p>
            <a:endParaRPr lang="en-US"/>
          </a:p>
        </p:txBody>
      </p:sp>
      <p:sp>
        <p:nvSpPr>
          <p:cNvPr id="292871" name="Rectangle 7"/>
          <p:cNvSpPr>
            <a:spLocks noGrp="1" noChangeArrowheads="1"/>
          </p:cNvSpPr>
          <p:nvPr>
            <p:ph type="title"/>
          </p:nvPr>
        </p:nvSpPr>
        <p:spPr>
          <a:xfrm>
            <a:off x="457200" y="493886"/>
            <a:ext cx="8229600" cy="1143000"/>
          </a:xfrm>
        </p:spPr>
        <p:txBody>
          <a:bodyPr/>
          <a:lstStyle/>
          <a:p>
            <a:r>
              <a:rPr lang="en-US" dirty="0" smtClean="0"/>
              <a:t>Demophilia as “Demerasty”</a:t>
            </a:r>
            <a:endParaRPr lang="en-US" dirty="0"/>
          </a:p>
        </p:txBody>
      </p:sp>
      <p:sp>
        <p:nvSpPr>
          <p:cNvPr id="292872" name="Text Box 8"/>
          <p:cNvSpPr txBox="1">
            <a:spLocks noChangeArrowheads="1"/>
          </p:cNvSpPr>
          <p:nvPr/>
        </p:nvSpPr>
        <p:spPr bwMode="auto">
          <a:xfrm>
            <a:off x="329488" y="5104069"/>
            <a:ext cx="8485024" cy="1021556"/>
          </a:xfrm>
          <a:prstGeom prst="roundRect">
            <a:avLst/>
          </a:prstGeom>
          <a:ln>
            <a:headEnd/>
            <a:tailEn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nchor="ctr" anchorCtr="0">
            <a:spAutoFit/>
          </a:bodyPr>
          <a:lstStyle/>
          <a:p>
            <a:r>
              <a:rPr lang="en-US" sz="1800" dirty="0" smtClean="0"/>
              <a:t>“For </a:t>
            </a:r>
            <a:r>
              <a:rPr lang="en-US" sz="1800" dirty="0"/>
              <a:t>we are both lovers, and both of us have two loves apiece. I am the lover of Alcibiades, the son of Cleinias, and of philosophy. And you are lover of the Athenian </a:t>
            </a:r>
            <a:r>
              <a:rPr lang="en-US" sz="1800" i="1" dirty="0"/>
              <a:t>dēmos</a:t>
            </a:r>
            <a:r>
              <a:rPr lang="en-US" sz="1800" dirty="0"/>
              <a:t>, and of </a:t>
            </a:r>
            <a:r>
              <a:rPr lang="en-US" sz="1800" dirty="0" smtClean="0"/>
              <a:t>Demos son </a:t>
            </a:r>
            <a:r>
              <a:rPr lang="en-US" sz="1800" dirty="0"/>
              <a:t>of Pyrilampes</a:t>
            </a:r>
            <a:r>
              <a:rPr lang="en-US" sz="1800" dirty="0" smtClean="0"/>
              <a:t>.” (Socrates in Plato </a:t>
            </a:r>
            <a:r>
              <a:rPr lang="en-US" sz="1800" i="1" dirty="0" smtClean="0"/>
              <a:t>Gorgias</a:t>
            </a:r>
            <a:r>
              <a:rPr lang="en-US" sz="1800" dirty="0" smtClean="0"/>
              <a:t> 481d)</a:t>
            </a:r>
            <a:endParaRPr lang="en-US" sz="1800" dirty="0"/>
          </a:p>
        </p:txBody>
      </p:sp>
    </p:spTree>
    <p:extLst>
      <p:ext uri="{BB962C8B-B14F-4D97-AF65-F5344CB8AC3E}">
        <p14:creationId xmlns:p14="http://schemas.microsoft.com/office/powerpoint/2010/main" val="2050985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a:t>
            </a:r>
            <a:r>
              <a:rPr lang="en-US" baseline="30000" dirty="0" err="1" smtClean="0"/>
              <a:t>x</a:t>
            </a:r>
            <a:r>
              <a:rPr lang="en-US" dirty="0" smtClean="0"/>
              <a:t>-Rhetorical Rhetoric?</a:t>
            </a:r>
            <a:endParaRPr lang="en-US" dirty="0"/>
          </a:p>
        </p:txBody>
      </p:sp>
      <p:sp>
        <p:nvSpPr>
          <p:cNvPr id="6" name="Text Placeholder 5"/>
          <p:cNvSpPr>
            <a:spLocks noGrp="1"/>
          </p:cNvSpPr>
          <p:nvPr>
            <p:ph type="body" idx="1"/>
          </p:nvPr>
        </p:nvSpPr>
        <p:spPr/>
        <p:txBody>
          <a:bodyPr/>
          <a:lstStyle/>
          <a:p>
            <a:r>
              <a:rPr lang="en-US" dirty="0" smtClean="0"/>
              <a:t>Cleon</a:t>
            </a:r>
            <a:endParaRPr lang="en-US" dirty="0"/>
          </a:p>
        </p:txBody>
      </p:sp>
      <p:sp>
        <p:nvSpPr>
          <p:cNvPr id="7" name="Content Placeholder 6"/>
          <p:cNvSpPr>
            <a:spLocks noGrp="1"/>
          </p:cNvSpPr>
          <p:nvPr>
            <p:ph sz="half" idx="2"/>
          </p:nvPr>
        </p:nvSpPr>
        <p:spPr/>
        <p:txBody>
          <a:bodyPr/>
          <a:lstStyle/>
          <a:p>
            <a:r>
              <a:rPr lang="en-US" dirty="0" smtClean="0"/>
              <a:t>“The habits you’ve formed: why you merely look on at discussions, and real action is only a story to you!” (68)</a:t>
            </a:r>
          </a:p>
        </p:txBody>
      </p:sp>
      <p:sp>
        <p:nvSpPr>
          <p:cNvPr id="8" name="Text Placeholder 7"/>
          <p:cNvSpPr>
            <a:spLocks noGrp="1"/>
          </p:cNvSpPr>
          <p:nvPr>
            <p:ph type="body" sz="quarter" idx="3"/>
          </p:nvPr>
        </p:nvSpPr>
        <p:spPr/>
        <p:txBody>
          <a:bodyPr/>
          <a:lstStyle/>
          <a:p>
            <a:r>
              <a:rPr lang="en-US" dirty="0" smtClean="0"/>
              <a:t>Diodotus</a:t>
            </a:r>
            <a:endParaRPr lang="en-US" dirty="0"/>
          </a:p>
        </p:txBody>
      </p:sp>
      <p:sp>
        <p:nvSpPr>
          <p:cNvPr id="9" name="Content Placeholder 8"/>
          <p:cNvSpPr>
            <a:spLocks noGrp="1"/>
          </p:cNvSpPr>
          <p:nvPr>
            <p:ph sz="quarter" idx="4"/>
          </p:nvPr>
        </p:nvSpPr>
        <p:spPr/>
        <p:txBody>
          <a:bodyPr/>
          <a:lstStyle/>
          <a:p>
            <a:r>
              <a:rPr lang="en-US" dirty="0" smtClean="0"/>
              <a:t>“The most difficult opponents are those who also accuse one of putting on a rhetorical show (</a:t>
            </a:r>
            <a:r>
              <a:rPr lang="en-US" i="1" dirty="0" smtClean="0"/>
              <a:t>epideixis</a:t>
            </a:r>
            <a:r>
              <a:rPr lang="en-US" dirty="0" smtClean="0"/>
              <a:t>) for a bribe” (71)</a:t>
            </a:r>
            <a:endParaRPr lang="en-US" dirty="0"/>
          </a:p>
        </p:txBody>
      </p:sp>
      <p:sp>
        <p:nvSpPr>
          <p:cNvPr id="10" name="Action Button: Custom 9">
            <a:hlinkClick r:id="rId3" action="ppaction://hlinksldjump" highlightClick="1"/>
          </p:cNvPr>
          <p:cNvSpPr/>
          <p:nvPr/>
        </p:nvSpPr>
        <p:spPr>
          <a:xfrm>
            <a:off x="7391400" y="4299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concepts</a:t>
            </a:r>
            <a:endParaRPr lang="en-US" sz="2000" dirty="0"/>
          </a:p>
        </p:txBody>
      </p:sp>
      <p:sp>
        <p:nvSpPr>
          <p:cNvPr id="11" name="Action Button: Custom 10">
            <a:hlinkClick r:id="rId4" action="ppaction://hlinksldjump" highlightClick="1"/>
          </p:cNvPr>
          <p:cNvSpPr/>
          <p:nvPr/>
        </p:nvSpPr>
        <p:spPr>
          <a:xfrm>
            <a:off x="7391400" y="963304"/>
            <a:ext cx="1143000" cy="304800"/>
          </a:xfrm>
          <a:prstGeom prst="actionButtonBlank">
            <a:avLst/>
          </a:prstGeom>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000" dirty="0" smtClean="0"/>
              <a:t>lenses</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peitho</Template>
  <TotalTime>1054</TotalTime>
  <Words>2784</Words>
  <Application>Microsoft Office PowerPoint</Application>
  <PresentationFormat>On-screen Show (4:3)</PresentationFormat>
  <Paragraphs>210</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Century Gothic</vt:lpstr>
      <vt:lpstr>Levenim MT</vt:lpstr>
      <vt:lpstr>Tahoma</vt:lpstr>
      <vt:lpstr>Times New Roman</vt:lpstr>
      <vt:lpstr>Wingdings 2</vt:lpstr>
      <vt:lpstr>peitho</vt:lpstr>
      <vt:lpstr>Thucydides II</vt:lpstr>
      <vt:lpstr>Agenda</vt:lpstr>
      <vt:lpstr>Introduction</vt:lpstr>
      <vt:lpstr>Timeline</vt:lpstr>
      <vt:lpstr>Concepts</vt:lpstr>
      <vt:lpstr>Lenses</vt:lpstr>
      <vt:lpstr>Mytilenean Debate</vt:lpstr>
      <vt:lpstr>Demophilia as “Demerasty”</vt:lpstr>
      <vt:lpstr>Antix-Rhetorical Rhetoric?</vt:lpstr>
      <vt:lpstr>“Gorgianic” Cleon (Thuc. 3.38.4)</vt:lpstr>
      <vt:lpstr>“The Fragility of Goodness”</vt:lpstr>
      <vt:lpstr>PowerPoint Presentation</vt:lpstr>
      <vt:lpstr>Texts</vt:lpstr>
      <vt:lpstr>“Fragility of Goodness”</vt:lpstr>
      <vt:lpstr>. . . and Melian Debate</vt:lpstr>
      <vt:lpstr>Erōs, logos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Thucydides II</dc:title>
  <dc:creator>Andrew Scholtz</dc:creator>
  <cp:lastModifiedBy>Scholtz, Andrew</cp:lastModifiedBy>
  <cp:revision>98</cp:revision>
  <cp:lastPrinted>2017-03-28T20:11:23Z</cp:lastPrinted>
  <dcterms:created xsi:type="dcterms:W3CDTF">2009-11-10T02:11:24Z</dcterms:created>
  <dcterms:modified xsi:type="dcterms:W3CDTF">2017-03-30T03:38:00Z</dcterms:modified>
</cp:coreProperties>
</file>