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8" r:id="rId3"/>
    <p:sldId id="302" r:id="rId4"/>
    <p:sldId id="297" r:id="rId5"/>
    <p:sldId id="314" r:id="rId6"/>
    <p:sldId id="316" r:id="rId7"/>
    <p:sldId id="317" r:id="rId8"/>
    <p:sldId id="315" r:id="rId9"/>
    <p:sldId id="319" r:id="rId10"/>
    <p:sldId id="288" r:id="rId11"/>
    <p:sldId id="264" r:id="rId12"/>
    <p:sldId id="265" r:id="rId13"/>
    <p:sldId id="266" r:id="rId14"/>
    <p:sldId id="267" r:id="rId15"/>
    <p:sldId id="268" r:id="rId16"/>
    <p:sldId id="269" r:id="rId17"/>
    <p:sldId id="280" r:id="rId18"/>
    <p:sldId id="328" r:id="rId19"/>
    <p:sldId id="325" r:id="rId20"/>
    <p:sldId id="326" r:id="rId21"/>
    <p:sldId id="329" r:id="rId22"/>
    <p:sldId id="330" r:id="rId23"/>
    <p:sldId id="327" r:id="rId24"/>
    <p:sldId id="323" r:id="rId25"/>
    <p:sldId id="322" r:id="rId26"/>
    <p:sldId id="324" r:id="rId27"/>
    <p:sldId id="320" r:id="rId28"/>
    <p:sldId id="321" r:id="rId2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5A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71" autoAdjust="0"/>
    <p:restoredTop sz="68761" autoAdjust="0"/>
  </p:normalViewPr>
  <p:slideViewPr>
    <p:cSldViewPr snapToGrid="0">
      <p:cViewPr varScale="1">
        <p:scale>
          <a:sx n="111" d="100"/>
          <a:sy n="111" d="100"/>
        </p:scale>
        <p:origin x="1128" y="1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1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56"/>
    </p:cViewPr>
  </p:sorterViewPr>
  <p:notesViewPr>
    <p:cSldViewPr snapToGrid="0" showGuides="1">
      <p:cViewPr varScale="1">
        <p:scale>
          <a:sx n="58" d="100"/>
          <a:sy n="58" d="100"/>
        </p:scale>
        <p:origin x="-253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AB2E5A-428A-4FE7-80CE-38CD0118BC5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5A7592-71FB-45FD-8F77-04678454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7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0F9F36-B608-43A5-A5F9-186419F2657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290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45628-C5AB-4583-8A22-60230F45A54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374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B31284-A803-4695-8FA5-B3B1BBFA672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620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50000">
              <a:srgbClr val="C2CED6"/>
            </a:gs>
            <a:gs pos="100000">
              <a:srgbClr val="FFFFFF"/>
            </a:gs>
            <a:gs pos="0">
              <a:srgbClr val="85A1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50000">
              <a:srgbClr val="C2CED6"/>
            </a:gs>
            <a:gs pos="100000">
              <a:srgbClr val="FFFFFF"/>
            </a:gs>
            <a:gs pos="0">
              <a:srgbClr val="85A1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50000">
              <a:srgbClr val="C2CED6"/>
            </a:gs>
            <a:gs pos="100000">
              <a:srgbClr val="FFFFFF"/>
            </a:gs>
            <a:gs pos="0">
              <a:srgbClr val="85A1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50000">
              <a:srgbClr val="C2CED6"/>
            </a:gs>
            <a:gs pos="100000">
              <a:srgbClr val="FFFFFF"/>
            </a:gs>
            <a:gs pos="0">
              <a:srgbClr val="85A1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ackboard.binghamton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ngweb.binghamton.edu/~grk10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2CED6"/>
            </a:gs>
            <a:gs pos="100000">
              <a:srgbClr val="FFFFFF"/>
            </a:gs>
            <a:gs pos="0">
              <a:srgbClr val="85A1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ancient </a:t>
            </a:r>
            <a:r>
              <a:rPr lang="en-US" dirty="0" err="1" smtClean="0"/>
              <a:t>greek</a:t>
            </a:r>
            <a:r>
              <a:rPr lang="en-US" dirty="0" smtClean="0"/>
              <a:t> 1 (</a:t>
            </a:r>
            <a:r>
              <a:rPr lang="en-US" dirty="0" err="1" smtClean="0"/>
              <a:t>grk</a:t>
            </a:r>
            <a:r>
              <a:rPr lang="en-US" dirty="0" smtClean="0"/>
              <a:t> 101)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04915"/>
            <a:ext cx="10363200" cy="656718"/>
          </a:xfrm>
        </p:spPr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 Alphabet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Homework, Drill-Quiz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515808" y="3198814"/>
            <a:ext cx="5160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8000" dirty="0">
                <a:latin typeface="Calibri" pitchFamily="34" charset="0"/>
                <a:cs typeface="Calibri" pitchFamily="34" charset="0"/>
              </a:rPr>
              <a:t>Αα Ββ Γγ Δδ</a:t>
            </a:r>
            <a:endParaRPr lang="en-US" sz="8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299401" y="3198813"/>
            <a:ext cx="55931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8800" dirty="0">
                <a:latin typeface="Calibri" pitchFamily="34" charset="0"/>
                <a:cs typeface="Calibri" pitchFamily="34" charset="0"/>
              </a:rPr>
              <a:t>Εε Ζζ Ηη Θθ</a:t>
            </a:r>
            <a:endParaRPr lang="en-US" sz="8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r>
              <a:rPr lang="el-GR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632828" y="3198814"/>
            <a:ext cx="49263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dirty="0">
                <a:latin typeface="Calibri" pitchFamily="34" charset="0"/>
                <a:cs typeface="Calibri" pitchFamily="34" charset="0"/>
              </a:rPr>
              <a:t>I</a:t>
            </a:r>
            <a:r>
              <a:rPr lang="el-GR" sz="8000" dirty="0">
                <a:latin typeface="Calibri" pitchFamily="34" charset="0"/>
                <a:cs typeface="Calibri" pitchFamily="34" charset="0"/>
              </a:rPr>
              <a:t>ι </a:t>
            </a:r>
            <a:r>
              <a:rPr lang="en-US" sz="8000" dirty="0">
                <a:latin typeface="Calibri" pitchFamily="34" charset="0"/>
                <a:cs typeface="Calibri" pitchFamily="34" charset="0"/>
              </a:rPr>
              <a:t>K</a:t>
            </a:r>
            <a:r>
              <a:rPr lang="el-GR" sz="8000">
                <a:latin typeface="Calibri" pitchFamily="34" charset="0"/>
                <a:cs typeface="Calibri" pitchFamily="34" charset="0"/>
              </a:rPr>
              <a:t>κ Λλ</a:t>
            </a:r>
            <a:r>
              <a:rPr lang="en-US" sz="8000" dirty="0">
                <a:latin typeface="Calibri" pitchFamily="34" charset="0"/>
                <a:cs typeface="Calibri" pitchFamily="34" charset="0"/>
              </a:rPr>
              <a:t> M</a:t>
            </a:r>
            <a:r>
              <a:rPr lang="el-GR" sz="8000" dirty="0">
                <a:latin typeface="Calibri" pitchFamily="34" charset="0"/>
                <a:cs typeface="Calibri" pitchFamily="34" charset="0"/>
              </a:rPr>
              <a:t>μ</a:t>
            </a:r>
            <a:endParaRPr lang="en-US" sz="8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7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434055" y="3198814"/>
            <a:ext cx="53238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8000" dirty="0">
                <a:latin typeface="Calibri" pitchFamily="34" charset="0"/>
                <a:cs typeface="Calibri" pitchFamily="34" charset="0"/>
              </a:rPr>
              <a:t>Νν Ξξ Οο Ππ</a:t>
            </a:r>
            <a:endParaRPr lang="en-US" sz="8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848962" y="3198814"/>
            <a:ext cx="64940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8000" dirty="0">
                <a:latin typeface="Calibri" pitchFamily="34" charset="0"/>
                <a:cs typeface="Calibri" pitchFamily="34" charset="0"/>
              </a:rPr>
              <a:t>Ρρ Σσ (-ς) Ττ Υυ</a:t>
            </a:r>
            <a:endParaRPr lang="en-US" sz="8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643774" y="3198814"/>
            <a:ext cx="69044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8000" dirty="0"/>
              <a:t>Φφ Χχ Ψψ Ωω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r>
              <a:rPr lang="el-GR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060993" y="3198814"/>
            <a:ext cx="80700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8000" dirty="0"/>
              <a:t>Ϙϙ</a:t>
            </a:r>
            <a:r>
              <a:rPr lang="en-US" sz="8000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koppa</a:t>
            </a:r>
            <a:r>
              <a:rPr lang="en-US" sz="3600" dirty="0"/>
              <a:t> “k”)</a:t>
            </a:r>
            <a:r>
              <a:rPr lang="en-US" sz="8000" dirty="0"/>
              <a:t>, </a:t>
            </a:r>
            <a:r>
              <a:rPr lang="el-GR" sz="8000" dirty="0"/>
              <a:t>Ϝϝ</a:t>
            </a:r>
            <a:r>
              <a:rPr lang="en-US" sz="8000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waw</a:t>
            </a:r>
            <a:r>
              <a:rPr lang="en-US" sz="3600" dirty="0"/>
              <a:t>, “w”)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letters (rarely encountered)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Agenda, 22-Feb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Athenaze</a:t>
            </a:r>
            <a:r>
              <a:rPr lang="en-US" dirty="0" smtClean="0"/>
              <a:t> first story</a:t>
            </a:r>
          </a:p>
          <a:p>
            <a:pPr lvl="1"/>
            <a:r>
              <a:rPr lang="en-US" dirty="0" smtClean="0"/>
              <a:t>Questions/answers in Greek</a:t>
            </a:r>
          </a:p>
          <a:p>
            <a:pPr lvl="1"/>
            <a:r>
              <a:rPr lang="en-US" dirty="0" smtClean="0"/>
              <a:t>Finish translating</a:t>
            </a:r>
          </a:p>
          <a:p>
            <a:r>
              <a:rPr lang="en-US" i="1" dirty="0" smtClean="0"/>
              <a:t>Athenaze</a:t>
            </a:r>
            <a:r>
              <a:rPr lang="en-US" dirty="0" smtClean="0"/>
              <a:t>, CH1 alpha section</a:t>
            </a:r>
          </a:p>
          <a:p>
            <a:pPr lvl="1"/>
            <a:r>
              <a:rPr lang="en-US" dirty="0" smtClean="0"/>
              <a:t>Look 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Athenaze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 reading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ID9216" dirty="0" smtClean="0"/>
              <a:t>ἐρωτήματα</a:t>
            </a:r>
            <a:r>
              <a:rPr lang="en-US" dirty="0" smtClean="0"/>
              <a:t>, </a:t>
            </a:r>
            <a:r>
              <a:rPr lang="LID9216" dirty="0" smtClean="0"/>
              <a:t>ἀποκρίσεις. </a:t>
            </a:r>
            <a:r>
              <a:rPr lang="en-US" dirty="0" smtClean="0"/>
              <a:t>Questions,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926416"/>
              </p:ext>
            </p:extLst>
          </p:nvPr>
        </p:nvGraphicFramePr>
        <p:xfrm>
          <a:off x="960857" y="0"/>
          <a:ext cx="1026791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13688640" imgH="9129960" progId="">
                  <p:embed/>
                </p:oleObj>
              </mc:Choice>
              <mc:Fallback>
                <p:oleObj r:id="rId3" imgW="13688640" imgH="9129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0857" y="0"/>
                        <a:ext cx="1026791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63707" y="2735586"/>
            <a:ext cx="3528544" cy="91940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Zoom link via myCourses,</a:t>
            </a:r>
          </a:p>
          <a:p>
            <a:pPr algn="ctr"/>
            <a:r>
              <a:rPr lang="en-US" sz="2400" dirty="0" smtClean="0">
                <a:latin typeface="+mn-lt"/>
              </a:rPr>
              <a:t>“Announcements”</a:t>
            </a:r>
          </a:p>
        </p:txBody>
      </p:sp>
    </p:spTree>
    <p:extLst>
      <p:ext uri="{BB962C8B-B14F-4D97-AF65-F5344CB8AC3E}">
        <p14:creationId xmlns:p14="http://schemas.microsoft.com/office/powerpoint/2010/main" val="38628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/>
              <a:t>ἐρωτήματα</a:t>
            </a:r>
            <a:r>
              <a:rPr lang="en-US" dirty="0"/>
              <a:t>, </a:t>
            </a:r>
            <a:r>
              <a:rPr lang="LID9216" dirty="0" smtClean="0"/>
              <a:t>ἀποκρίσεις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Multiple-choice question flagged by </a:t>
            </a:r>
            <a:r>
              <a:rPr lang="LID9216" dirty="0" smtClean="0"/>
              <a:t>πότερον</a:t>
            </a:r>
            <a:r>
              <a:rPr lang="LID9216" i="1" dirty="0" smtClean="0"/>
              <a:t>.</a:t>
            </a:r>
            <a:r>
              <a:rPr lang="en-US" i="1" dirty="0" smtClean="0"/>
              <a:t> Which choice is right?</a:t>
            </a:r>
          </a:p>
          <a:p>
            <a:r>
              <a:rPr lang="LID9216" dirty="0" smtClean="0"/>
              <a:t>ὦ _______· πότερόν</a:t>
            </a:r>
            <a:r>
              <a:rPr lang="en-US" dirty="0" smtClean="0"/>
              <a:t> </a:t>
            </a:r>
            <a:r>
              <a:rPr lang="LID9216" dirty="0" smtClean="0"/>
              <a:t>ἐστιν ὁ Δικαιόπολις</a:t>
            </a:r>
          </a:p>
          <a:p>
            <a:pPr lvl="1"/>
            <a:r>
              <a:rPr lang="LID9216" dirty="0" smtClean="0"/>
              <a:t>Κορίνθιος</a:t>
            </a:r>
            <a:r>
              <a:rPr lang="en-US" dirty="0" smtClean="0"/>
              <a:t> </a:t>
            </a:r>
            <a:r>
              <a:rPr lang="en-US" sz="2400" dirty="0" smtClean="0"/>
              <a:t>(Corinthian, from Corinth)</a:t>
            </a:r>
            <a:r>
              <a:rPr lang="LID9216" dirty="0" smtClean="0"/>
              <a:t>, ἢ</a:t>
            </a:r>
          </a:p>
          <a:p>
            <a:pPr lvl="1"/>
            <a:r>
              <a:rPr lang="LID9216" dirty="0" smtClean="0"/>
              <a:t>Ἀθηναῖος;</a:t>
            </a:r>
          </a:p>
          <a:p>
            <a:r>
              <a:rPr lang="LID9216" dirty="0" smtClean="0"/>
              <a:t>ὦ διδάσκαλε· _______</a:t>
            </a:r>
          </a:p>
        </p:txBody>
      </p:sp>
    </p:spTree>
    <p:extLst>
      <p:ext uri="{BB962C8B-B14F-4D97-AF65-F5344CB8AC3E}">
        <p14:creationId xmlns:p14="http://schemas.microsoft.com/office/powerpoint/2010/main" val="40040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/>
              <a:t>ἐρωτήματα</a:t>
            </a:r>
            <a:r>
              <a:rPr lang="en-US" dirty="0"/>
              <a:t>, </a:t>
            </a:r>
            <a:r>
              <a:rPr lang="LID9216" dirty="0" smtClean="0"/>
              <a:t>ἀποκρίσεις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ID9216" dirty="0" smtClean="0"/>
              <a:t>ὦ </a:t>
            </a:r>
            <a:r>
              <a:rPr lang="LID9216" dirty="0"/>
              <a:t>_______· </a:t>
            </a:r>
            <a:r>
              <a:rPr lang="LID9216" dirty="0" smtClean="0"/>
              <a:t>πότερον οἰκεῖ</a:t>
            </a:r>
          </a:p>
          <a:p>
            <a:pPr lvl="1"/>
            <a:r>
              <a:rPr lang="LID9216" dirty="0" smtClean="0"/>
              <a:t>ἐν ταῖς Ἀθήναις, ἢ</a:t>
            </a:r>
          </a:p>
          <a:p>
            <a:pPr lvl="1"/>
            <a:r>
              <a:rPr lang="LID9216" dirty="0" smtClean="0"/>
              <a:t>ἐν τοῖς ἀγροῖς;</a:t>
            </a:r>
          </a:p>
          <a:p>
            <a:r>
              <a:rPr lang="LID9216" dirty="0"/>
              <a:t>ὦ διδάσκαλε· </a:t>
            </a:r>
            <a:r>
              <a:rPr lang="LID9216" dirty="0" smtClean="0"/>
              <a:t>_______</a:t>
            </a:r>
            <a:endParaRPr lang="LID9216" dirty="0"/>
          </a:p>
        </p:txBody>
      </p:sp>
    </p:spTree>
    <p:extLst>
      <p:ext uri="{BB962C8B-B14F-4D97-AF65-F5344CB8AC3E}">
        <p14:creationId xmlns:p14="http://schemas.microsoft.com/office/powerpoint/2010/main" val="31983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/>
              <a:t>ἐρωτήματα</a:t>
            </a:r>
            <a:r>
              <a:rPr lang="en-US" dirty="0"/>
              <a:t>, </a:t>
            </a:r>
            <a:r>
              <a:rPr lang="LID9216" dirty="0" smtClean="0"/>
              <a:t>ἀποκρίσεις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Yes/no question flagged by </a:t>
            </a:r>
            <a:r>
              <a:rPr lang="LID9216" dirty="0" smtClean="0"/>
              <a:t>ἆρα</a:t>
            </a:r>
            <a:r>
              <a:rPr lang="en-US" i="1" dirty="0" smtClean="0"/>
              <a:t>. If “no,” what’s the right answer?</a:t>
            </a:r>
          </a:p>
          <a:p>
            <a:r>
              <a:rPr lang="LID9216" dirty="0" smtClean="0"/>
              <a:t>ὦ </a:t>
            </a:r>
            <a:r>
              <a:rPr lang="LID9216" dirty="0"/>
              <a:t>_______· </a:t>
            </a:r>
            <a:r>
              <a:rPr lang="LID9216" dirty="0" smtClean="0"/>
              <a:t>ἆρα ὁ Δικαιόπολις τὸν </a:t>
            </a:r>
            <a:r>
              <a:rPr lang="LID9216" dirty="0" smtClean="0"/>
              <a:t>οἰκεῖ </a:t>
            </a:r>
            <a:r>
              <a:rPr lang="LID9216" dirty="0" smtClean="0"/>
              <a:t>μισεῖ; </a:t>
            </a:r>
            <a:r>
              <a:rPr lang="LID9216" sz="2400" dirty="0" smtClean="0"/>
              <a:t>(</a:t>
            </a:r>
            <a:r>
              <a:rPr lang="en-US" sz="2400" dirty="0" smtClean="0"/>
              <a:t>Does Dicaeopolis hate — </a:t>
            </a:r>
            <a:r>
              <a:rPr lang="LID9216" sz="2400" dirty="0" smtClean="0"/>
              <a:t>μισεῖ </a:t>
            </a:r>
            <a:r>
              <a:rPr lang="en-US" sz="2400" dirty="0" smtClean="0"/>
              <a:t>— </a:t>
            </a:r>
            <a:r>
              <a:rPr lang="en-US" sz="2400" smtClean="0"/>
              <a:t>his </a:t>
            </a:r>
            <a:r>
              <a:rPr lang="en-US" sz="2400" smtClean="0"/>
              <a:t>house?</a:t>
            </a:r>
            <a:r>
              <a:rPr lang="LID9216" sz="2400" dirty="0" smtClean="0"/>
              <a:t>)</a:t>
            </a:r>
          </a:p>
          <a:p>
            <a:r>
              <a:rPr lang="LID9216" dirty="0" smtClean="0"/>
              <a:t>ναί / οὐκ </a:t>
            </a:r>
            <a:r>
              <a:rPr lang="LID9216" sz="2400" dirty="0" smtClean="0"/>
              <a:t>(</a:t>
            </a:r>
            <a:r>
              <a:rPr lang="en-US" sz="2400" dirty="0" smtClean="0"/>
              <a:t>yes/no</a:t>
            </a:r>
            <a:r>
              <a:rPr lang="LID9216" sz="2400" dirty="0" smtClean="0"/>
              <a:t>)</a:t>
            </a:r>
            <a:r>
              <a:rPr lang="LID9216" dirty="0" smtClean="0"/>
              <a:t> ὦ </a:t>
            </a:r>
            <a:r>
              <a:rPr lang="LID9216" dirty="0"/>
              <a:t>διδάσκαλε· </a:t>
            </a:r>
            <a:r>
              <a:rPr lang="LID9216" dirty="0" smtClean="0"/>
              <a:t>_______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17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Finish translating first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Ahead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Athenaze</a:t>
            </a:r>
            <a:r>
              <a:rPr lang="en-US" dirty="0" smtClean="0"/>
              <a:t> CH1, alpha grammar section, “oral quiz”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282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 smtClean="0"/>
              <a:t>λέξεις (</a:t>
            </a:r>
            <a:r>
              <a:rPr lang="en-US" dirty="0" smtClean="0"/>
              <a:t>vocab)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δέ</a:t>
            </a:r>
          </a:p>
          <a:p>
            <a:pPr lvl="1"/>
            <a:r>
              <a:rPr lang="el-GR" dirty="0" smtClean="0"/>
              <a:t>ὁ </a:t>
            </a:r>
            <a:r>
              <a:rPr lang="el-GR" b="1" dirty="0" smtClean="0"/>
              <a:t>δὲ</a:t>
            </a:r>
            <a:r>
              <a:rPr lang="el-GR" dirty="0" smtClean="0"/>
              <a:t> Δικαιόπολις</a:t>
            </a:r>
          </a:p>
          <a:p>
            <a:r>
              <a:rPr lang="el-GR" dirty="0" smtClean="0"/>
              <a:t>οὖν</a:t>
            </a:r>
          </a:p>
          <a:p>
            <a:pPr lvl="1"/>
            <a:r>
              <a:rPr lang="el-GR" dirty="0" smtClean="0"/>
              <a:t>ὁ </a:t>
            </a:r>
            <a:r>
              <a:rPr lang="el-GR" b="1" dirty="0" smtClean="0"/>
              <a:t>οὖν</a:t>
            </a:r>
            <a:r>
              <a:rPr lang="el-GR" dirty="0" smtClean="0"/>
              <a:t> Δικαιόπολις</a:t>
            </a:r>
          </a:p>
        </p:txBody>
      </p:sp>
    </p:spTree>
    <p:extLst>
      <p:ext uri="{BB962C8B-B14F-4D97-AF65-F5344CB8AC3E}">
        <p14:creationId xmlns:p14="http://schemas.microsoft.com/office/powerpoint/2010/main" val="13288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/>
              <a:t>λέξεις (</a:t>
            </a:r>
            <a:r>
              <a:rPr lang="en-US" dirty="0"/>
              <a:t>vocab)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γάρ, ἐστί(ν), οἶκος</a:t>
            </a:r>
          </a:p>
          <a:p>
            <a:pPr lvl="1"/>
            <a:r>
              <a:rPr lang="el-GR" dirty="0" smtClean="0"/>
              <a:t>ὁ οὖν Δικαιόπολις χαίρει. ὁ </a:t>
            </a:r>
            <a:r>
              <a:rPr lang="el-GR" b="1" dirty="0" smtClean="0"/>
              <a:t>γὰρ</a:t>
            </a:r>
            <a:r>
              <a:rPr lang="el-GR" dirty="0" smtClean="0"/>
              <a:t> κλῆρος καλός </a:t>
            </a:r>
            <a:r>
              <a:rPr lang="el-GR" b="1" dirty="0" smtClean="0"/>
              <a:t>ἐστι</a:t>
            </a:r>
            <a:r>
              <a:rPr lang="el-GR" dirty="0" smtClean="0"/>
              <a:t> καὶ ὁ </a:t>
            </a:r>
            <a:r>
              <a:rPr lang="el-GR" b="1" dirty="0" smtClean="0"/>
              <a:t>οἶκος</a:t>
            </a:r>
            <a:r>
              <a:rPr lang="el-GR" dirty="0" smtClean="0"/>
              <a:t> καλός</a:t>
            </a:r>
            <a:endParaRPr lang="en-US" dirty="0" smtClean="0"/>
          </a:p>
          <a:p>
            <a:r>
              <a:rPr lang="LID9216" dirty="0" smtClean="0"/>
              <a:t>ἀλλά</a:t>
            </a:r>
          </a:p>
          <a:p>
            <a:pPr lvl="1"/>
            <a:r>
              <a:rPr lang="LID9216" dirty="0" smtClean="0"/>
              <a:t>ὁ Δικαιόπολις Ἀθηναῖός ἐστιν· ἀλλὰ οὐκ εν ταῖς Ἀθήναις οἰκεῖ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310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7" y="0"/>
            <a:ext cx="998882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499" y="5907527"/>
            <a:ext cx="466790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7" y="0"/>
            <a:ext cx="99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Greek 101!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ἀσπάζομαι ὑμᾶς εἰς τὰ πρῶτα μαθήματα τὰ τοῦ ἀρχαίως ἑλληνίζειν</a:t>
            </a:r>
          </a:p>
          <a:p>
            <a:pPr lvl="1"/>
            <a:r>
              <a:rPr lang="en-US" i="1" dirty="0" err="1" smtClean="0"/>
              <a:t>aspazdomai</a:t>
            </a:r>
            <a:r>
              <a:rPr lang="en-US" i="1" dirty="0" smtClean="0"/>
              <a:t> </a:t>
            </a:r>
            <a:r>
              <a:rPr lang="en-US" i="1" dirty="0" err="1" smtClean="0"/>
              <a:t>humas</a:t>
            </a:r>
            <a:r>
              <a:rPr lang="en-US" i="1" dirty="0" smtClean="0"/>
              <a:t> </a:t>
            </a:r>
            <a:r>
              <a:rPr lang="en-US" i="1" dirty="0" err="1" smtClean="0"/>
              <a:t>eis</a:t>
            </a:r>
            <a:r>
              <a:rPr lang="en-US" i="1" dirty="0" smtClean="0"/>
              <a:t> ta </a:t>
            </a:r>
            <a:r>
              <a:rPr lang="en-US" i="1" dirty="0" err="1" smtClean="0"/>
              <a:t>prōta</a:t>
            </a:r>
            <a:r>
              <a:rPr lang="en-US" i="1" dirty="0" smtClean="0"/>
              <a:t> </a:t>
            </a:r>
            <a:r>
              <a:rPr lang="en-US" i="1" dirty="0" err="1" smtClean="0"/>
              <a:t>mathēmata</a:t>
            </a:r>
            <a:r>
              <a:rPr lang="en-US" i="1" dirty="0" smtClean="0"/>
              <a:t> ta tou </a:t>
            </a:r>
            <a:r>
              <a:rPr lang="en-US" i="1" dirty="0" err="1" smtClean="0"/>
              <a:t>arkhaiōs</a:t>
            </a:r>
            <a:r>
              <a:rPr lang="en-US" i="1" dirty="0" smtClean="0"/>
              <a:t> </a:t>
            </a:r>
            <a:r>
              <a:rPr lang="en-US" i="1" dirty="0" err="1" smtClean="0"/>
              <a:t>hellēnizein</a:t>
            </a:r>
            <a:endParaRPr lang="en-US" i="1" dirty="0" smtClean="0"/>
          </a:p>
          <a:p>
            <a:pPr lvl="1"/>
            <a:r>
              <a:rPr lang="en-US" dirty="0" smtClean="0"/>
              <a:t>“I welcome you to Elementary Ancient Greek”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7187" y="4597627"/>
            <a:ext cx="7457626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Andrew Scholtz, Instructor</a:t>
            </a:r>
          </a:p>
          <a:p>
            <a:pPr algn="ctr"/>
            <a:r>
              <a:rPr lang="en-US" sz="2800" dirty="0"/>
              <a:t>LT 509 (office </a:t>
            </a:r>
            <a:r>
              <a:rPr lang="en-US" sz="2800"/>
              <a:t>hours </a:t>
            </a:r>
            <a:r>
              <a:rPr lang="en-US" sz="2800" smtClean="0"/>
              <a:t>M </a:t>
            </a:r>
            <a:r>
              <a:rPr lang="en-US" sz="2800" dirty="0"/>
              <a:t>1-3 or by appointment)</a:t>
            </a:r>
          </a:p>
          <a:p>
            <a:pPr algn="ctr"/>
            <a:r>
              <a:rPr lang="en-US" sz="2800" dirty="0"/>
              <a:t>ascholtz@binghamton.edu</a:t>
            </a:r>
          </a:p>
        </p:txBody>
      </p:sp>
    </p:spTree>
    <p:extLst>
      <p:ext uri="{BB962C8B-B14F-4D97-AF65-F5344CB8AC3E}">
        <p14:creationId xmlns:p14="http://schemas.microsoft.com/office/powerpoint/2010/main" val="189840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of Course</a:t>
            </a:r>
          </a:p>
          <a:p>
            <a:pPr lvl="0"/>
            <a:r>
              <a:rPr lang="LID9216" dirty="0"/>
              <a:t>λαλῶμεν </a:t>
            </a:r>
            <a:r>
              <a:rPr lang="LID9216" dirty="0" smtClean="0"/>
              <a:t>ἑλληνιστί</a:t>
            </a:r>
            <a:r>
              <a:rPr lang="en-US" dirty="0" smtClean="0"/>
              <a:t> — Greetings</a:t>
            </a:r>
          </a:p>
          <a:p>
            <a:pPr lvl="0"/>
            <a:r>
              <a:rPr lang="en-US" dirty="0" smtClean="0"/>
              <a:t>The Greek Alphabet</a:t>
            </a:r>
          </a:p>
          <a:p>
            <a:pPr lvl="0"/>
            <a:r>
              <a:rPr lang="en-US" dirty="0" smtClean="0"/>
              <a:t>First Reading, First Approach</a:t>
            </a:r>
          </a:p>
        </p:txBody>
      </p:sp>
    </p:spTree>
    <p:extLst>
      <p:ext uri="{BB962C8B-B14F-4D97-AF65-F5344CB8AC3E}">
        <p14:creationId xmlns:p14="http://schemas.microsoft.com/office/powerpoint/2010/main" val="24662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Elements of Course</a:t>
            </a:r>
          </a:p>
        </p:txBody>
      </p:sp>
    </p:spTree>
    <p:extLst>
      <p:ext uri="{BB962C8B-B14F-4D97-AF65-F5344CB8AC3E}">
        <p14:creationId xmlns:p14="http://schemas.microsoft.com/office/powerpoint/2010/main" val="6473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Resources, Procedures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Online</a:t>
            </a:r>
          </a:p>
          <a:p>
            <a:pPr lvl="1"/>
            <a:r>
              <a:rPr lang="en-US" sz="2800" dirty="0">
                <a:hlinkClick r:id="rId3"/>
              </a:rPr>
              <a:t>http://blackboard.binghamton.edu</a:t>
            </a:r>
            <a:endParaRPr lang="en-US" sz="2800" dirty="0"/>
          </a:p>
          <a:p>
            <a:pPr lvl="1"/>
            <a:r>
              <a:rPr lang="en-US" sz="2800" dirty="0" smtClean="0">
                <a:hlinkClick r:id="rId4"/>
              </a:rPr>
              <a:t>http</a:t>
            </a:r>
            <a:r>
              <a:rPr lang="en-US" sz="2800" dirty="0">
                <a:hlinkClick r:id="rId4"/>
              </a:rPr>
              <a:t>://bingweb.binghamton.edu/~grk101</a:t>
            </a:r>
            <a:endParaRPr lang="en-US" sz="2800" dirty="0"/>
          </a:p>
          <a:p>
            <a:r>
              <a:rPr lang="en-US" sz="3200" dirty="0" smtClean="0"/>
              <a:t>Text</a:t>
            </a:r>
            <a:r>
              <a:rPr lang="en-US" sz="3200" dirty="0"/>
              <a:t>: Athenaze vol. 1 (2 ed.)</a:t>
            </a:r>
          </a:p>
          <a:p>
            <a:r>
              <a:rPr lang="en-US" sz="3200" dirty="0"/>
              <a:t>Objectives</a:t>
            </a:r>
          </a:p>
          <a:p>
            <a:pPr lvl="1"/>
            <a:r>
              <a:rPr lang="en-US" sz="2800" dirty="0"/>
              <a:t>Alphabet, pronunciation</a:t>
            </a:r>
          </a:p>
          <a:p>
            <a:pPr lvl="1"/>
            <a:r>
              <a:rPr lang="en-US" sz="2800" dirty="0"/>
              <a:t>Basic grammar</a:t>
            </a:r>
          </a:p>
          <a:p>
            <a:pPr lvl="2"/>
            <a:r>
              <a:rPr lang="en-US" sz="2800" dirty="0"/>
              <a:t>morphology</a:t>
            </a:r>
          </a:p>
          <a:p>
            <a:pPr lvl="2"/>
            <a:r>
              <a:rPr lang="en-US" sz="2800" dirty="0" smtClean="0"/>
              <a:t>syntax</a:t>
            </a:r>
          </a:p>
          <a:p>
            <a:pPr lvl="1"/>
            <a:r>
              <a:rPr lang="en-US" sz="2800" dirty="0" smtClean="0"/>
              <a:t>Basic vocabulary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41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Resources, Procedures (cont.)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Objectives (cont.)</a:t>
            </a:r>
          </a:p>
          <a:p>
            <a:pPr lvl="1"/>
            <a:r>
              <a:rPr lang="en-US" dirty="0" smtClean="0"/>
              <a:t>read</a:t>
            </a:r>
          </a:p>
          <a:p>
            <a:pPr lvl="2"/>
            <a:r>
              <a:rPr lang="en-US" i="1" dirty="0" smtClean="0"/>
              <a:t>Athenaze</a:t>
            </a:r>
            <a:r>
              <a:rPr lang="en-US" dirty="0" smtClean="0"/>
              <a:t> Greek</a:t>
            </a:r>
          </a:p>
          <a:p>
            <a:pPr lvl="2"/>
            <a:r>
              <a:rPr lang="en-US" dirty="0" smtClean="0"/>
              <a:t>Real Greek (quiz-quotes)</a:t>
            </a:r>
          </a:p>
          <a:p>
            <a:pPr lvl="1"/>
            <a:r>
              <a:rPr lang="en-US" dirty="0" smtClean="0"/>
              <a:t>culture, civilization</a:t>
            </a:r>
          </a:p>
          <a:p>
            <a:r>
              <a:rPr lang="en-US" dirty="0" smtClean="0"/>
              <a:t>Attendance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Assessment (grading)</a:t>
            </a:r>
          </a:p>
          <a:p>
            <a:pPr lvl="1"/>
            <a:r>
              <a:rPr lang="en-US" dirty="0" smtClean="0"/>
              <a:t>participation</a:t>
            </a:r>
          </a:p>
          <a:p>
            <a:pPr lvl="2"/>
            <a:r>
              <a:rPr lang="en-US" dirty="0" smtClean="0"/>
              <a:t>oral Greek</a:t>
            </a:r>
          </a:p>
          <a:p>
            <a:pPr lvl="2"/>
            <a:r>
              <a:rPr lang="en-US" dirty="0" smtClean="0"/>
              <a:t>other, including assignments</a:t>
            </a:r>
          </a:p>
          <a:p>
            <a:pPr lvl="1"/>
            <a:r>
              <a:rPr lang="en-US" dirty="0" smtClean="0"/>
              <a:t>quizzing</a:t>
            </a:r>
          </a:p>
          <a:p>
            <a:pPr lvl="1"/>
            <a:r>
              <a:rPr lang="en-US" dirty="0" smtClean="0"/>
              <a:t>testing</a:t>
            </a:r>
          </a:p>
          <a:p>
            <a:r>
              <a:rPr lang="en-US" dirty="0" smtClean="0"/>
              <a:t>Honesty</a:t>
            </a:r>
          </a:p>
        </p:txBody>
      </p:sp>
    </p:spTree>
    <p:extLst>
      <p:ext uri="{BB962C8B-B14F-4D97-AF65-F5344CB8AC3E}">
        <p14:creationId xmlns:p14="http://schemas.microsoft.com/office/powerpoint/2010/main" val="22698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Greek Sequence</a:t>
            </a: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GRK 101, 102</a:t>
            </a:r>
          </a:p>
          <a:p>
            <a:r>
              <a:rPr lang="en-US" dirty="0" smtClean="0"/>
              <a:t>GRK 203, 204</a:t>
            </a:r>
          </a:p>
          <a:p>
            <a:r>
              <a:rPr lang="en-US" dirty="0" smtClean="0"/>
              <a:t>GRK 380A 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err="1" smtClean="0"/>
              <a:t>Propgrams</a:t>
            </a:r>
            <a:endParaRPr lang="en-US" dirty="0"/>
          </a:p>
        </p:txBody>
      </p:sp>
      <p:sp>
        <p:nvSpPr>
          <p:cNvPr id="55302" name="Rectangle 6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Majors</a:t>
            </a:r>
          </a:p>
          <a:p>
            <a:pPr lvl="1"/>
            <a:r>
              <a:rPr lang="en-US" dirty="0" smtClean="0"/>
              <a:t>Classics Greek &amp; Latin</a:t>
            </a:r>
          </a:p>
          <a:p>
            <a:pPr lvl="1"/>
            <a:r>
              <a:rPr lang="en-US" dirty="0" smtClean="0"/>
              <a:t>Latin</a:t>
            </a:r>
          </a:p>
          <a:p>
            <a:pPr lvl="1"/>
            <a:r>
              <a:rPr lang="en-US" dirty="0" smtClean="0"/>
              <a:t>Classical Civilization</a:t>
            </a:r>
          </a:p>
          <a:p>
            <a:r>
              <a:rPr lang="en-US" dirty="0" smtClean="0"/>
              <a:t>Minors</a:t>
            </a:r>
          </a:p>
          <a:p>
            <a:pPr lvl="1"/>
            <a:r>
              <a:rPr lang="en-US" dirty="0" smtClean="0"/>
              <a:t>Greek</a:t>
            </a:r>
          </a:p>
          <a:p>
            <a:pPr lvl="1"/>
            <a:r>
              <a:rPr lang="en-US" dirty="0" smtClean="0"/>
              <a:t>Latin</a:t>
            </a:r>
          </a:p>
          <a:p>
            <a:pPr lvl="1"/>
            <a:r>
              <a:rPr lang="en-US" dirty="0" smtClean="0"/>
              <a:t>Classical Civilization</a:t>
            </a:r>
          </a:p>
        </p:txBody>
      </p:sp>
    </p:spTree>
    <p:extLst>
      <p:ext uri="{BB962C8B-B14F-4D97-AF65-F5344CB8AC3E}">
        <p14:creationId xmlns:p14="http://schemas.microsoft.com/office/powerpoint/2010/main" val="23981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 smtClean="0"/>
              <a:t>λαλῶμεν ἑλληνιστί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Speak Greek!</a:t>
            </a:r>
            <a:endParaRPr lang="en-US" dirty="0"/>
          </a:p>
        </p:txBody>
      </p:sp>
      <p:pic>
        <p:nvPicPr>
          <p:cNvPr id="5" name="Picture 4" descr="Living Neighbourhoods — About Living Neighbourhoo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51" y="636541"/>
            <a:ext cx="3650771" cy="36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k_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1534</TotalTime>
  <Words>457</Words>
  <Application>Microsoft Office PowerPoint</Application>
  <PresentationFormat>Widescreen</PresentationFormat>
  <Paragraphs>114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Courier New</vt:lpstr>
      <vt:lpstr>Gill Sans MT</vt:lpstr>
      <vt:lpstr>Wingdings</vt:lpstr>
      <vt:lpstr>greek_101-102</vt:lpstr>
      <vt:lpstr>elementary ancient greek 1 (grk 101)</vt:lpstr>
      <vt:lpstr>PowerPoint Presentation</vt:lpstr>
      <vt:lpstr>Welcome to Greek 101!</vt:lpstr>
      <vt:lpstr>Agenda</vt:lpstr>
      <vt:lpstr>Elements of Course</vt:lpstr>
      <vt:lpstr>Course Resources, Procedures</vt:lpstr>
      <vt:lpstr>Resources, Procedures (cont.)</vt:lpstr>
      <vt:lpstr>Curriculum</vt:lpstr>
      <vt:lpstr>λαλῶμεν ἑλληνιστί</vt:lpstr>
      <vt:lpstr>The Greek Alphabet</vt:lpstr>
      <vt:lpstr>group 1</vt:lpstr>
      <vt:lpstr>group 2</vt:lpstr>
      <vt:lpstr>group 3</vt:lpstr>
      <vt:lpstr>group 4</vt:lpstr>
      <vt:lpstr>group 5</vt:lpstr>
      <vt:lpstr>group 6</vt:lpstr>
      <vt:lpstr>extra letters (rarely encountered)</vt:lpstr>
      <vt:lpstr>Agenda, 22-Feb</vt:lpstr>
      <vt:lpstr>Athenaze, 1st reading</vt:lpstr>
      <vt:lpstr>ἐρωτήματα, ἀποκρίσεις</vt:lpstr>
      <vt:lpstr>ἐρωτήματα, ἀποκρίσεις</vt:lpstr>
      <vt:lpstr>ἐρωτήματα, ἀποκρίσεις</vt:lpstr>
      <vt:lpstr>Homework</vt:lpstr>
      <vt:lpstr>Look Ahead</vt:lpstr>
      <vt:lpstr>λέξεις (vocab)</vt:lpstr>
      <vt:lpstr>λέξεις (vocab)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classical greek I (grk 101)</dc:title>
  <dc:creator>ascholtz</dc:creator>
  <cp:lastModifiedBy>Scholtz, Andrew</cp:lastModifiedBy>
  <cp:revision>147</cp:revision>
  <cp:lastPrinted>2020-01-24T16:50:50Z</cp:lastPrinted>
  <dcterms:created xsi:type="dcterms:W3CDTF">2011-08-30T04:41:19Z</dcterms:created>
  <dcterms:modified xsi:type="dcterms:W3CDTF">2021-02-22T20:25:18Z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