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57" r:id="rId4"/>
    <p:sldId id="283" r:id="rId5"/>
    <p:sldId id="263" r:id="rId6"/>
    <p:sldId id="282" r:id="rId7"/>
    <p:sldId id="266" r:id="rId8"/>
    <p:sldId id="265" r:id="rId9"/>
    <p:sldId id="269" r:id="rId10"/>
    <p:sldId id="270" r:id="rId11"/>
    <p:sldId id="271" r:id="rId12"/>
    <p:sldId id="272" r:id="rId13"/>
    <p:sldId id="273" r:id="rId14"/>
    <p:sldId id="274" r:id="rId1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AF0"/>
    <a:srgbClr val="85A1B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11" autoAdjust="0"/>
    <p:restoredTop sz="68761" autoAdjust="0"/>
  </p:normalViewPr>
  <p:slideViewPr>
    <p:cSldViewPr snapToGrid="0">
      <p:cViewPr varScale="1">
        <p:scale>
          <a:sx n="111" d="100"/>
          <a:sy n="111" d="100"/>
        </p:scale>
        <p:origin x="1098" y="11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-11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-253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56AB2E5A-428A-4FE7-80CE-38CD0118BC5E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3F5A7592-71FB-45FD-8F77-04678454A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09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43050" y="473075"/>
            <a:ext cx="3924300" cy="220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2788920"/>
            <a:ext cx="560832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594B53-0D60-40A0-BFC2-984431E7C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7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8600" y="465138"/>
            <a:ext cx="386080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Βρεκεκεκεξ κοαξ κοαξ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94B53-0D60-40A0-BFC2-984431E7CFC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68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172EB-BEE0-46EC-B597-6A277EF64CF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8600" y="465138"/>
            <a:ext cx="3860800" cy="21717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892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50000">
              <a:srgbClr val="C2CED6"/>
            </a:gs>
            <a:gs pos="100000">
              <a:srgbClr val="FFFFFF"/>
            </a:gs>
            <a:gs pos="0">
              <a:srgbClr val="85A1B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pic>
        <p:nvPicPr>
          <p:cNvPr id="7" name="Picture 6" descr="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464D7-A24D-41B3-83A7-ABC0AE912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50000">
              <a:srgbClr val="C2CED6"/>
            </a:gs>
            <a:gs pos="100000">
              <a:srgbClr val="FFFFFF"/>
            </a:gs>
            <a:gs pos="0">
              <a:srgbClr val="85A1B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>
          <a:gsLst>
            <a:gs pos="50000">
              <a:srgbClr val="C2CED6"/>
            </a:gs>
            <a:gs pos="100000">
              <a:srgbClr val="FFFFFF"/>
            </a:gs>
            <a:gs pos="0">
              <a:srgbClr val="85A1B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50000">
              <a:srgbClr val="C2CED6"/>
            </a:gs>
            <a:gs pos="100000">
              <a:srgbClr val="FFFFFF"/>
            </a:gs>
            <a:gs pos="0">
              <a:srgbClr val="85A1B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30-Aug 2010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r>
              <a:rPr lang="en-US" smtClean="0"/>
              <a:t>30-Aug 2010</a:t>
            </a:r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r>
              <a:rPr lang="en-US" smtClean="0"/>
              <a:t>Intro</a:t>
            </a: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ingweb.binghamton.edu/~grk101/grammar_concepts.html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elementary classical </a:t>
            </a:r>
            <a:r>
              <a:rPr lang="en-US" dirty="0" err="1" smtClean="0"/>
              <a:t>greek</a:t>
            </a:r>
            <a:r>
              <a:rPr lang="en-US" dirty="0" smtClean="0"/>
              <a:t> 1 (</a:t>
            </a:r>
            <a:r>
              <a:rPr lang="en-US" dirty="0" err="1" smtClean="0"/>
              <a:t>grk</a:t>
            </a:r>
            <a:r>
              <a:rPr lang="en-US" dirty="0" smtClean="0"/>
              <a:t> 101)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04915"/>
            <a:ext cx="10363200" cy="656718"/>
          </a:xfrm>
        </p:spPr>
        <p:txBody>
          <a:bodyPr/>
          <a:lstStyle/>
          <a:p>
            <a:r>
              <a:rPr lang="en-US" smtClean="0"/>
              <a:t>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Greek World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86" y="1871827"/>
            <a:ext cx="8028229" cy="44206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781582" y="4229136"/>
            <a:ext cx="652557" cy="649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versus Modern Greek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Ancient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πῶς ἔχεις;</a:t>
            </a:r>
          </a:p>
          <a:p>
            <a:pPr lvl="1"/>
            <a:r>
              <a:rPr lang="en-US" dirty="0" smtClean="0"/>
              <a:t>“How are you?”</a:t>
            </a:r>
          </a:p>
          <a:p>
            <a:pPr lvl="2"/>
            <a:r>
              <a:rPr lang="en-US" dirty="0" smtClean="0"/>
              <a:t>(Lit, “How are you holding”)</a:t>
            </a:r>
          </a:p>
          <a:p>
            <a:r>
              <a:rPr lang="el-GR" dirty="0" smtClean="0"/>
              <a:t>ἔχω καλῶς</a:t>
            </a:r>
          </a:p>
          <a:p>
            <a:pPr lvl="1"/>
            <a:r>
              <a:rPr lang="en-US" dirty="0" smtClean="0"/>
              <a:t>“I’m well!”</a:t>
            </a:r>
          </a:p>
          <a:p>
            <a:r>
              <a:rPr lang="el-GR" dirty="0" smtClean="0"/>
              <a:t>ἔχω κακῶς</a:t>
            </a:r>
          </a:p>
          <a:p>
            <a:pPr lvl="1"/>
            <a:r>
              <a:rPr lang="en-US" dirty="0" smtClean="0"/>
              <a:t>“I’m not well/I’m feeling poorly”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Modern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τί κάνεις;</a:t>
            </a:r>
          </a:p>
          <a:p>
            <a:pPr lvl="1"/>
            <a:r>
              <a:rPr lang="en-US" dirty="0"/>
              <a:t>“How are you?”</a:t>
            </a:r>
          </a:p>
          <a:p>
            <a:pPr lvl="2"/>
            <a:r>
              <a:rPr lang="en-US" dirty="0"/>
              <a:t>(Lit, “How are you holding</a:t>
            </a:r>
            <a:r>
              <a:rPr lang="en-US" dirty="0" smtClean="0"/>
              <a:t>”)</a:t>
            </a:r>
            <a:endParaRPr lang="el-GR" dirty="0" smtClean="0"/>
          </a:p>
          <a:p>
            <a:r>
              <a:rPr lang="el-GR" dirty="0" smtClean="0"/>
              <a:t>κάνω καλά</a:t>
            </a:r>
          </a:p>
          <a:p>
            <a:pPr marL="742950" lvl="2" indent="-342900">
              <a:buFontTx/>
              <a:buChar char="•"/>
            </a:pPr>
            <a:r>
              <a:rPr lang="en-US" dirty="0"/>
              <a:t>“I’m well!”</a:t>
            </a:r>
          </a:p>
          <a:p>
            <a:r>
              <a:rPr lang="el-GR" dirty="0" smtClean="0"/>
              <a:t>κάνω κακά</a:t>
            </a:r>
            <a:endParaRPr lang="en-US" dirty="0" smtClean="0"/>
          </a:p>
          <a:p>
            <a:pPr lvl="1"/>
            <a:r>
              <a:rPr lang="en-US" dirty="0"/>
              <a:t>“I’m not </a:t>
            </a:r>
            <a:r>
              <a:rPr lang="en-US" dirty="0" smtClean="0"/>
              <a:t>well/I’m feeling </a:t>
            </a:r>
            <a:r>
              <a:rPr lang="en-US" dirty="0"/>
              <a:t>poorly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9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and English, Relationships?…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err="1" smtClean="0"/>
              <a:t>angelos</a:t>
            </a:r>
            <a:r>
              <a:rPr lang="el-GR" dirty="0" smtClean="0"/>
              <a:t> </a:t>
            </a:r>
            <a:r>
              <a:rPr lang="en-US" dirty="0" smtClean="0"/>
              <a:t>~</a:t>
            </a:r>
            <a:r>
              <a:rPr lang="el-GR" dirty="0" smtClean="0"/>
              <a:t> ?</a:t>
            </a:r>
            <a:endParaRPr lang="en-US" dirty="0" smtClean="0"/>
          </a:p>
          <a:p>
            <a:pPr lvl="1"/>
            <a:r>
              <a:rPr lang="en-US" dirty="0" smtClean="0"/>
              <a:t>angel</a:t>
            </a:r>
            <a:endParaRPr lang="el-GR" dirty="0" smtClean="0"/>
          </a:p>
          <a:p>
            <a:r>
              <a:rPr lang="en-US" i="1" dirty="0" err="1" smtClean="0"/>
              <a:t>psukhē</a:t>
            </a:r>
            <a:r>
              <a:rPr lang="el-GR" dirty="0" smtClean="0"/>
              <a:t> </a:t>
            </a:r>
            <a:r>
              <a:rPr lang="en-US" dirty="0" smtClean="0"/>
              <a:t>~</a:t>
            </a:r>
            <a:r>
              <a:rPr lang="el-GR" dirty="0" smtClean="0"/>
              <a:t> 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psychology (“psych”)</a:t>
            </a:r>
          </a:p>
          <a:p>
            <a:r>
              <a:rPr lang="en-US" i="1" dirty="0" err="1" smtClean="0"/>
              <a:t>mētēr</a:t>
            </a:r>
            <a:r>
              <a:rPr lang="en-US" dirty="0" smtClean="0"/>
              <a:t> ~ ?</a:t>
            </a:r>
            <a:r>
              <a:rPr lang="en-US" sz="1800" dirty="0"/>
              <a:t> (not “meter</a:t>
            </a:r>
            <a:r>
              <a:rPr lang="en-US" sz="1800" dirty="0" smtClean="0"/>
              <a:t>” measurement)</a:t>
            </a:r>
            <a:endParaRPr lang="en-US" dirty="0" smtClean="0"/>
          </a:p>
          <a:p>
            <a:pPr lvl="1"/>
            <a:r>
              <a:rPr lang="en-US" dirty="0" smtClean="0"/>
              <a:t>mother</a:t>
            </a:r>
            <a:endParaRPr lang="el-GR" dirty="0" smtClean="0"/>
          </a:p>
          <a:p>
            <a:r>
              <a:rPr lang="en-US" i="1" dirty="0" err="1" smtClean="0"/>
              <a:t>patēr</a:t>
            </a:r>
            <a:r>
              <a:rPr lang="en-US" dirty="0" smtClean="0"/>
              <a:t> ~ ?</a:t>
            </a:r>
          </a:p>
          <a:p>
            <a:pPr lvl="1"/>
            <a:r>
              <a:rPr lang="en-US" dirty="0" smtClean="0"/>
              <a:t>father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Derivatives versus…</a:t>
            </a:r>
          </a:p>
          <a:p>
            <a:r>
              <a:rPr lang="en-US" dirty="0" smtClean="0"/>
              <a:t>Cognates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97629" y="1502229"/>
            <a:ext cx="3137010" cy="39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302000" y="1685394"/>
            <a:ext cx="2792414" cy="763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027714" y="2131986"/>
            <a:ext cx="2169887" cy="1150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97629" y="2210769"/>
            <a:ext cx="3399972" cy="2143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8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10972800" cy="1069975"/>
          </a:xfrm>
        </p:spPr>
        <p:txBody>
          <a:bodyPr/>
          <a:lstStyle/>
          <a:p>
            <a:r>
              <a:rPr lang="en-US" dirty="0" smtClean="0"/>
              <a:t>Greek and Proto-Indo-European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2101540" y="2456222"/>
          <a:ext cx="7988920" cy="3523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MS Org Chart" r:id="rId4" imgW="1371600" imgH="603000" progId="">
                  <p:embed followColorScheme="full"/>
                </p:oleObj>
              </mc:Choice>
              <mc:Fallback>
                <p:oleObj name="MS Org Chart" r:id="rId4" imgW="1371600" imgH="603000" progId="">
                  <p:embed followColorScheme="full"/>
                  <p:pic>
                    <p:nvPicPr>
                      <p:cNvPr id="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540" y="2456222"/>
                        <a:ext cx="7988920" cy="35239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41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Greek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Pre-alphabetic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Mycenean</a:t>
            </a:r>
            <a:r>
              <a:rPr lang="en-US" dirty="0" smtClean="0"/>
              <a:t> 1600-1100 BCE</a:t>
            </a:r>
          </a:p>
          <a:p>
            <a:r>
              <a:rPr lang="en-US" dirty="0" smtClean="0"/>
              <a:t>Iron-age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Alphabetic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Archaic</a:t>
            </a:r>
          </a:p>
          <a:p>
            <a:pPr lvl="1"/>
            <a:r>
              <a:rPr lang="en-US" dirty="0" smtClean="0"/>
              <a:t>ca. 750-ca. 500</a:t>
            </a:r>
          </a:p>
          <a:p>
            <a:r>
              <a:rPr lang="en-US" dirty="0" smtClean="0"/>
              <a:t>Classical</a:t>
            </a:r>
          </a:p>
          <a:p>
            <a:pPr lvl="1"/>
            <a:r>
              <a:rPr lang="en-US" dirty="0" smtClean="0"/>
              <a:t>ca. 500-ca. 320</a:t>
            </a:r>
          </a:p>
          <a:p>
            <a:r>
              <a:rPr lang="en-US" dirty="0" smtClean="0"/>
              <a:t>Hellenistic + </a:t>
            </a:r>
            <a:r>
              <a:rPr lang="en-US" i="1" dirty="0" smtClean="0"/>
              <a:t>koine</a:t>
            </a:r>
            <a:endParaRPr lang="en-US" dirty="0" smtClean="0"/>
          </a:p>
          <a:p>
            <a:pPr lvl="1"/>
            <a:r>
              <a:rPr lang="en-US" dirty="0" smtClean="0"/>
              <a:t>ca. 320 BCE-ca. 330 CE</a:t>
            </a:r>
          </a:p>
          <a:p>
            <a:r>
              <a:rPr lang="en-US" dirty="0" smtClean="0"/>
              <a:t>Medieval (aka Byzantine)</a:t>
            </a:r>
          </a:p>
          <a:p>
            <a:pPr lvl="1"/>
            <a:r>
              <a:rPr lang="en-US" dirty="0" smtClean="0"/>
              <a:t>ca. 330 CE-1453</a:t>
            </a:r>
          </a:p>
          <a:p>
            <a:r>
              <a:rPr lang="en-US" dirty="0" smtClean="0"/>
              <a:t>Modern</a:t>
            </a:r>
          </a:p>
          <a:p>
            <a:pPr lvl="1"/>
            <a:r>
              <a:rPr lang="en-US" dirty="0" smtClean="0"/>
              <a:t>1453-present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955188" y="2106973"/>
            <a:ext cx="8281626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6600" dirty="0"/>
              <a:t>βαῦ </a:t>
            </a:r>
            <a:r>
              <a:rPr lang="el-GR" sz="6600" dirty="0" smtClean="0"/>
              <a:t>βαῦ</a:t>
            </a:r>
            <a:endParaRPr lang="en-US" sz="6600" dirty="0" smtClean="0"/>
          </a:p>
          <a:p>
            <a:pPr algn="ctr" eaLnBrk="1" hangingPunct="1"/>
            <a:r>
              <a:rPr lang="el-GR" sz="6600" dirty="0" smtClean="0"/>
              <a:t>βῆ </a:t>
            </a:r>
            <a:r>
              <a:rPr lang="el-GR" sz="6600" dirty="0"/>
              <a:t>βῆ</a:t>
            </a:r>
            <a:endParaRPr lang="en-US" sz="6600" dirty="0"/>
          </a:p>
          <a:p>
            <a:pPr algn="ctr" eaLnBrk="1" hangingPunct="1"/>
            <a:r>
              <a:rPr lang="el-GR" sz="6600" dirty="0"/>
              <a:t>βρεκεκεκὲξ κοὰξ κοάξ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Speak Greek…</a:t>
            </a:r>
            <a:endParaRPr lang="en-US" dirty="0"/>
          </a:p>
        </p:txBody>
      </p:sp>
      <p:pic>
        <p:nvPicPr>
          <p:cNvPr id="2050" name="Picture 2" descr="Cute Corgi D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434" y="1845732"/>
            <a:ext cx="1225974" cy="12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ree Shee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51" y="3132557"/>
            <a:ext cx="1435843" cy="143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327366" y="5399162"/>
            <a:ext cx="3534093" cy="1069308"/>
            <a:chOff x="4587134" y="5339653"/>
            <a:chExt cx="4583661" cy="1485521"/>
          </a:xfrm>
        </p:grpSpPr>
        <p:pic>
          <p:nvPicPr>
            <p:cNvPr id="2054" name="Picture 6" descr="Fat Fro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134" y="5467589"/>
              <a:ext cx="1218394" cy="1218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Green Fro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5339653"/>
              <a:ext cx="1392403" cy="1392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Frog Sideview Lef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875" y="5433254"/>
              <a:ext cx="1391920" cy="1391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69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ID9216" dirty="0" smtClean="0"/>
              <a:t>λαλῶμεν ἑλληνιστί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Speak Greek!</a:t>
            </a:r>
            <a:endParaRPr lang="en-US" dirty="0"/>
          </a:p>
        </p:txBody>
      </p:sp>
      <p:pic>
        <p:nvPicPr>
          <p:cNvPr id="5" name="Picture 4" descr="Living Neighbourhoods — About Living Neighbourhood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51" y="636541"/>
            <a:ext cx="3650771" cy="36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Quiz + 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Articles, Adjectives, Nouns, Particles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2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7" y="0"/>
            <a:ext cx="998882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499" y="5907527"/>
            <a:ext cx="466790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7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87" y="0"/>
            <a:ext cx="99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Function/Syntax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 — “subject”</a:t>
            </a:r>
          </a:p>
          <a:p>
            <a:r>
              <a:rPr lang="en-US" dirty="0" smtClean="0"/>
              <a:t>LV — “linking verb”</a:t>
            </a:r>
          </a:p>
          <a:p>
            <a:r>
              <a:rPr lang="en-US" dirty="0" smtClean="0"/>
              <a:t>TV — “transitive verb”</a:t>
            </a:r>
          </a:p>
          <a:p>
            <a:r>
              <a:rPr lang="en-US" dirty="0" smtClean="0"/>
              <a:t>IV — “intransitive verb”</a:t>
            </a:r>
          </a:p>
          <a:p>
            <a:r>
              <a:rPr lang="en-US" dirty="0" smtClean="0"/>
              <a:t>C — “complement”</a:t>
            </a:r>
          </a:p>
          <a:p>
            <a:r>
              <a:rPr lang="en-US" dirty="0" smtClean="0"/>
              <a:t>DO — “direct object”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quiz!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i="1" dirty="0" smtClean="0"/>
              <a:t>Dicaeopolis</a:t>
            </a:r>
            <a:r>
              <a:rPr lang="en-US" dirty="0" smtClean="0"/>
              <a:t> is on the farm</a:t>
            </a:r>
          </a:p>
          <a:p>
            <a:r>
              <a:rPr lang="en-US" dirty="0"/>
              <a:t>Dicaeopolis </a:t>
            </a:r>
            <a:r>
              <a:rPr lang="en-US" b="1" i="1" dirty="0"/>
              <a:t>is</a:t>
            </a:r>
            <a:r>
              <a:rPr lang="en-US" dirty="0"/>
              <a:t> on the farm</a:t>
            </a:r>
            <a:endParaRPr lang="en-US" dirty="0" smtClean="0"/>
          </a:p>
          <a:p>
            <a:r>
              <a:rPr lang="en-US" dirty="0" smtClean="0"/>
              <a:t>Dicaeopolis </a:t>
            </a:r>
            <a:r>
              <a:rPr lang="en-US" dirty="0"/>
              <a:t>is </a:t>
            </a:r>
            <a:r>
              <a:rPr lang="en-US" b="1" i="1" dirty="0"/>
              <a:t>a </a:t>
            </a:r>
            <a:r>
              <a:rPr lang="en-US" b="1" i="1" dirty="0" smtClean="0"/>
              <a:t>farmer</a:t>
            </a:r>
            <a:endParaRPr lang="en-US" b="1" dirty="0" smtClean="0"/>
          </a:p>
          <a:p>
            <a:r>
              <a:rPr lang="en-US" dirty="0" smtClean="0"/>
              <a:t>Dicaeopolis </a:t>
            </a:r>
            <a:r>
              <a:rPr lang="en-US" b="1" i="1" dirty="0" smtClean="0"/>
              <a:t>walks</a:t>
            </a:r>
            <a:r>
              <a:rPr lang="en-US" dirty="0" smtClean="0"/>
              <a:t> home</a:t>
            </a:r>
          </a:p>
          <a:p>
            <a:r>
              <a:rPr lang="en-US" dirty="0" smtClean="0"/>
              <a:t>Dicaeopolis </a:t>
            </a:r>
            <a:r>
              <a:rPr lang="en-US" b="1" i="1" dirty="0" smtClean="0"/>
              <a:t>loves</a:t>
            </a:r>
            <a:r>
              <a:rPr lang="en-US" dirty="0" smtClean="0"/>
              <a:t> his home</a:t>
            </a:r>
          </a:p>
          <a:p>
            <a:r>
              <a:rPr lang="en-US" dirty="0" smtClean="0"/>
              <a:t>Dicaeopolis loves </a:t>
            </a:r>
            <a:r>
              <a:rPr lang="en-US" b="1" i="1" dirty="0" smtClean="0"/>
              <a:t>his home</a:t>
            </a:r>
            <a:endParaRPr lang="en-US" b="1" dirty="0" smtClean="0"/>
          </a:p>
          <a:p>
            <a:r>
              <a:rPr lang="en-US" dirty="0" smtClean="0"/>
              <a:t>Dicaeopolis is </a:t>
            </a:r>
            <a:r>
              <a:rPr lang="en-US" b="1" i="1" dirty="0" smtClean="0"/>
              <a:t>good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513944" y="2104572"/>
            <a:ext cx="1988457" cy="145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13944" y="2525487"/>
            <a:ext cx="1988458" cy="145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059936" y="2975429"/>
            <a:ext cx="2435207" cy="8528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513944" y="3430591"/>
            <a:ext cx="1981199" cy="160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052678" y="3007629"/>
            <a:ext cx="2449723" cy="878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513944" y="4295890"/>
            <a:ext cx="1981199" cy="450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721608" y="3917949"/>
            <a:ext cx="2780794" cy="9229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4380" y="5506184"/>
            <a:ext cx="99632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Grammar Concepts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://bingweb.binghamton.edu/~grk101/grammar_concepts.html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5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Quotation for Chapter One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12939" y="2497981"/>
            <a:ext cx="8566128" cy="186204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l-GR" sz="11500" dirty="0" smtClean="0">
                <a:latin typeface="+mn-lt"/>
              </a:rPr>
              <a:t>γνῶθι σαὐτόν</a:t>
            </a:r>
            <a:endParaRPr lang="en-US" sz="115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87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Language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Historical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k_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h00_introduction.pptx" id="{8FCDE7D6-9022-488E-A407-DCFD0065A55F}" vid="{C2F96802-E805-4025-8AB5-267283D71D9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grk_10x</Template>
  <TotalTime>474</TotalTime>
  <Words>283</Words>
  <Application>Microsoft Office PowerPoint</Application>
  <PresentationFormat>Widescreen</PresentationFormat>
  <Paragraphs>80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Gill Sans MT</vt:lpstr>
      <vt:lpstr>Wingdings</vt:lpstr>
      <vt:lpstr>greek_101-102</vt:lpstr>
      <vt:lpstr>MS Org Chart</vt:lpstr>
      <vt:lpstr>elementary classical greek 1 (grk 101)</vt:lpstr>
      <vt:lpstr>Animals Speak Greek…</vt:lpstr>
      <vt:lpstr>λαλῶμεν ἑλληνιστί</vt:lpstr>
      <vt:lpstr>Forms Quiz + Practice</vt:lpstr>
      <vt:lpstr>PowerPoint Presentation</vt:lpstr>
      <vt:lpstr>PowerPoint Presentation</vt:lpstr>
      <vt:lpstr>Grammar Function/Syntax</vt:lpstr>
      <vt:lpstr>Quiz Quotation for Chapter One</vt:lpstr>
      <vt:lpstr>Greek Language</vt:lpstr>
      <vt:lpstr>The Greek World</vt:lpstr>
      <vt:lpstr>Ancient versus Modern Greek</vt:lpstr>
      <vt:lpstr>Greek and English, Relationships?…</vt:lpstr>
      <vt:lpstr>Greek and Proto-Indo-European</vt:lpstr>
      <vt:lpstr>Stages of Greek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classical greek 1 (grk 101)</dc:title>
  <dc:creator>Scholtz, Andrew</dc:creator>
  <cp:lastModifiedBy>Scholtz, Andrew</cp:lastModifiedBy>
  <cp:revision>23</cp:revision>
  <cp:lastPrinted>2020-01-27T16:28:34Z</cp:lastPrinted>
  <dcterms:created xsi:type="dcterms:W3CDTF">2020-01-27T15:54:23Z</dcterms:created>
  <dcterms:modified xsi:type="dcterms:W3CDTF">2021-02-26T20:22:32Z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TC103628881033</vt:lpwstr>
  </property>
</Properties>
</file>