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6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262" r:id="rId12"/>
    <p:sldId id="265" r:id="rId13"/>
    <p:sldId id="263" r:id="rId14"/>
    <p:sldId id="281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4" autoAdjust="0"/>
    <p:restoredTop sz="96395" autoAdjust="0"/>
  </p:normalViewPr>
  <p:slideViewPr>
    <p:cSldViewPr snapToGrid="0" showGuides="1">
      <p:cViewPr varScale="1">
        <p:scale>
          <a:sx n="105" d="100"/>
          <a:sy n="105" d="100"/>
        </p:scale>
        <p:origin x="1368" y="108"/>
      </p:cViewPr>
      <p:guideLst>
        <p:guide orient="horz" pos="1800"/>
        <p:guide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C0A11-B7AE-40D8-90D1-A3ACA48CEDCF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ch4 various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grk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ἐρωτήματα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ID9216" dirty="0" smtClean="0"/>
              <a:t>πόσοι δεσπόται εἰσίν· πότερον ὀλίγοι (</a:t>
            </a:r>
            <a:r>
              <a:rPr lang="en-US" dirty="0" smtClean="0"/>
              <a:t>few) </a:t>
            </a:r>
            <a:r>
              <a:rPr lang="LID9216" dirty="0" smtClean="0"/>
              <a:t>ἠ πολλοί;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ID9216" dirty="0" smtClean="0"/>
              <a:t>πόσα ἄροτρα ἔχει ὁ δεσπότης· </a:t>
            </a:r>
            <a:r>
              <a:rPr lang="LID9216" dirty="0"/>
              <a:t>πότερον </a:t>
            </a:r>
            <a:r>
              <a:rPr lang="LID9216" dirty="0" smtClean="0"/>
              <a:t>ὀλίγα ἠ πολλά;</a:t>
            </a:r>
            <a:endParaRPr lang="en-US" dirty="0"/>
          </a:p>
        </p:txBody>
      </p:sp>
      <p:pic>
        <p:nvPicPr>
          <p:cNvPr id="5" name="Picture 4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40" y="3332629"/>
            <a:ext cx="1419035" cy="1981200"/>
          </a:xfrm>
          <a:prstGeom prst="rect">
            <a:avLst/>
          </a:prstGeom>
        </p:spPr>
      </p:pic>
      <p:pic>
        <p:nvPicPr>
          <p:cNvPr id="6" name="Picture 5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4" y="2857500"/>
            <a:ext cx="1419035" cy="1981200"/>
          </a:xfrm>
          <a:prstGeom prst="rect">
            <a:avLst/>
          </a:prstGeom>
        </p:spPr>
      </p:pic>
      <p:pic>
        <p:nvPicPr>
          <p:cNvPr id="7" name="Picture 6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40" y="3637429"/>
            <a:ext cx="1419035" cy="1981200"/>
          </a:xfrm>
          <a:prstGeom prst="rect">
            <a:avLst/>
          </a:prstGeom>
        </p:spPr>
      </p:pic>
      <p:pic>
        <p:nvPicPr>
          <p:cNvPr id="8" name="Picture 7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40" y="3789829"/>
            <a:ext cx="1419035" cy="1981200"/>
          </a:xfrm>
          <a:prstGeom prst="rect">
            <a:avLst/>
          </a:prstGeom>
        </p:spPr>
      </p:pic>
      <p:pic>
        <p:nvPicPr>
          <p:cNvPr id="9" name="Picture 8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0" y="3942229"/>
            <a:ext cx="1419035" cy="1981200"/>
          </a:xfrm>
          <a:prstGeom prst="rect">
            <a:avLst/>
          </a:prstGeom>
        </p:spPr>
      </p:pic>
      <p:pic>
        <p:nvPicPr>
          <p:cNvPr id="10" name="Picture 9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40" y="4094629"/>
            <a:ext cx="1419035" cy="1981200"/>
          </a:xfrm>
          <a:prstGeom prst="rect">
            <a:avLst/>
          </a:prstGeom>
        </p:spPr>
      </p:pic>
      <p:pic>
        <p:nvPicPr>
          <p:cNvPr id="11" name="Picture 10" descr="Jedi Knight Vector Clipart image - Free stock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0" y="4247029"/>
            <a:ext cx="1419035" cy="1981200"/>
          </a:xfrm>
          <a:prstGeom prst="rect">
            <a:avLst/>
          </a:prstGeom>
        </p:spPr>
      </p:pic>
      <p:pic>
        <p:nvPicPr>
          <p:cNvPr id="12" name="Picture 11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65" y="2447364"/>
            <a:ext cx="2750063" cy="1448080"/>
          </a:xfrm>
          <a:prstGeom prst="rect">
            <a:avLst/>
          </a:prstGeom>
        </p:spPr>
      </p:pic>
      <p:pic>
        <p:nvPicPr>
          <p:cNvPr id="13" name="Picture 12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06" y="3460376"/>
            <a:ext cx="2750063" cy="1448080"/>
          </a:xfrm>
          <a:prstGeom prst="rect">
            <a:avLst/>
          </a:prstGeom>
        </p:spPr>
      </p:pic>
      <p:pic>
        <p:nvPicPr>
          <p:cNvPr id="14" name="Picture 13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06" y="3612776"/>
            <a:ext cx="2750063" cy="1448080"/>
          </a:xfrm>
          <a:prstGeom prst="rect">
            <a:avLst/>
          </a:prstGeom>
        </p:spPr>
      </p:pic>
      <p:pic>
        <p:nvPicPr>
          <p:cNvPr id="15" name="Picture 14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06" y="3765176"/>
            <a:ext cx="2750063" cy="1448080"/>
          </a:xfrm>
          <a:prstGeom prst="rect">
            <a:avLst/>
          </a:prstGeom>
        </p:spPr>
      </p:pic>
      <p:pic>
        <p:nvPicPr>
          <p:cNvPr id="16" name="Picture 15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06" y="3917576"/>
            <a:ext cx="2750063" cy="1448080"/>
          </a:xfrm>
          <a:prstGeom prst="rect">
            <a:avLst/>
          </a:prstGeom>
        </p:spPr>
      </p:pic>
      <p:pic>
        <p:nvPicPr>
          <p:cNvPr id="17" name="Picture 16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06" y="4069976"/>
            <a:ext cx="2750063" cy="1448080"/>
          </a:xfrm>
          <a:prstGeom prst="rect">
            <a:avLst/>
          </a:prstGeom>
        </p:spPr>
      </p:pic>
      <p:pic>
        <p:nvPicPr>
          <p:cNvPr id="18" name="Picture 17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06" y="4222376"/>
            <a:ext cx="2750063" cy="1448080"/>
          </a:xfrm>
          <a:prstGeom prst="rect">
            <a:avLst/>
          </a:prstGeom>
        </p:spPr>
      </p:pic>
      <p:pic>
        <p:nvPicPr>
          <p:cNvPr id="19" name="Picture 18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06" y="4374776"/>
            <a:ext cx="2750063" cy="1448080"/>
          </a:xfrm>
          <a:prstGeom prst="rect">
            <a:avLst/>
          </a:prstGeom>
        </p:spPr>
      </p:pic>
      <p:pic>
        <p:nvPicPr>
          <p:cNvPr id="20" name="Picture 19" descr="Plough Agriculture Farming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06" y="4527176"/>
            <a:ext cx="2750063" cy="14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9171"/>
              </p:ext>
            </p:extLst>
          </p:nvPr>
        </p:nvGraphicFramePr>
        <p:xfrm>
          <a:off x="896112" y="1407605"/>
          <a:ext cx="10399776" cy="4693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9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masc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fem.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Singular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ὁ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ἡ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τό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τοῦ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τῆς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τοῦ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τῷ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τῇ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τῷ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τόν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τήν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τό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Plural</a:t>
                      </a:r>
                      <a:endParaRPr lang="en-US" sz="28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οἱ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αἱ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τά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τῶν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τῶν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τῶν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τοῖς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ταῖς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τοῖς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endParaRPr lang="en-US" sz="2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τούς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>
                          <a:effectLst/>
                          <a:latin typeface="New Athena Unicode" pitchFamily="2" charset="0"/>
                        </a:rPr>
                        <a:t>τάς</a:t>
                      </a:r>
                      <a:endParaRPr lang="en-US" sz="28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800" dirty="0" err="1">
                          <a:effectLst/>
                          <a:latin typeface="New Athena Unicode" pitchFamily="2" charset="0"/>
                        </a:rPr>
                        <a:t>τά</a:t>
                      </a:r>
                      <a:endParaRPr lang="en-US" sz="28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88576"/>
              </p:ext>
            </p:extLst>
          </p:nvPr>
        </p:nvGraphicFramePr>
        <p:xfrm>
          <a:off x="682414" y="457200"/>
          <a:ext cx="10827173" cy="5943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1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2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FEMININE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MASCULINE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η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ᾰ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-η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κρήνη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ἅμ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αξᾰ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πότης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wagon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Xanthias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 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400" b="0" i="1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1" kern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400" i="1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ἡ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κρήν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-η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ἅμαξ-ᾰ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ὁ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πότ-ης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τῆς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κρήν-ης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ἁμάξ-ης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τοῦ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πότ-ου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Ξανθί-ου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τῇ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κρήν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-ῃ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ὑδρί-ᾳ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ἁμάξ-ῃ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τῷ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πότ-ῃ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-ᾳ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τὴν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κρήν-ην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ἅμαξ-ᾰν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τὸν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πότ-ην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voc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(ὦ)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κρήν-η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ἅμαξ-ᾰ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(ὦ)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δέσ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ποτ-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ᾰ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αἱ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κρῆν-αι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ὑδρί-αι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ἅμαξ-αι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οἱ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πότ-αι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-αι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τῶν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κρην-ῶν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ὑδρι-ῶν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ἁμαξ-ῶν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τῶν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ποτ-ῶν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νθι-ῶν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ταῖς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κρήν-αις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ὑδρί-α</a:t>
                      </a: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ι</a:t>
                      </a: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ἁμάξ-αις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τοῖς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πότ-αις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ις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τὰς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κρήν-ας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ὑδρί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ἁμάξ-ας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τοὺς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πότ-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 smtClean="0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-</a:t>
                      </a:r>
                      <a:r>
                        <a:rPr lang="el-GR" sz="2400" kern="800" dirty="0" smtClean="0">
                          <a:effectLst/>
                          <a:latin typeface="New Athena Unicode" pitchFamily="2" charset="0"/>
                        </a:rPr>
                        <a:t>ᾱ</a:t>
                      </a:r>
                      <a:r>
                        <a:rPr lang="en-US" sz="2400" kern="800" dirty="0" smtClean="0">
                          <a:effectLst/>
                          <a:latin typeface="New Athena Unicode" pitchFamily="2" charset="0"/>
                        </a:rPr>
                        <a:t>ς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voc</a:t>
                      </a:r>
                      <a:endParaRPr lang="en-US" sz="2400" i="1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New Athena Unicode" pitchFamily="2" charset="0"/>
                        </a:rPr>
                        <a:t>(ὦ)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κρῆν-αι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ὑδρί-αι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>
                          <a:effectLst/>
                          <a:latin typeface="New Athena Unicode" pitchFamily="2" charset="0"/>
                        </a:rPr>
                        <a:t>ἅμαξ-αι</a:t>
                      </a:r>
                      <a:endParaRPr lang="en-US" sz="2400" kern="80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New Athena Unicode" pitchFamily="2" charset="0"/>
                        </a:rPr>
                        <a:t>(ὦ)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δεσ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πότ-αι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Ξα</a:t>
                      </a:r>
                      <a:r>
                        <a:rPr lang="en-US" sz="2400" kern="800" dirty="0" err="1">
                          <a:effectLst/>
                          <a:latin typeface="New Athena Unicode" pitchFamily="2" charset="0"/>
                        </a:rPr>
                        <a:t>νθί</a:t>
                      </a:r>
                      <a:r>
                        <a:rPr lang="en-US" sz="2400" kern="800" dirty="0">
                          <a:effectLst/>
                          <a:latin typeface="New Athena Unicode" pitchFamily="2" charset="0"/>
                        </a:rPr>
                        <a:t>-αι</a:t>
                      </a:r>
                      <a:endParaRPr lang="en-US" sz="2400" kern="800" dirty="0">
                        <a:effectLst/>
                        <a:latin typeface="New Athena Unicod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6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</a:t>
            </a:r>
            <a:r>
              <a:rPr lang="en-US" dirty="0" smtClean="0"/>
              <a:t>Quiz: </a:t>
            </a:r>
            <a:r>
              <a:rPr lang="el-GR" dirty="0">
                <a:latin typeface="New Athena Unicode" pitchFamily="2" charset="0"/>
              </a:rPr>
              <a:t>πολύς</a:t>
            </a:r>
            <a:endParaRPr lang="en-US" dirty="0">
              <a:latin typeface="New Athena Unicode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8117"/>
              </p:ext>
            </p:extLst>
          </p:nvPr>
        </p:nvGraphicFramePr>
        <p:xfrm>
          <a:off x="420626" y="1380744"/>
          <a:ext cx="11350753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15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 err="1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 err="1">
                          <a:effectLst/>
                          <a:latin typeface="Calibri" panose="020F0502020204030204" pitchFamily="34" charset="0"/>
                        </a:rPr>
                        <a:t>masc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fem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neut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nom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0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πολύς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gen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 err="1">
                          <a:effectLst/>
                          <a:latin typeface="Calibri" panose="020F0502020204030204" pitchFamily="34" charset="0"/>
                        </a:rPr>
                        <a:t>dat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 err="1">
                          <a:effectLst/>
                          <a:latin typeface="Calibri" panose="020F0502020204030204" pitchFamily="34" charset="0"/>
                        </a:rPr>
                        <a:t>acc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 err="1">
                          <a:effectLst/>
                          <a:latin typeface="Calibri" panose="020F0502020204030204" pitchFamily="34" charset="0"/>
                        </a:rPr>
                        <a:t>voc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(none)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800" dirty="0">
                          <a:effectLst/>
                          <a:latin typeface="Calibri" panose="020F0502020204030204" pitchFamily="34" charset="0"/>
                        </a:rPr>
                        <a:t>(none)</a:t>
                      </a:r>
                      <a:endParaRPr lang="en-US" sz="36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0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μέγ</a:t>
            </a:r>
            <a:r>
              <a:rPr lang="en-US" dirty="0">
                <a:effectLst/>
              </a:rPr>
              <a:t>ας μεγάλη μέγα. “great,” “large,” “big.”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92950"/>
              </p:ext>
            </p:extLst>
          </p:nvPr>
        </p:nvGraphicFramePr>
        <p:xfrm>
          <a:off x="201169" y="1900301"/>
          <a:ext cx="1180795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686850">
                  <a:extLst>
                    <a:ext uri="{9D8B030D-6E8A-4147-A177-3AD203B41FA5}">
                      <a16:colId xmlns:a16="http://schemas.microsoft.com/office/drawing/2014/main" val="2492539462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3240008749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157325939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2256367840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1486199617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1507552538"/>
                    </a:ext>
                  </a:extLst>
                </a:gridCol>
                <a:gridCol w="1686850">
                  <a:extLst>
                    <a:ext uri="{9D8B030D-6E8A-4147-A177-3AD203B41FA5}">
                      <a16:colId xmlns:a16="http://schemas.microsoft.com/office/drawing/2014/main" val="299817337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PLUR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0399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961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highlight>
                            <a:srgbClr val="D3D3D3"/>
                          </a:highligh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μέγας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μεγάλ-η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highlight>
                            <a:srgbClr val="D3D3D3"/>
                          </a:highligh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μέγα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μεγάλ-αι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978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μεγάλ-ου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μεγάλ-ης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μεγάλ-ου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μεγάλ-ων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μεγάλ-ων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μεγάλ-ων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027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μεγάλ-ῳ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μεγάλ-ῃ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μεγάλ-ῳ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μεγάλ-οις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μεγάλ-αις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μεγάλ-οις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3969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highlight>
                            <a:srgbClr val="D3D3D3"/>
                          </a:highligh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μέγαν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μεγάλ-ην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highlight>
                            <a:srgbClr val="D3D3D3"/>
                          </a:highligh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μέγα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μεγάλ-ους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μεγάλ-ας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80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μεγάλ-ε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μεγάλ-η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highlight>
                            <a:srgbClr val="D3D3D3"/>
                          </a:highligh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μέγα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μεγάλ-οι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μεγάλ-αι</a:t>
                      </a:r>
                      <a:endParaRPr lang="en-US" sz="2400" kern="8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kern="8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μεγάλ-α</a:t>
                      </a:r>
                      <a:endParaRPr lang="en-US" sz="2400" kern="8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1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5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680" y="2227318"/>
            <a:ext cx="6580649" cy="15696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l-GR" sz="9600" dirty="0">
                <a:latin typeface="Calibri" panose="020F0502020204030204" pitchFamily="34" charset="0"/>
              </a:rPr>
              <a:t>πάθει μάθος</a:t>
            </a:r>
            <a:endParaRPr lang="en-US" sz="9600" dirty="0" err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sz="4000" dirty="0" smtClean="0"/>
              <a:t>νέα</a:t>
            </a:r>
            <a:r>
              <a:rPr lang="LID9216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μορφολογία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File:Retezat Mountain - Spring Waterfall 02.JP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9" y="1543182"/>
            <a:ext cx="4739867" cy="3172968"/>
          </a:xfrm>
          <a:prstGeom prst="rect">
            <a:avLst/>
          </a:prstGeom>
        </p:spPr>
      </p:pic>
      <p:pic>
        <p:nvPicPr>
          <p:cNvPr id="2050" name="Picture 2" descr="hamlet's soliloq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97" y="1543181"/>
            <a:ext cx="6630895" cy="31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4506" y="4939553"/>
            <a:ext cx="137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ID9216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ἡ κρήνη</a:t>
            </a:r>
            <a:endParaRPr lang="en-US" sz="28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3722" y="4939553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ID9216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εἶναι ἢ μὴ εἶναι</a:t>
            </a:r>
            <a:endParaRPr lang="en-US" sz="28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ἡ </a:t>
            </a:r>
            <a:r>
              <a:rPr lang="el-GR" dirty="0"/>
              <a:t>καλὴ </a:t>
            </a:r>
            <a:r>
              <a:rPr lang="el-GR" dirty="0" smtClean="0"/>
              <a:t>κρήνη</a:t>
            </a:r>
            <a:r>
              <a:rPr lang="LID9216" dirty="0" smtClean="0"/>
              <a:t>. </a:t>
            </a:r>
            <a:r>
              <a:rPr lang="en-US" dirty="0" smtClean="0"/>
              <a:t>Fem. 1</a:t>
            </a:r>
            <a:r>
              <a:rPr lang="en-US" baseline="30000" dirty="0" smtClean="0"/>
              <a:t>st</a:t>
            </a:r>
            <a:r>
              <a:rPr lang="en-US" dirty="0" smtClean="0"/>
              <a:t> Declension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" y="1219200"/>
            <a:ext cx="122774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ἡ </a:t>
            </a:r>
            <a:r>
              <a:rPr lang="el-GR" dirty="0"/>
              <a:t>καλὴ </a:t>
            </a:r>
            <a:r>
              <a:rPr lang="el-GR" dirty="0" smtClean="0"/>
              <a:t>κρήνη</a:t>
            </a:r>
            <a:r>
              <a:rPr lang="LID9216" dirty="0" smtClean="0"/>
              <a:t>. </a:t>
            </a:r>
            <a:r>
              <a:rPr lang="en-US" dirty="0" smtClean="0"/>
              <a:t>Fem. 1</a:t>
            </a:r>
            <a:r>
              <a:rPr lang="en-US" baseline="30000" dirty="0" smtClean="0"/>
              <a:t>st</a:t>
            </a:r>
            <a:r>
              <a:rPr lang="en-US" dirty="0" smtClean="0"/>
              <a:t> Declension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" y="1219200"/>
            <a:ext cx="122774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εἰμι</a:t>
            </a:r>
            <a:r>
              <a:rPr lang="en-US" dirty="0" smtClean="0">
                <a:effectLst/>
              </a:rPr>
              <a:t>, Conjugation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90429"/>
              </p:ext>
            </p:extLst>
          </p:nvPr>
        </p:nvGraphicFramePr>
        <p:xfrm>
          <a:off x="197220" y="2869565"/>
          <a:ext cx="11797560" cy="2743200"/>
        </p:xfrm>
        <a:graphic>
          <a:graphicData uri="http://schemas.openxmlformats.org/drawingml/2006/table">
            <a:tbl>
              <a:tblPr/>
              <a:tblGrid>
                <a:gridCol w="1179756">
                  <a:extLst>
                    <a:ext uri="{9D8B030D-6E8A-4147-A177-3AD203B41FA5}">
                      <a16:colId xmlns:a16="http://schemas.microsoft.com/office/drawing/2014/main" val="4286382391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992733058"/>
                    </a:ext>
                  </a:extLst>
                </a:gridCol>
                <a:gridCol w="1378773">
                  <a:extLst>
                    <a:ext uri="{9D8B030D-6E8A-4147-A177-3AD203B41FA5}">
                      <a16:colId xmlns:a16="http://schemas.microsoft.com/office/drawing/2014/main" val="1005578563"/>
                    </a:ext>
                  </a:extLst>
                </a:gridCol>
                <a:gridCol w="980739">
                  <a:extLst>
                    <a:ext uri="{9D8B030D-6E8A-4147-A177-3AD203B41FA5}">
                      <a16:colId xmlns:a16="http://schemas.microsoft.com/office/drawing/2014/main" val="3825549643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781322047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1001594667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2062813216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71982775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079357058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1360816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present active indic.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pres. act. imperat.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pres. act. inf.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0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01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have!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love!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have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love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7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ἔχ-ω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φιλ-ῶ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εἰμι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εἶν</a:t>
                      </a:r>
                      <a:r>
                        <a:rPr lang="en-US" sz="2000" kern="800" dirty="0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αι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17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ἔχ-εις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φιλ-εῖς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εἶ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φίλ</a:t>
                      </a: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-ει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ἴσθι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69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he/she/it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ἐστί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5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ἔχ-ομεν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φιλ-οῦμεν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ἐσμεν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0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ἐστε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ἔστε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1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ἔχ-ουσι(ν)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φιλ-οῦσι(ν)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εἰσι</a:t>
                      </a:r>
                      <a:r>
                        <a:rPr lang="en-US" sz="2000" kern="800" dirty="0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(ν)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rgbClr val="DBE5F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rgbClr val="DBE5F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1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2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εἰμι</a:t>
            </a:r>
            <a:r>
              <a:rPr lang="en-US" dirty="0" smtClean="0">
                <a:effectLst/>
              </a:rPr>
              <a:t>, Conjugation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6042"/>
              </p:ext>
            </p:extLst>
          </p:nvPr>
        </p:nvGraphicFramePr>
        <p:xfrm>
          <a:off x="197220" y="2869565"/>
          <a:ext cx="11797560" cy="2743200"/>
        </p:xfrm>
        <a:graphic>
          <a:graphicData uri="http://schemas.openxmlformats.org/drawingml/2006/table">
            <a:tbl>
              <a:tblPr/>
              <a:tblGrid>
                <a:gridCol w="1179756">
                  <a:extLst>
                    <a:ext uri="{9D8B030D-6E8A-4147-A177-3AD203B41FA5}">
                      <a16:colId xmlns:a16="http://schemas.microsoft.com/office/drawing/2014/main" val="4286382391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992733058"/>
                    </a:ext>
                  </a:extLst>
                </a:gridCol>
                <a:gridCol w="1378773">
                  <a:extLst>
                    <a:ext uri="{9D8B030D-6E8A-4147-A177-3AD203B41FA5}">
                      <a16:colId xmlns:a16="http://schemas.microsoft.com/office/drawing/2014/main" val="1005578563"/>
                    </a:ext>
                  </a:extLst>
                </a:gridCol>
                <a:gridCol w="980739">
                  <a:extLst>
                    <a:ext uri="{9D8B030D-6E8A-4147-A177-3AD203B41FA5}">
                      <a16:colId xmlns:a16="http://schemas.microsoft.com/office/drawing/2014/main" val="3825549643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781322047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1001594667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2062813216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71982775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3079357058"/>
                    </a:ext>
                  </a:extLst>
                </a:gridCol>
                <a:gridCol w="1179756">
                  <a:extLst>
                    <a:ext uri="{9D8B030D-6E8A-4147-A177-3AD203B41FA5}">
                      <a16:colId xmlns:a16="http://schemas.microsoft.com/office/drawing/2014/main" val="1360816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present active indic.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pres. act. imperat.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pres. act. inf.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0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ω</a:t>
                      </a:r>
                      <a:r>
                        <a:rPr lang="en-US" sz="2000" i="1" kern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‑verbs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</a:t>
                      </a: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‑contract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irreg.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01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have!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love!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be!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have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love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7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ἔχ-ω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φιλ-ῶ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εἰμι</a:t>
                      </a:r>
                      <a:endParaRPr lang="en-US" sz="20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εἶν</a:t>
                      </a: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αι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17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ἔχ-εις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φιλ-εῖς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εἶ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</a:t>
                      </a: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-ε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φίλ</a:t>
                      </a: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-ει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ἴσθι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69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he/she/it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ἔχ-ει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ἐστί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5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ἔχ-ομεν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φιλ-οῦμεν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ἐσμεν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09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φιλ-εῖτε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ἐστε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ἔχ-ετε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φιλ-εῖτε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ἔστε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21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ἔχ-ουσι(ν)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φιλ-οῦσι(ν)</a:t>
                      </a:r>
                      <a:endParaRPr lang="en-US" sz="20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εἰσι</a:t>
                      </a: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(ν)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  <a:latin typeface="New Athena Unicode" pitchFamily="2" charset="0"/>
                          <a:ea typeface="Times New Roman" panose="02020603050405020304" pitchFamily="18" charset="0"/>
                          <a:cs typeface="New Athena Unicode" pitchFamily="2" charset="0"/>
                        </a:rPr>
                        <a:t> 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830" marR="36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1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4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λαλῶμεν ἑλληνιστί!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ID9216" dirty="0" smtClean="0"/>
              <a:t>πολύς, δεσπότης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τὶ βούλεται λέγειν ἀγγλιστί...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ID9216" dirty="0" smtClean="0"/>
              <a:t>πολύς;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ID9216" dirty="0" smtClean="0"/>
              <a:t>δεσπότης;</a:t>
            </a:r>
            <a:endParaRPr lang="en-US" dirty="0"/>
          </a:p>
        </p:txBody>
      </p:sp>
      <p:pic>
        <p:nvPicPr>
          <p:cNvPr id="5" name="Picture 4" descr="Avogadro's number and the mo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4" y="2459131"/>
            <a:ext cx="3939872" cy="2399740"/>
          </a:xfrm>
          <a:prstGeom prst="rect">
            <a:avLst/>
          </a:prstGeom>
        </p:spPr>
      </p:pic>
      <p:pic>
        <p:nvPicPr>
          <p:cNvPr id="6" name="Picture 5" descr="Jedi Knight Vector Clipart image - Free stock pho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63" y="2241177"/>
            <a:ext cx="1419035" cy="1981200"/>
          </a:xfrm>
          <a:prstGeom prst="rect">
            <a:avLst/>
          </a:prstGeom>
        </p:spPr>
      </p:pic>
      <p:pic>
        <p:nvPicPr>
          <p:cNvPr id="7" name="Picture 6" descr="Mastercard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24" y="2857500"/>
            <a:ext cx="1781740" cy="11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1288</TotalTime>
  <Words>585</Words>
  <Application>Microsoft Office PowerPoint</Application>
  <PresentationFormat>Widescreen</PresentationFormat>
  <Paragraphs>416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Gill Sans MT</vt:lpstr>
      <vt:lpstr>New Athena Unicode</vt:lpstr>
      <vt:lpstr>Palatino Linotype</vt:lpstr>
      <vt:lpstr>Times New Roman</vt:lpstr>
      <vt:lpstr>Wingdings</vt:lpstr>
      <vt:lpstr>grk101-102</vt:lpstr>
      <vt:lpstr>ch4 various</vt:lpstr>
      <vt:lpstr>PowerPoint Presentation</vt:lpstr>
      <vt:lpstr>νέα μορφολογία</vt:lpstr>
      <vt:lpstr>ἡ καλὴ κρήνη. Fem. 1st Declension</vt:lpstr>
      <vt:lpstr>ἡ καλὴ κρήνη. Fem. 1st Declension</vt:lpstr>
      <vt:lpstr>εἰμι, Conjugation</vt:lpstr>
      <vt:lpstr>εἰμι, Conjugation</vt:lpstr>
      <vt:lpstr>λαλῶμεν ἑλληνιστί!</vt:lpstr>
      <vt:lpstr>τὶ βούλεται λέγειν ἀγγλιστί...</vt:lpstr>
      <vt:lpstr>ἐρωτήματα</vt:lpstr>
      <vt:lpstr>The Article</vt:lpstr>
      <vt:lpstr>PowerPoint Presentation</vt:lpstr>
      <vt:lpstr>Oral Quiz: πολύς</vt:lpstr>
      <vt:lpstr>μέγας μεγάλη μέγα. “great,” “large,” “big.”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69</cp:revision>
  <cp:lastPrinted>2019-03-07T15:02:43Z</cp:lastPrinted>
  <dcterms:created xsi:type="dcterms:W3CDTF">2019-02-21T13:11:41Z</dcterms:created>
  <dcterms:modified xsi:type="dcterms:W3CDTF">2021-03-19T18:22:11Z</dcterms:modified>
</cp:coreProperties>
</file>