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74" r:id="rId4"/>
    <p:sldId id="262" r:id="rId5"/>
    <p:sldId id="263" r:id="rId6"/>
    <p:sldId id="264" r:id="rId7"/>
    <p:sldId id="265" r:id="rId8"/>
    <p:sldId id="267" r:id="rId9"/>
    <p:sldId id="271" r:id="rId10"/>
    <p:sldId id="269" r:id="rId11"/>
    <p:sldId id="275" r:id="rId12"/>
    <p:sldId id="266" r:id="rId13"/>
    <p:sldId id="279" r:id="rId14"/>
    <p:sldId id="280" r:id="rId15"/>
    <p:sldId id="281" r:id="rId16"/>
    <p:sldId id="282" r:id="rId1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8" userDrawn="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176" y="114"/>
      </p:cViewPr>
      <p:guideLst>
        <p:guide orient="horz" pos="376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A9D4-5973-42B6-A8D3-E592B116EA5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34A1-DBA6-418F-9DD5-741EC3CC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09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0C950-2178-4B59-AD7A-94E0D6353B3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CBC29-9A20-4355-B831-A6DFAAEC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4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GRK 101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2904915"/>
            <a:ext cx="10363200" cy="656718"/>
          </a:xfrm>
        </p:spPr>
        <p:txBody>
          <a:bodyPr/>
          <a:lstStyle/>
          <a:p>
            <a:r>
              <a:rPr lang="en-US" dirty="0" smtClean="0"/>
              <a:t>Third Declension and Other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946212" y="1734359"/>
          <a:ext cx="6307580" cy="2282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9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SINGULAR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PLURAL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masc</a:t>
                      </a:r>
                      <a:r>
                        <a:rPr lang="en-US" sz="2000" dirty="0">
                          <a:effectLst/>
                        </a:rPr>
                        <a:t>/fem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neut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masc/fem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neut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nom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τίς</a:t>
                      </a:r>
                      <a:r>
                        <a:rPr lang="en-US" sz="2000" dirty="0">
                          <a:effectLst/>
                        </a:rPr>
                        <a:t>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τί</a:t>
                      </a:r>
                      <a:r>
                        <a:rPr lang="en-US" sz="2000" dirty="0">
                          <a:effectLst/>
                        </a:rPr>
                        <a:t>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τίνες</a:t>
                      </a:r>
                      <a:r>
                        <a:rPr lang="en-US" sz="2000" dirty="0">
                          <a:effectLst/>
                        </a:rPr>
                        <a:t>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τίν</a:t>
                      </a:r>
                      <a:r>
                        <a:rPr lang="en-US" sz="2000" dirty="0">
                          <a:effectLst/>
                        </a:rPr>
                        <a:t>α;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gen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τίνος;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τίνων;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dat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τίνι;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τίσι</a:t>
                      </a:r>
                      <a:r>
                        <a:rPr lang="en-US" sz="2000" dirty="0">
                          <a:effectLst/>
                        </a:rPr>
                        <a:t>(ν);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acc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τίνα;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τί;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τίν</a:t>
                      </a:r>
                      <a:r>
                        <a:rPr lang="en-US" sz="2000" dirty="0">
                          <a:effectLst/>
                        </a:rPr>
                        <a:t>ας;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τίν</a:t>
                      </a:r>
                      <a:r>
                        <a:rPr lang="en-US" sz="2000" dirty="0">
                          <a:effectLst/>
                        </a:rPr>
                        <a:t>α;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946212" y="4182412"/>
          <a:ext cx="6296400" cy="2282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9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SINGULAR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PLURAL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masc</a:t>
                      </a:r>
                      <a:r>
                        <a:rPr lang="en-US" sz="2000" dirty="0">
                          <a:effectLst/>
                        </a:rPr>
                        <a:t>/fem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neut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masc/fem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neut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nom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τις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τι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τινες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τινα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gen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τινος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τινων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dat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τινι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τισι</a:t>
                      </a:r>
                      <a:r>
                        <a:rPr lang="en-US" sz="2000" dirty="0">
                          <a:effectLst/>
                        </a:rPr>
                        <a:t>(ν)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acc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τινα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τι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τινας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τιν</a:t>
                      </a:r>
                      <a:r>
                        <a:rPr lang="en-US" sz="2000" dirty="0">
                          <a:effectLst/>
                        </a:rPr>
                        <a:t>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Interrogative </a:t>
            </a:r>
            <a:r>
              <a:rPr lang="el-GR" dirty="0" smtClean="0"/>
              <a:t>τίς; </a:t>
            </a:r>
            <a:r>
              <a:rPr lang="en-US" dirty="0" smtClean="0"/>
              <a:t>versus enclitic </a:t>
            </a:r>
            <a:r>
              <a:rPr lang="el-GR" dirty="0" smtClean="0"/>
              <a:t>τις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λέξεις</a:t>
            </a:r>
            <a:r>
              <a:rPr lang="LID9216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τί βούλεται λέγειν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cs typeface="Calibri" panose="020F0502020204030204" pitchFamily="34" charset="0"/>
              </a:rPr>
              <a:t>ἑλληνιστί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ὁ χειμών, τοῦ </a:t>
            </a:r>
            <a:r>
              <a:rPr lang="el-GR" dirty="0" smtClean="0"/>
              <a:t>χειμῶν-ος</a:t>
            </a:r>
            <a:endParaRPr lang="en-US" dirty="0" smtClean="0"/>
          </a:p>
          <a:p>
            <a:r>
              <a:rPr lang="el-GR" dirty="0" smtClean="0"/>
              <a:t>τὸ </a:t>
            </a:r>
            <a:r>
              <a:rPr lang="LID9216" dirty="0" smtClean="0"/>
              <a:t>ἀεροπλάνον</a:t>
            </a:r>
            <a:r>
              <a:rPr lang="el-GR" dirty="0" smtClean="0"/>
              <a:t>, τοῦ </a:t>
            </a:r>
            <a:r>
              <a:rPr lang="LID9216" dirty="0" smtClean="0"/>
              <a:t>ἀεροπλάνου</a:t>
            </a:r>
            <a:endParaRPr lang="el-GR" dirty="0" smtClean="0"/>
          </a:p>
          <a:p>
            <a:r>
              <a:rPr lang="el-GR" dirty="0" smtClean="0"/>
              <a:t>τίς / τί (τίνος, τίνι, </a:t>
            </a:r>
            <a:r>
              <a:rPr lang="el-GR" sz="1800" dirty="0" smtClean="0"/>
              <a:t>καὶ τὰ λοιπά</a:t>
            </a:r>
            <a:r>
              <a:rPr lang="el-GR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  <a:p>
            <a:r>
              <a:rPr lang="el-GR" dirty="0" smtClean="0"/>
              <a:t>τις / τι (τινος, τινι, κτλ.)</a:t>
            </a:r>
          </a:p>
          <a:p>
            <a:r>
              <a:rPr lang="el-GR" dirty="0" smtClean="0"/>
              <a:t>ὁρά-ω (ὁρῶ, ὁρᾶις, ὁρᾶι, κτλ.)</a:t>
            </a:r>
          </a:p>
          <a:p>
            <a:r>
              <a:rPr lang="el-GR" dirty="0" smtClean="0"/>
              <a:t>τί ἐστι τοῦτο;</a:t>
            </a:r>
          </a:p>
          <a:p>
            <a:pPr lvl="1"/>
            <a:r>
              <a:rPr lang="el-GR" dirty="0" smtClean="0"/>
              <a:t>ἔστι(ν)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ἀγγλιστί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Storm/winter</a:t>
            </a:r>
            <a:endParaRPr lang="el-GR" dirty="0" smtClean="0"/>
          </a:p>
          <a:p>
            <a:r>
              <a:rPr lang="en-US" dirty="0" smtClean="0"/>
              <a:t>airplane</a:t>
            </a:r>
          </a:p>
          <a:p>
            <a:r>
              <a:rPr lang="en-US" dirty="0" smtClean="0"/>
              <a:t>Who? / What? (whose? to whom/ to what, etc.)</a:t>
            </a:r>
          </a:p>
          <a:p>
            <a:r>
              <a:rPr lang="en-US" dirty="0" smtClean="0"/>
              <a:t>Someone, something, a certain, a</a:t>
            </a:r>
          </a:p>
          <a:p>
            <a:r>
              <a:rPr lang="en-US" dirty="0" smtClean="0"/>
              <a:t>See</a:t>
            </a:r>
          </a:p>
          <a:p>
            <a:r>
              <a:rPr lang="en-US" dirty="0" smtClean="0"/>
              <a:t>What is this?</a:t>
            </a:r>
          </a:p>
          <a:p>
            <a:pPr lvl="1"/>
            <a:r>
              <a:rPr lang="en-US" dirty="0" smtClean="0"/>
              <a:t>It is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199"/>
            <a:ext cx="10972800" cy="5500777"/>
          </a:xfrm>
        </p:spPr>
        <p:txBody>
          <a:bodyPr>
            <a:normAutofit/>
          </a:bodyPr>
          <a:lstStyle/>
          <a:p>
            <a:r>
              <a:rPr lang="el-GR" dirty="0" smtClean="0"/>
              <a:t>τί ἐστι τοῦτο</a:t>
            </a:r>
            <a:r>
              <a:rPr lang="en-US" dirty="0" smtClean="0"/>
              <a:t>;</a:t>
            </a:r>
          </a:p>
          <a:p>
            <a:r>
              <a:rPr lang="LID9216" dirty="0" smtClean="0"/>
              <a:t>ἔστι</a:t>
            </a:r>
            <a:r>
              <a:rPr lang="en-US" dirty="0" smtClean="0"/>
              <a:t> </a:t>
            </a:r>
            <a:r>
              <a:rPr lang="LID9216" dirty="0" smtClean="0"/>
              <a:t>(</a:t>
            </a:r>
            <a:r>
              <a:rPr lang="en-US" dirty="0" smtClean="0"/>
              <a:t>a/some</a:t>
            </a:r>
            <a:r>
              <a:rPr lang="LID9216" dirty="0" smtClean="0"/>
              <a:t> </a:t>
            </a:r>
            <a:r>
              <a:rPr lang="en-US" dirty="0" smtClean="0"/>
              <a:t>sort of</a:t>
            </a:r>
            <a:r>
              <a:rPr lang="LID9216" dirty="0" smtClean="0"/>
              <a:t>)</a:t>
            </a:r>
            <a:r>
              <a:rPr lang="en-US" dirty="0" smtClean="0"/>
              <a:t> ___________”</a:t>
            </a:r>
          </a:p>
          <a:p>
            <a:r>
              <a:rPr lang="LID9216" dirty="0" smtClean="0"/>
              <a:t>τί</a:t>
            </a:r>
            <a:r>
              <a:rPr lang="el-GR" dirty="0" smtClean="0"/>
              <a:t> ὁρᾷς;</a:t>
            </a:r>
          </a:p>
          <a:p>
            <a:r>
              <a:rPr lang="el-GR" dirty="0" smtClean="0"/>
              <a:t>ὁρῷ </a:t>
            </a:r>
            <a:r>
              <a:rPr lang="LID9216" dirty="0" smtClean="0"/>
              <a:t>(</a:t>
            </a:r>
            <a:r>
              <a:rPr lang="en-US" dirty="0" smtClean="0"/>
              <a:t>a/some sort of</a:t>
            </a:r>
            <a:r>
              <a:rPr lang="LID9216" dirty="0" smtClean="0"/>
              <a:t>)</a:t>
            </a:r>
            <a:r>
              <a:rPr lang="el-GR" dirty="0" smtClean="0"/>
              <a:t> ________</a:t>
            </a:r>
          </a:p>
        </p:txBody>
      </p:sp>
      <p:pic>
        <p:nvPicPr>
          <p:cNvPr id="7" name="Picture 6" descr="File:Weather-storm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80" y="1801482"/>
            <a:ext cx="500333" cy="500333"/>
          </a:xfrm>
          <a:prstGeom prst="rect">
            <a:avLst/>
          </a:prstGeom>
        </p:spPr>
      </p:pic>
      <p:pic>
        <p:nvPicPr>
          <p:cNvPr id="18" name="Picture 17" descr="File:Weather-storm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67" y="3207195"/>
            <a:ext cx="500333" cy="50033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1502" y="1355464"/>
            <a:ext cx="8048445" cy="5071215"/>
            <a:chOff x="3821502" y="1355464"/>
            <a:chExt cx="8048445" cy="5071215"/>
          </a:xfrm>
        </p:grpSpPr>
        <p:grpSp>
          <p:nvGrpSpPr>
            <p:cNvPr id="17" name="Group 16"/>
            <p:cNvGrpSpPr/>
            <p:nvPr/>
          </p:nvGrpSpPr>
          <p:grpSpPr>
            <a:xfrm>
              <a:off x="7841411" y="1380226"/>
              <a:ext cx="4028536" cy="5046453"/>
              <a:chOff x="7841411" y="1380226"/>
              <a:chExt cx="4028536" cy="5046453"/>
            </a:xfrm>
          </p:grpSpPr>
          <p:pic>
            <p:nvPicPr>
              <p:cNvPr id="13" name="Picture 12" descr="File:Weather-rain-thunderstorm.svg - Wikimedia Commons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2006" y="2087592"/>
                <a:ext cx="2573098" cy="2863970"/>
              </a:xfrm>
              <a:prstGeom prst="rect">
                <a:avLst/>
              </a:prstGeom>
            </p:spPr>
          </p:pic>
          <p:pic>
            <p:nvPicPr>
              <p:cNvPr id="6" name="Picture 5" descr="Girl In The Rain | Free SV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1316" y="4666889"/>
                <a:ext cx="1240767" cy="1240767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7841411" y="1380226"/>
                <a:ext cx="4028536" cy="5046453"/>
              </a:xfrm>
              <a:prstGeom prst="ellipse">
                <a:avLst/>
              </a:prstGeom>
              <a:noFill/>
              <a:ln w="34925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/>
            <p:nvPr/>
          </p:nvSpPr>
          <p:spPr>
            <a:xfrm>
              <a:off x="3821502" y="1355464"/>
              <a:ext cx="4494362" cy="542347"/>
            </a:xfrm>
            <a:custGeom>
              <a:avLst/>
              <a:gdLst>
                <a:gd name="connsiteX0" fmla="*/ 0 w 4494362"/>
                <a:gd name="connsiteY0" fmla="*/ 16136 h 542347"/>
                <a:gd name="connsiteX1" fmla="*/ 2130724 w 4494362"/>
                <a:gd name="connsiteY1" fmla="*/ 7510 h 542347"/>
                <a:gd name="connsiteX2" fmla="*/ 3079630 w 4494362"/>
                <a:gd name="connsiteY2" fmla="*/ 111027 h 542347"/>
                <a:gd name="connsiteX3" fmla="*/ 4494362 w 4494362"/>
                <a:gd name="connsiteY3" fmla="*/ 542347 h 5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4362" h="542347">
                  <a:moveTo>
                    <a:pt x="0" y="16136"/>
                  </a:moveTo>
                  <a:cubicBezTo>
                    <a:pt x="808726" y="3915"/>
                    <a:pt x="1617452" y="-8305"/>
                    <a:pt x="2130724" y="7510"/>
                  </a:cubicBezTo>
                  <a:cubicBezTo>
                    <a:pt x="2643996" y="23325"/>
                    <a:pt x="2685690" y="21888"/>
                    <a:pt x="3079630" y="111027"/>
                  </a:cubicBezTo>
                  <a:cubicBezTo>
                    <a:pt x="3473570" y="200167"/>
                    <a:pt x="3983966" y="371257"/>
                    <a:pt x="4494362" y="54234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6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r>
              <a:rPr lang="LID9216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199"/>
            <a:ext cx="10972800" cy="5500777"/>
          </a:xfrm>
        </p:spPr>
        <p:txBody>
          <a:bodyPr>
            <a:normAutofit/>
          </a:bodyPr>
          <a:lstStyle/>
          <a:p>
            <a:r>
              <a:rPr lang="el-GR" dirty="0" smtClean="0"/>
              <a:t>τί ἐστι τοῦτο</a:t>
            </a:r>
            <a:r>
              <a:rPr lang="en-US" dirty="0" smtClean="0"/>
              <a:t>;</a:t>
            </a:r>
          </a:p>
          <a:p>
            <a:r>
              <a:rPr lang="en-US" dirty="0" smtClean="0"/>
              <a:t>“(It) is a/some ___________”</a:t>
            </a:r>
          </a:p>
          <a:p>
            <a:r>
              <a:rPr lang="LID9216" dirty="0" smtClean="0"/>
              <a:t>τί</a:t>
            </a:r>
            <a:r>
              <a:rPr lang="el-GR" dirty="0" smtClean="0"/>
              <a:t> ὁρᾷς;</a:t>
            </a:r>
          </a:p>
          <a:p>
            <a:r>
              <a:rPr lang="el-GR" dirty="0" smtClean="0"/>
              <a:t>ὁρ</a:t>
            </a:r>
            <a:r>
              <a:rPr lang="LID9216" dirty="0" smtClean="0"/>
              <a:t>ῶ</a:t>
            </a:r>
            <a:r>
              <a:rPr lang="el-GR" dirty="0" smtClean="0"/>
              <a:t> </a:t>
            </a:r>
            <a:r>
              <a:rPr lang="LID9216" dirty="0" smtClean="0"/>
              <a:t>(</a:t>
            </a:r>
            <a:r>
              <a:rPr lang="en-US" dirty="0" smtClean="0"/>
              <a:t>a/some sort of</a:t>
            </a:r>
            <a:r>
              <a:rPr lang="LID9216" dirty="0" smtClean="0"/>
              <a:t>)</a:t>
            </a:r>
            <a:r>
              <a:rPr lang="el-GR" dirty="0" smtClean="0"/>
              <a:t> ________</a:t>
            </a:r>
          </a:p>
        </p:txBody>
      </p:sp>
      <p:sp>
        <p:nvSpPr>
          <p:cNvPr id="30" name="Freeform 29"/>
          <p:cNvSpPr/>
          <p:nvPr/>
        </p:nvSpPr>
        <p:spPr>
          <a:xfrm>
            <a:off x="3821502" y="1355464"/>
            <a:ext cx="4494362" cy="542347"/>
          </a:xfrm>
          <a:custGeom>
            <a:avLst/>
            <a:gdLst>
              <a:gd name="connsiteX0" fmla="*/ 0 w 4494362"/>
              <a:gd name="connsiteY0" fmla="*/ 16136 h 542347"/>
              <a:gd name="connsiteX1" fmla="*/ 2130724 w 4494362"/>
              <a:gd name="connsiteY1" fmla="*/ 7510 h 542347"/>
              <a:gd name="connsiteX2" fmla="*/ 3079630 w 4494362"/>
              <a:gd name="connsiteY2" fmla="*/ 111027 h 542347"/>
              <a:gd name="connsiteX3" fmla="*/ 4494362 w 4494362"/>
              <a:gd name="connsiteY3" fmla="*/ 542347 h 54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4362" h="542347">
                <a:moveTo>
                  <a:pt x="0" y="16136"/>
                </a:moveTo>
                <a:cubicBezTo>
                  <a:pt x="808726" y="3915"/>
                  <a:pt x="1617452" y="-8305"/>
                  <a:pt x="2130724" y="7510"/>
                </a:cubicBezTo>
                <a:cubicBezTo>
                  <a:pt x="2643996" y="23325"/>
                  <a:pt x="2685690" y="21888"/>
                  <a:pt x="3079630" y="111027"/>
                </a:cubicBezTo>
                <a:cubicBezTo>
                  <a:pt x="3473570" y="200167"/>
                  <a:pt x="3983966" y="371257"/>
                  <a:pt x="4494362" y="542347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ld Yellow Plane Vector Clipart image - Free stock phot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55" y="1863305"/>
            <a:ext cx="3386917" cy="1185421"/>
          </a:xfrm>
          <a:prstGeom prst="rect">
            <a:avLst/>
          </a:prstGeom>
        </p:spPr>
      </p:pic>
      <p:pic>
        <p:nvPicPr>
          <p:cNvPr id="14" name="Picture 13" descr="Old Yellow Plane Vector Clipart image - Free stock phot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29" y="1897811"/>
            <a:ext cx="961231" cy="336431"/>
          </a:xfrm>
          <a:prstGeom prst="rect">
            <a:avLst/>
          </a:prstGeom>
        </p:spPr>
      </p:pic>
      <p:pic>
        <p:nvPicPr>
          <p:cNvPr id="15" name="Picture 14" descr="Old Yellow Plane Vector Clipart image - Free stock phot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14" y="3260786"/>
            <a:ext cx="961231" cy="3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λαλῶμεν </a:t>
            </a:r>
            <a:r>
              <a:rPr lang="el-GR" dirty="0" smtClean="0"/>
              <a:t>ἑλληνιστί</a:t>
            </a:r>
            <a:r>
              <a:rPr lang="LID9216" dirty="0"/>
              <a:t> </a:t>
            </a:r>
            <a:r>
              <a:rPr lang="en-US" dirty="0"/>
              <a:t>(cont’d)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ID9216" dirty="0" smtClean="0"/>
              <a:t>ποῦ</a:t>
            </a:r>
            <a:r>
              <a:rPr lang="en-US" dirty="0" smtClean="0"/>
              <a:t> (where) </a:t>
            </a:r>
            <a:r>
              <a:rPr lang="LID9216" dirty="0" smtClean="0"/>
              <a:t>ἐστὶ τὸ ἀεροπλάνον;</a:t>
            </a:r>
          </a:p>
          <a:p>
            <a:r>
              <a:rPr lang="LID9216" dirty="0" smtClean="0"/>
              <a:t>τὸ ἀεροπλάνον ἐστὶν ἐν τῷ _______.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841411" y="1380226"/>
            <a:ext cx="4028536" cy="5046453"/>
            <a:chOff x="7841411" y="1380226"/>
            <a:chExt cx="4028536" cy="5046453"/>
          </a:xfrm>
        </p:grpSpPr>
        <p:pic>
          <p:nvPicPr>
            <p:cNvPr id="11" name="Picture 10" descr="File:Weather-rain-thunderstorm.svg - Wikimedia Common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006" y="2087592"/>
              <a:ext cx="2573098" cy="2863970"/>
            </a:xfrm>
            <a:prstGeom prst="rect">
              <a:avLst/>
            </a:prstGeom>
          </p:spPr>
        </p:pic>
        <p:pic>
          <p:nvPicPr>
            <p:cNvPr id="12" name="Picture 11" descr="Girl In The Rain | Free SV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316" y="4666889"/>
              <a:ext cx="1240767" cy="1240767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841411" y="1380226"/>
              <a:ext cx="4028536" cy="5046453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Old Yellow Plane Vector Clipart image - Free stock photo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93" y="2850740"/>
            <a:ext cx="1773369" cy="620679"/>
          </a:xfrm>
          <a:prstGeom prst="rect">
            <a:avLst/>
          </a:prstGeom>
        </p:spPr>
      </p:pic>
      <p:pic>
        <p:nvPicPr>
          <p:cNvPr id="17" name="Picture 16" descr="File:Weather-storm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77" y="1835594"/>
            <a:ext cx="500333" cy="5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λαλῶμεν </a:t>
            </a:r>
            <a:r>
              <a:rPr lang="el-GR" dirty="0" smtClean="0"/>
              <a:t>ἑλληνιστί</a:t>
            </a:r>
            <a:r>
              <a:rPr lang="LID9216" dirty="0"/>
              <a:t> </a:t>
            </a:r>
            <a:r>
              <a:rPr lang="en-US" dirty="0"/>
              <a:t>(cont’d)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ID9216" dirty="0" smtClean="0"/>
              <a:t>ποῖ</a:t>
            </a:r>
            <a:r>
              <a:rPr lang="en-US" dirty="0" smtClean="0"/>
              <a:t> (to where) </a:t>
            </a:r>
            <a:r>
              <a:rPr lang="LID9216" dirty="0" smtClean="0"/>
              <a:t>ἔρχεται τὸ ἀεροπλάνον;</a:t>
            </a:r>
          </a:p>
          <a:p>
            <a:r>
              <a:rPr lang="LID9216" dirty="0" smtClean="0"/>
              <a:t>τὸ ἀεροπλάνον </a:t>
            </a:r>
            <a:r>
              <a:rPr lang="LID9216" dirty="0"/>
              <a:t>ἔρχεται</a:t>
            </a:r>
            <a:r>
              <a:rPr lang="LID9216" dirty="0" smtClean="0"/>
              <a:t> εἰς τὸν _______.</a:t>
            </a:r>
            <a:endParaRPr lang="en-US" dirty="0"/>
          </a:p>
        </p:txBody>
      </p:sp>
      <p:pic>
        <p:nvPicPr>
          <p:cNvPr id="11" name="Picture 10" descr="File:Weather-rain-thunderstorm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30" y="2820837"/>
            <a:ext cx="2573098" cy="2863970"/>
          </a:xfrm>
          <a:prstGeom prst="rect">
            <a:avLst/>
          </a:prstGeom>
        </p:spPr>
      </p:pic>
      <p:pic>
        <p:nvPicPr>
          <p:cNvPr id="12" name="Picture 11" descr="Girl In The Rain | Free SV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04" y="5276845"/>
            <a:ext cx="1240767" cy="1240767"/>
          </a:xfrm>
          <a:prstGeom prst="rect">
            <a:avLst/>
          </a:prstGeom>
        </p:spPr>
      </p:pic>
      <p:pic>
        <p:nvPicPr>
          <p:cNvPr id="16" name="Picture 15" descr="Old Yellow Plane Vector Clipart image - Free stock photo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86" y="3001272"/>
            <a:ext cx="2748153" cy="961854"/>
          </a:xfrm>
          <a:prstGeom prst="rect">
            <a:avLst/>
          </a:prstGeom>
        </p:spPr>
      </p:pic>
      <p:pic>
        <p:nvPicPr>
          <p:cNvPr id="17" name="Picture 16" descr="File:Weather-storm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64" y="1902569"/>
            <a:ext cx="500333" cy="50033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6737230" y="3459192"/>
            <a:ext cx="1035170" cy="862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λαλῶμεν </a:t>
            </a:r>
            <a:r>
              <a:rPr lang="el-GR" dirty="0" smtClean="0"/>
              <a:t>ἑλληνιστί</a:t>
            </a:r>
            <a:r>
              <a:rPr lang="LID9216" dirty="0"/>
              <a:t> </a:t>
            </a:r>
            <a:r>
              <a:rPr lang="en-US" dirty="0"/>
              <a:t>(cont’d)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ID9216" dirty="0" smtClean="0"/>
              <a:t>πόθεν</a:t>
            </a:r>
            <a:r>
              <a:rPr lang="en-US" dirty="0" smtClean="0"/>
              <a:t> (from where) </a:t>
            </a:r>
            <a:r>
              <a:rPr lang="LID9216" dirty="0" smtClean="0"/>
              <a:t>ἔρχεται τὸ ἀεροπλάνον;</a:t>
            </a:r>
          </a:p>
          <a:p>
            <a:r>
              <a:rPr lang="LID9216" dirty="0" smtClean="0"/>
              <a:t>τὸ ἀεροπλάνον </a:t>
            </a:r>
            <a:r>
              <a:rPr lang="LID9216" dirty="0"/>
              <a:t>ἔρχεται</a:t>
            </a:r>
            <a:r>
              <a:rPr lang="LID9216" dirty="0" smtClean="0"/>
              <a:t> ἐκ τοῦ _______.</a:t>
            </a:r>
            <a:endParaRPr lang="en-US" dirty="0"/>
          </a:p>
        </p:txBody>
      </p:sp>
      <p:pic>
        <p:nvPicPr>
          <p:cNvPr id="11" name="Picture 10" descr="File:Weather-rain-thunderstorm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30" y="2820837"/>
            <a:ext cx="2573098" cy="2863970"/>
          </a:xfrm>
          <a:prstGeom prst="rect">
            <a:avLst/>
          </a:prstGeom>
        </p:spPr>
      </p:pic>
      <p:pic>
        <p:nvPicPr>
          <p:cNvPr id="12" name="Picture 11" descr="Girl In The Rain | Free SV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04" y="5276845"/>
            <a:ext cx="1240767" cy="1240767"/>
          </a:xfrm>
          <a:prstGeom prst="rect">
            <a:avLst/>
          </a:prstGeom>
        </p:spPr>
      </p:pic>
      <p:pic>
        <p:nvPicPr>
          <p:cNvPr id="16" name="Picture 15" descr="Old Yellow Plane Vector Clipart image - Free stock photo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5028" y="3155385"/>
            <a:ext cx="2748153" cy="961854"/>
          </a:xfrm>
          <a:prstGeom prst="rect">
            <a:avLst/>
          </a:prstGeom>
        </p:spPr>
      </p:pic>
      <p:pic>
        <p:nvPicPr>
          <p:cNvPr id="17" name="Picture 16" descr="File:Weather-storm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64" y="1902569"/>
            <a:ext cx="500333" cy="50033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5897366" y="3734948"/>
            <a:ext cx="1238036" cy="2539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(“Let’s Speak Greek Greek”) 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ὁ </a:t>
            </a:r>
            <a:r>
              <a:rPr lang="el-GR" sz="2400" dirty="0"/>
              <a:t>(</a:t>
            </a:r>
            <a:r>
              <a:rPr lang="en-US" sz="2400" dirty="0"/>
              <a:t>more frequent)</a:t>
            </a:r>
            <a:r>
              <a:rPr lang="el-GR" dirty="0"/>
              <a:t> / </a:t>
            </a:r>
            <a:r>
              <a:rPr lang="el-GR" dirty="0" smtClean="0"/>
              <a:t>ἡ</a:t>
            </a:r>
            <a:r>
              <a:rPr lang="en-US" dirty="0" smtClean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less </a:t>
            </a:r>
            <a:r>
              <a:rPr lang="en-US" sz="2400" dirty="0"/>
              <a:t>frequent)</a:t>
            </a:r>
            <a:r>
              <a:rPr lang="el-GR" dirty="0" smtClean="0"/>
              <a:t> </a:t>
            </a:r>
            <a:r>
              <a:rPr lang="el-GR" dirty="0"/>
              <a:t>κύων, τοῦ / τῆς </a:t>
            </a:r>
            <a:r>
              <a:rPr lang="el-GR" dirty="0" smtClean="0"/>
              <a:t>_________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τὸ πρόβλημα, τοῦ _____</a:t>
            </a:r>
          </a:p>
          <a:p>
            <a:pPr>
              <a:spcBef>
                <a:spcPts val="2400"/>
              </a:spcBef>
            </a:pPr>
            <a:r>
              <a:rPr lang="el-GR" dirty="0"/>
              <a:t>ἔχω</a:t>
            </a:r>
          </a:p>
          <a:p>
            <a:pPr>
              <a:spcBef>
                <a:spcPts val="2400"/>
              </a:spcBef>
            </a:pPr>
            <a:r>
              <a:rPr lang="el-GR" dirty="0"/>
              <a:t>ἔστι(ν</a:t>
            </a:r>
            <a:r>
              <a:rPr lang="el-GR" dirty="0" smtClean="0"/>
              <a:t>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 smtClean="0"/>
              <a:t>ἀγαθός</a:t>
            </a:r>
            <a:r>
              <a:rPr lang="el-GR" dirty="0"/>
              <a:t>, ἀγαθή, </a:t>
            </a:r>
            <a:r>
              <a:rPr lang="el-GR" dirty="0" smtClean="0"/>
              <a:t>ἀγαθόν</a:t>
            </a:r>
          </a:p>
          <a:p>
            <a:pPr lvl="1">
              <a:spcBef>
                <a:spcPts val="2400"/>
              </a:spcBef>
            </a:pPr>
            <a:r>
              <a:rPr lang="el-GR" dirty="0" smtClean="0"/>
              <a:t>οἱ ἀγαθοί</a:t>
            </a:r>
          </a:p>
          <a:p>
            <a:pPr lvl="1">
              <a:spcBef>
                <a:spcPts val="2400"/>
              </a:spcBef>
            </a:pPr>
            <a:r>
              <a:rPr lang="el-GR" dirty="0" smtClean="0"/>
              <a:t>αἱ ἀγαθαί</a:t>
            </a:r>
          </a:p>
          <a:p>
            <a:pPr lvl="1">
              <a:spcBef>
                <a:spcPts val="2400"/>
              </a:spcBef>
            </a:pPr>
            <a:r>
              <a:rPr lang="el-GR" dirty="0" smtClean="0"/>
              <a:t>τὰ ἀγαθά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κακός, κακή, </a:t>
            </a:r>
            <a:r>
              <a:rPr lang="el-GR" dirty="0" smtClean="0"/>
              <a:t>κακόν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μοι / ἐμοί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σοι / σοί</a:t>
            </a:r>
            <a:endParaRPr lang="en-US" dirty="0"/>
          </a:p>
        </p:txBody>
      </p:sp>
      <p:pic>
        <p:nvPicPr>
          <p:cNvPr id="13" name="Picture 12" descr="Dog Happy Running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0" y="1674630"/>
            <a:ext cx="1509622" cy="877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1984075"/>
            <a:ext cx="1109865" cy="884208"/>
          </a:xfrm>
          <a:prstGeom prst="rect">
            <a:avLst/>
          </a:prstGeom>
        </p:spPr>
      </p:pic>
      <p:pic>
        <p:nvPicPr>
          <p:cNvPr id="7" name="Picture 6" descr="Villain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67" y="4061559"/>
            <a:ext cx="681282" cy="931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35" y="2868283"/>
            <a:ext cx="1464549" cy="10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ἑλληνιστί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λέξεις (</a:t>
            </a:r>
            <a:r>
              <a:rPr lang="en-US" dirty="0" smtClean="0"/>
              <a:t>vocab)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ἐμαυτόν</a:t>
            </a:r>
          </a:p>
          <a:p>
            <a:r>
              <a:rPr lang="el-GR" dirty="0" smtClean="0"/>
              <a:t>σεαυτόν</a:t>
            </a:r>
          </a:p>
          <a:p>
            <a:r>
              <a:rPr lang="el-GR" dirty="0" smtClean="0"/>
              <a:t>ἡμᾶς αὐτούς/αὐτάς</a:t>
            </a:r>
          </a:p>
          <a:p>
            <a:r>
              <a:rPr lang="el-GR" dirty="0" smtClean="0"/>
              <a:t>ὑμᾶς αὐτούς/αὑτάς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διάλογος (</a:t>
            </a:r>
            <a:r>
              <a:rPr lang="en-US" dirty="0" smtClean="0"/>
              <a:t>dialogue)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ὦ _____· ἆρα </a:t>
            </a:r>
            <a:r>
              <a:rPr lang="el-GR" dirty="0"/>
              <a:t>σεαυτὸν ὁρᾶις</a:t>
            </a:r>
            <a:r>
              <a:rPr lang="el-GR" dirty="0" smtClean="0"/>
              <a:t>;</a:t>
            </a:r>
          </a:p>
          <a:p>
            <a:r>
              <a:rPr lang="el-GR" dirty="0" smtClean="0"/>
              <a:t>ναί, ὠ _________</a:t>
            </a:r>
          </a:p>
          <a:p>
            <a:r>
              <a:rPr lang="el-GR" dirty="0" smtClean="0"/>
              <a:t>οὐχί, ὦ 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n-US" baseline="30000" dirty="0" err="1" smtClean="0"/>
              <a:t>rd</a:t>
            </a:r>
            <a:r>
              <a:rPr lang="en-US" dirty="0" smtClean="0"/>
              <a:t>-Decl. Endings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79613" y="2339751"/>
          <a:ext cx="82296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sing.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plur.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masc./fem.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neut.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masc./fem.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nom.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––––––––––––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––––––––––––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</a:rPr>
                        <a:t>ες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</a:rPr>
                        <a:t>ος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</a:rPr>
                        <a:t>ος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-ων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ων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</a:rPr>
                        <a:t>ι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</a:rPr>
                        <a:t>ι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>
                          <a:effectLst/>
                          <a:latin typeface="Calibri" panose="020F0502020204030204" pitchFamily="34" charset="0"/>
                        </a:rPr>
                        <a:t>-σι(ν) (-εσι, -ξι, -ψι)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 dirty="0">
                          <a:effectLst/>
                          <a:latin typeface="Calibri" panose="020F0502020204030204" pitchFamily="34" charset="0"/>
                        </a:rPr>
                        <a:t>-σι(ν) (-εσι, -ξι, -ψι)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-α, 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l-GR" sz="2000" kern="800" dirty="0" smtClean="0">
                          <a:effectLst/>
                          <a:latin typeface="Calibri" panose="020F0502020204030204" pitchFamily="34" charset="0"/>
                        </a:rPr>
                        <a:t>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</a:rPr>
                        <a:t>ας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varies!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2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Quiz Paradigms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02224" y="2686685"/>
          <a:ext cx="7987553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sing.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plur.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nom.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ὁ/ἡ		κύων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οἱ/αἱ		κύν- ες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gen.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τοῦ/τῆς	κυν‑ ός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τῶν		κυν- ῶν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dat.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τῷ/τῇ		κυν- ί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τοῖς/ταῖς	κυσί(ν)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acc.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τὸν/τὴν	κύν- α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τοὺς/τὰς	κύν- ας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voc.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ὦ		κύον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</a:rPr>
                        <a:t>ὦ		</a:t>
                      </a:r>
                      <a:r>
                        <a:rPr lang="en-US" sz="2400" kern="800" dirty="0" err="1">
                          <a:effectLst/>
                          <a:latin typeface="Calibri" panose="020F0502020204030204" pitchFamily="34" charset="0"/>
                        </a:rPr>
                        <a:t>κύνες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3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Quiz Paradigms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0" y="2767367"/>
          <a:ext cx="822960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2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sing.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plur.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nom.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τὸ	πρόβλημα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τὰ	προβλήματ- α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gen.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τοῦ	προβλήματ- ος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τῶν	προβλημάτ- ων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dat.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τῷ	προβλήματ- ι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τοῖς	προβλήμα- σι(ν)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acc.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τὸ	πρόβλημα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τὰ	προβλήματ- α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voc.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</a:rPr>
                        <a:t>ὦ	πρόβλημα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</a:rPr>
                        <a:t>ὦ	π</a:t>
                      </a:r>
                      <a:r>
                        <a:rPr lang="en-US" sz="2400" kern="800" dirty="0" err="1">
                          <a:effectLst/>
                          <a:latin typeface="Calibri" panose="020F0502020204030204" pitchFamily="34" charset="0"/>
                        </a:rPr>
                        <a:t>ρο</a:t>
                      </a: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</a:rPr>
                        <a:t>βλήματ- α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3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Forms of: </a:t>
            </a:r>
            <a:r>
              <a:rPr lang="el-GR" dirty="0" smtClean="0"/>
              <a:t>χειμών, τίς; / τί;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-Decl. Endings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44167"/>
              </p:ext>
            </p:extLst>
          </p:nvPr>
        </p:nvGraphicFramePr>
        <p:xfrm>
          <a:off x="1979613" y="2339751"/>
          <a:ext cx="82296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sing.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plur.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masc./fem.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neut.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masc./fem.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nom.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––––––––––––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––––––––––––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ες</a:t>
                      </a:r>
                      <a:endParaRPr lang="en-US" sz="20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endParaRPr lang="en-US" sz="20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ος</a:t>
                      </a:r>
                      <a:endParaRPr lang="en-US" sz="20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ος</a:t>
                      </a:r>
                      <a:endParaRPr lang="en-US" sz="20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-ων</a:t>
                      </a:r>
                      <a:endParaRPr lang="en-US" sz="2000" kern="80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ων</a:t>
                      </a:r>
                      <a:endParaRPr lang="en-US" sz="20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ι</a:t>
                      </a:r>
                      <a:endParaRPr lang="en-US" sz="20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ι</a:t>
                      </a:r>
                      <a:endParaRPr lang="en-US" sz="20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-σι(ν) (-εσι, -ξι, -ψι)</a:t>
                      </a:r>
                      <a:endParaRPr lang="en-US" sz="2000" kern="80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-σι(ν) (-εσι, -ξι, -ψι)</a:t>
                      </a:r>
                      <a:endParaRPr lang="en-US" sz="20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-α, </a:t>
                      </a:r>
                      <a:r>
                        <a:rPr lang="en-US" sz="20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l-GR" sz="20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ν</a:t>
                      </a:r>
                      <a:endParaRPr lang="en-US" sz="20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ας</a:t>
                      </a:r>
                      <a:endParaRPr lang="en-US" sz="20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varies!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9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-Decl. Endings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79613" y="2339751"/>
          <a:ext cx="82296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sing.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plur.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masc./fem.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neut.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masc./fem.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nom.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––––––––––––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––––––––––––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</a:rPr>
                        <a:t>ες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</a:rPr>
                        <a:t>ος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</a:rPr>
                        <a:t>ος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-ων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ων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</a:rPr>
                        <a:t>ι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</a:rPr>
                        <a:t>ι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>
                          <a:effectLst/>
                          <a:latin typeface="Calibri" panose="020F0502020204030204" pitchFamily="34" charset="0"/>
                        </a:rPr>
                        <a:t>-σι(ν) (-εσι, -ξι, -ψι)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 dirty="0">
                          <a:effectLst/>
                          <a:latin typeface="Calibri" panose="020F0502020204030204" pitchFamily="34" charset="0"/>
                        </a:rPr>
                        <a:t>-σι(ν) (-εσι, -ξι, -ψι)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-α, 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l-GR" sz="2000" kern="800" dirty="0" smtClean="0">
                          <a:effectLst/>
                          <a:latin typeface="Calibri" panose="020F0502020204030204" pitchFamily="34" charset="0"/>
                        </a:rPr>
                        <a:t>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</a:rPr>
                        <a:t>ας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varies!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(same as nom.)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0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1441</TotalTime>
  <Words>836</Words>
  <Application>Microsoft Office PowerPoint</Application>
  <PresentationFormat>Widescreen</PresentationFormat>
  <Paragraphs>261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Unicode MS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GRK 101</vt:lpstr>
      <vt:lpstr>λαλῶμεν ἑλληνιστί (“Let’s Speak Greek Greek”) 1</vt:lpstr>
      <vt:lpstr>λαλῶμεν ἑλληνιστί 2</vt:lpstr>
      <vt:lpstr>3rd-Decl. Endings</vt:lpstr>
      <vt:lpstr>Oral Quiz Paradigms</vt:lpstr>
      <vt:lpstr>Oral Quiz Paradigms</vt:lpstr>
      <vt:lpstr>λαλῶμεν ἑλληνιστί</vt:lpstr>
      <vt:lpstr>3rd-Decl. Endings</vt:lpstr>
      <vt:lpstr>3rd-Decl. Endings</vt:lpstr>
      <vt:lpstr>Interrogative τίς; versus enclitic τις</vt:lpstr>
      <vt:lpstr>λέξεις. τί βούλεται λέγειν ...;</vt:lpstr>
      <vt:lpstr>λαλῶμεν ἑλληνιστί</vt:lpstr>
      <vt:lpstr>λαλῶμεν ἑλληνιστί (cont’d)</vt:lpstr>
      <vt:lpstr>λαλῶμεν ἑλληνιστί (cont’d)</vt:lpstr>
      <vt:lpstr>λαλῶμεν ἑλληνιστί (cont’d)</vt:lpstr>
      <vt:lpstr>λαλῶμεν ἑλληνιστί (cont’d)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ch3 various: grammar, etc.</dc:title>
  <dc:creator>Scholtz, Andrew</dc:creator>
  <cp:lastModifiedBy>Scholtz, Andrew</cp:lastModifiedBy>
  <cp:revision>86</cp:revision>
  <cp:lastPrinted>2019-04-16T14:03:06Z</cp:lastPrinted>
  <dcterms:created xsi:type="dcterms:W3CDTF">2019-02-21T13:11:41Z</dcterms:created>
  <dcterms:modified xsi:type="dcterms:W3CDTF">2021-04-16T19:22:20Z</dcterms:modified>
</cp:coreProperties>
</file>