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2" r:id="rId2"/>
    <p:sldId id="274" r:id="rId3"/>
    <p:sldId id="278" r:id="rId4"/>
    <p:sldId id="277" r:id="rId5"/>
    <p:sldId id="276" r:id="rId6"/>
    <p:sldId id="275" r:id="rId7"/>
    <p:sldId id="279" r:id="rId8"/>
    <p:sldId id="281" r:id="rId9"/>
    <p:sldId id="280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38" autoAdjust="0"/>
    <p:restoredTop sz="96323" autoAdjust="0"/>
  </p:normalViewPr>
  <p:slideViewPr>
    <p:cSldViewPr showGuides="1">
      <p:cViewPr varScale="1">
        <p:scale>
          <a:sx n="113" d="100"/>
          <a:sy n="113" d="100"/>
        </p:scale>
        <p:origin x="59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12A1B7-772E-47F3-ADB4-CFF8359F1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9B5CD-97A9-4BEA-9536-65C6B5E6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FC47-8791-435C-A672-E853F69E6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8E8D-F288-4D88-9D41-4DF274C98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7FA1-B88F-4722-883F-A02B13FF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8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7791-DEA2-4F36-8A74-676CF96FE1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EA35E-1FAB-4CFA-A3D9-7F7924601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73B5-D94C-4C9B-9135-7D96B9C36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B435-E036-4819-8FD9-8C802BF26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73EEC-1FC0-4025-82F4-4D91B1F3C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</p:spPr>
        <p:txBody>
          <a:bodyPr/>
          <a:lstStyle/>
          <a:p>
            <a:r>
              <a:rPr lang="en-US" dirty="0"/>
              <a:t>Passive Voice</a:t>
            </a:r>
            <a:r>
              <a:rPr lang="el-GR" dirty="0"/>
              <a:t>, </a:t>
            </a:r>
            <a:r>
              <a:rPr lang="en-US" dirty="0" err="1"/>
              <a:t>CH16</a:t>
            </a:r>
            <a:r>
              <a:rPr lang="en-US" dirty="0"/>
              <a:t>-alpha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</p:spPr>
        <p:txBody>
          <a:bodyPr/>
          <a:lstStyle/>
          <a:p>
            <a:r>
              <a:rPr lang="en-US"/>
              <a:t>GRK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BB70-C416-43FD-A84A-2CA4FA14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8C40-335F-4569-AF39-26A7FFD2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ὦ μαθητρί, πῶς ἔχεις; “O student </a:t>
            </a:r>
            <a:r>
              <a:rPr lang="en-US" sz="2000" noProof="1"/>
              <a:t>(feminine)</a:t>
            </a:r>
            <a:r>
              <a:rPr lang="en-US" noProof="1"/>
              <a:t>, how are you?”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ὦ διδάσκαλε,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καλῶς ἔχω! </a:t>
            </a:r>
            <a:r>
              <a:rPr lang="en-US" noProof="1">
                <a:sym typeface="Wingdings" panose="05000000000000000000" pitchFamily="2" charset="2"/>
              </a:rPr>
              <a:t></a:t>
            </a:r>
            <a:r>
              <a:rPr lang="en-US" noProof="1"/>
              <a:t> “I’m well!”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κακῶς ἔχω! </a:t>
            </a:r>
            <a:r>
              <a:rPr lang="en-US" noProof="1">
                <a:sym typeface="Wingdings" panose="05000000000000000000" pitchFamily="2" charset="2"/>
              </a:rPr>
              <a:t> </a:t>
            </a:r>
            <a:r>
              <a:rPr lang="en-US" noProof="1"/>
              <a:t>“I’m unwell!”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noProof="1"/>
              <a:t>ματρίως ἔχω! </a:t>
            </a:r>
            <a:r>
              <a:rPr lang="en-US" noProof="1">
                <a:sym typeface="Wingdings" panose="05000000000000000000" pitchFamily="2" charset="2"/>
              </a:rPr>
              <a:t> </a:t>
            </a:r>
            <a:r>
              <a:rPr lang="en-US" noProof="1"/>
              <a:t>“I’m so-so!”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3817BC-B94E-4924-9E6C-F3EED4B91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14600"/>
            <a:ext cx="4508022" cy="28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ED6E-806D-48A1-90D7-3A1A99F8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to Passive in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D5248-4802-4A1E-AA60-86279E3D0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6016752" cy="4946822"/>
          </a:xfrm>
        </p:spPr>
        <p:txBody>
          <a:bodyPr/>
          <a:lstStyle/>
          <a:p>
            <a:r>
              <a:rPr lang="en-US" dirty="0"/>
              <a:t>ACTIVE</a:t>
            </a:r>
          </a:p>
          <a:p>
            <a:pPr lvl="1"/>
            <a:r>
              <a:rPr lang="en-US" dirty="0"/>
              <a:t>Subject (doer) + active verb + direct object (done to)</a:t>
            </a:r>
          </a:p>
          <a:p>
            <a:r>
              <a:rPr lang="en-US" dirty="0"/>
              <a:t>PASSIVE</a:t>
            </a:r>
          </a:p>
          <a:p>
            <a:pPr lvl="1"/>
            <a:r>
              <a:rPr lang="en-US" dirty="0"/>
              <a:t>Subject (done to) + passive verb + agent (doer)</a:t>
            </a:r>
          </a:p>
        </p:txBody>
      </p:sp>
      <p:pic>
        <p:nvPicPr>
          <p:cNvPr id="1026" name="Picture 2" descr="The Passive Voice in English">
            <a:extLst>
              <a:ext uri="{FF2B5EF4-FFF2-40B4-BE49-F238E27FC236}">
                <a16:creationId xmlns:a16="http://schemas.microsoft.com/office/drawing/2014/main" id="{601415E4-EE75-48F1-9122-754560D47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146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5B53-3A29-408E-9E7A-599FE243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to Passive in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22B1-2E6C-45B4-9DE3-A2151CF5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6019800" cy="4946822"/>
          </a:xfrm>
        </p:spPr>
        <p:txBody>
          <a:bodyPr/>
          <a:lstStyle/>
          <a:p>
            <a:r>
              <a:rPr lang="en-US" dirty="0"/>
              <a:t>ACTIVE</a:t>
            </a:r>
          </a:p>
          <a:p>
            <a:pPr lvl="1"/>
            <a:r>
              <a:rPr lang="en-US" dirty="0"/>
              <a:t>“Philip unties the shoes”</a:t>
            </a:r>
          </a:p>
          <a:p>
            <a:r>
              <a:rPr lang="en-US" dirty="0"/>
              <a:t>PASSIVE</a:t>
            </a:r>
          </a:p>
          <a:p>
            <a:pPr lvl="1"/>
            <a:r>
              <a:rPr lang="en-US" dirty="0"/>
              <a:t>“The shoes are untied by Philip”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B056F0-EB4E-4A2A-8C4A-EEEEB569B610}"/>
              </a:ext>
            </a:extLst>
          </p:cNvPr>
          <p:cNvGrpSpPr/>
          <p:nvPr/>
        </p:nvGrpSpPr>
        <p:grpSpPr>
          <a:xfrm>
            <a:off x="6758212" y="2133601"/>
            <a:ext cx="4366988" cy="4318728"/>
            <a:chOff x="6294923" y="2133601"/>
            <a:chExt cx="4366988" cy="43187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9F087-C286-47BF-BA5B-D758A8625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6911" y="4828324"/>
              <a:ext cx="1905000" cy="12546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3355C0-531D-4ECE-B800-120114175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923" y="2133601"/>
              <a:ext cx="1709864" cy="4318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09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5B53-3A29-408E-9E7A-599FE243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 prep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B056F0-EB4E-4A2A-8C4A-EEEEB569B610}"/>
              </a:ext>
            </a:extLst>
          </p:cNvPr>
          <p:cNvGrpSpPr/>
          <p:nvPr/>
        </p:nvGrpSpPr>
        <p:grpSpPr>
          <a:xfrm>
            <a:off x="4133636" y="2133601"/>
            <a:ext cx="7829764" cy="4318728"/>
            <a:chOff x="3670347" y="2133601"/>
            <a:chExt cx="7829764" cy="43187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9F087-C286-47BF-BA5B-D758A8625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0" y="4828324"/>
              <a:ext cx="1905000" cy="125467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9D2D63-372A-41D1-9D98-F65E96EF436B}"/>
                </a:ext>
              </a:extLst>
            </p:cNvPr>
            <p:cNvSpPr txBox="1"/>
            <p:nvPr/>
          </p:nvSpPr>
          <p:spPr>
            <a:xfrm>
              <a:off x="8229600" y="6082996"/>
              <a:ext cx="3270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τὰ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ὑποδέματα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τῶν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ὑποδεμάτων</a:t>
              </a:r>
              <a:endPara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3271C6-02D2-4B05-92ED-D49D03390C4A}"/>
                </a:ext>
              </a:extLst>
            </p:cNvPr>
            <p:cNvSpPr txBox="1"/>
            <p:nvPr/>
          </p:nvSpPr>
          <p:spPr>
            <a:xfrm>
              <a:off x="3670347" y="6082996"/>
              <a:ext cx="2654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ὁ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Φίλιππος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τοῦ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Φιλίππου</a:t>
              </a:r>
              <a:endPara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3355C0-531D-4ECE-B800-120114175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923" y="2133601"/>
              <a:ext cx="1709864" cy="4318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22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5B53-3A29-408E-9E7A-599FE243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Voice, Greek</a:t>
            </a:r>
            <a:r>
              <a:rPr lang="el-GR" dirty="0"/>
              <a:t> </a:t>
            </a:r>
            <a:r>
              <a:rPr lang="en-US" dirty="0"/>
              <a:t>— choose the right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22B1-2E6C-45B4-9DE3-A2151CF5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6019800" cy="4946822"/>
          </a:xfrm>
        </p:spPr>
        <p:txBody>
          <a:bodyPr/>
          <a:lstStyle/>
          <a:p>
            <a:r>
              <a:rPr lang="en-US" dirty="0"/>
              <a:t>“Philip unties the shoes”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/>
              <a:t>τῶν</a:t>
            </a:r>
            <a:r>
              <a:rPr lang="el-GR" dirty="0"/>
              <a:t> </a:t>
            </a:r>
            <a:r>
              <a:rPr lang="el-GR" dirty="0" err="1"/>
              <a:t>Φιλίππων</a:t>
            </a:r>
            <a:r>
              <a:rPr lang="el-GR" dirty="0"/>
              <a:t> </a:t>
            </a:r>
            <a:r>
              <a:rPr lang="el-GR" dirty="0" err="1"/>
              <a:t>τῶν</a:t>
            </a:r>
            <a:r>
              <a:rPr lang="el-GR" dirty="0"/>
              <a:t> </a:t>
            </a:r>
            <a:r>
              <a:rPr lang="el-GR" dirty="0" err="1"/>
              <a:t>ὑποδεμάτων</a:t>
            </a:r>
            <a:r>
              <a:rPr lang="el-GR" dirty="0"/>
              <a:t> </a:t>
            </a:r>
            <a:r>
              <a:rPr lang="el-GR" dirty="0" err="1"/>
              <a:t>λύομεν</a:t>
            </a:r>
            <a:r>
              <a:rPr lang="el-GR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/>
              <a:t>τὸν</a:t>
            </a:r>
            <a:r>
              <a:rPr lang="el-GR" dirty="0"/>
              <a:t> </a:t>
            </a:r>
            <a:r>
              <a:rPr lang="el-GR" dirty="0" err="1"/>
              <a:t>Φίλιππον</a:t>
            </a:r>
            <a:r>
              <a:rPr lang="el-GR" dirty="0"/>
              <a:t> </a:t>
            </a:r>
            <a:r>
              <a:rPr lang="el-GR" dirty="0" err="1"/>
              <a:t>τοῖς</a:t>
            </a:r>
            <a:r>
              <a:rPr lang="el-GR" dirty="0"/>
              <a:t> </a:t>
            </a:r>
            <a:r>
              <a:rPr lang="el-GR" dirty="0" err="1"/>
              <a:t>ὑποδέμασι</a:t>
            </a:r>
            <a:r>
              <a:rPr lang="el-GR" dirty="0"/>
              <a:t> </a:t>
            </a:r>
            <a:r>
              <a:rPr lang="el-GR" dirty="0" err="1"/>
              <a:t>λύω</a:t>
            </a:r>
            <a:r>
              <a:rPr lang="el-GR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ὁ </a:t>
            </a:r>
            <a:r>
              <a:rPr lang="el-GR" dirty="0" err="1"/>
              <a:t>Φίλιππος</a:t>
            </a:r>
            <a:r>
              <a:rPr lang="el-GR" dirty="0"/>
              <a:t> </a:t>
            </a:r>
            <a:r>
              <a:rPr lang="el-GR" dirty="0" err="1"/>
              <a:t>τὰ</a:t>
            </a:r>
            <a:r>
              <a:rPr lang="el-GR" dirty="0"/>
              <a:t> </a:t>
            </a:r>
            <a:r>
              <a:rPr lang="el-GR" dirty="0" err="1"/>
              <a:t>ὑποδέματα</a:t>
            </a:r>
            <a:r>
              <a:rPr lang="el-GR" dirty="0"/>
              <a:t> </a:t>
            </a:r>
            <a:r>
              <a:rPr lang="el-GR" dirty="0" err="1"/>
              <a:t>λύει</a:t>
            </a:r>
            <a:r>
              <a:rPr lang="el-GR" dirty="0"/>
              <a:t>.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B056F0-EB4E-4A2A-8C4A-EEEEB569B610}"/>
              </a:ext>
            </a:extLst>
          </p:cNvPr>
          <p:cNvGrpSpPr/>
          <p:nvPr/>
        </p:nvGrpSpPr>
        <p:grpSpPr>
          <a:xfrm>
            <a:off x="4133636" y="2133601"/>
            <a:ext cx="7829764" cy="4318728"/>
            <a:chOff x="3670347" y="2133601"/>
            <a:chExt cx="7829764" cy="43187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9F087-C286-47BF-BA5B-D758A8625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6911" y="4828324"/>
              <a:ext cx="1905000" cy="125467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9D2D63-372A-41D1-9D98-F65E96EF436B}"/>
                </a:ext>
              </a:extLst>
            </p:cNvPr>
            <p:cNvSpPr txBox="1"/>
            <p:nvPr/>
          </p:nvSpPr>
          <p:spPr>
            <a:xfrm>
              <a:off x="8229600" y="6082996"/>
              <a:ext cx="3270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τὰ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ὑποδέματα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τῶν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ὑποδεμάτων</a:t>
              </a:r>
              <a:endPara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3271C6-02D2-4B05-92ED-D49D03390C4A}"/>
                </a:ext>
              </a:extLst>
            </p:cNvPr>
            <p:cNvSpPr txBox="1"/>
            <p:nvPr/>
          </p:nvSpPr>
          <p:spPr>
            <a:xfrm>
              <a:off x="3670347" y="6082996"/>
              <a:ext cx="2654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ὁ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Φίλιππος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τοῦ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Φιλίππου</a:t>
              </a:r>
              <a:endPara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3355C0-531D-4ECE-B800-120114175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923" y="2133601"/>
              <a:ext cx="1709864" cy="4318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4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5B53-3A29-408E-9E7A-599FE243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Voice, Greek</a:t>
            </a:r>
            <a:r>
              <a:rPr lang="el-GR" dirty="0"/>
              <a:t> </a:t>
            </a:r>
            <a:r>
              <a:rPr lang="en-US" dirty="0"/>
              <a:t>— choose the right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22B1-2E6C-45B4-9DE3-A2151CF5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6019800" cy="4946822"/>
          </a:xfrm>
        </p:spPr>
        <p:txBody>
          <a:bodyPr/>
          <a:lstStyle/>
          <a:p>
            <a:r>
              <a:rPr lang="en-US" dirty="0"/>
              <a:t>“The shoes are untied by Philip”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/>
              <a:t>ἐν</a:t>
            </a:r>
            <a:r>
              <a:rPr lang="el-GR" dirty="0"/>
              <a:t> </a:t>
            </a:r>
            <a:r>
              <a:rPr lang="el-GR" dirty="0" err="1"/>
              <a:t>τοῖς</a:t>
            </a:r>
            <a:r>
              <a:rPr lang="el-GR" dirty="0"/>
              <a:t> </a:t>
            </a:r>
            <a:r>
              <a:rPr lang="el-GR" dirty="0" err="1"/>
              <a:t>ὑποδέμασι</a:t>
            </a:r>
            <a:r>
              <a:rPr lang="el-GR" dirty="0"/>
              <a:t> ὁ </a:t>
            </a:r>
            <a:r>
              <a:rPr lang="el-GR" dirty="0" err="1"/>
              <a:t>Φίλιππος</a:t>
            </a:r>
            <a:r>
              <a:rPr lang="el-GR" dirty="0"/>
              <a:t> </a:t>
            </a:r>
            <a:r>
              <a:rPr lang="el-GR" dirty="0" err="1"/>
              <a:t>λύει</a:t>
            </a:r>
            <a:r>
              <a:rPr lang="el-GR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/>
              <a:t>ὑπὸ</a:t>
            </a:r>
            <a:r>
              <a:rPr lang="el-GR" dirty="0"/>
              <a:t> </a:t>
            </a:r>
            <a:r>
              <a:rPr lang="el-GR" dirty="0" err="1"/>
              <a:t>τῶν</a:t>
            </a:r>
            <a:r>
              <a:rPr lang="el-GR" dirty="0"/>
              <a:t> </a:t>
            </a:r>
            <a:r>
              <a:rPr lang="el-GR" dirty="0" err="1"/>
              <a:t>ὑποδεμάτων</a:t>
            </a:r>
            <a:r>
              <a:rPr lang="el-GR" dirty="0"/>
              <a:t> </a:t>
            </a:r>
            <a:r>
              <a:rPr lang="el-GR" dirty="0" err="1"/>
              <a:t>τὸν</a:t>
            </a:r>
            <a:r>
              <a:rPr lang="el-GR" dirty="0"/>
              <a:t> </a:t>
            </a:r>
            <a:r>
              <a:rPr lang="el-GR" dirty="0" err="1"/>
              <a:t>Φίλιππον</a:t>
            </a:r>
            <a:r>
              <a:rPr lang="el-GR" dirty="0"/>
              <a:t> </a:t>
            </a:r>
            <a:r>
              <a:rPr lang="el-GR" dirty="0" err="1"/>
              <a:t>λύομεν</a:t>
            </a:r>
            <a:r>
              <a:rPr lang="el-GR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/>
              <a:t>τὰ</a:t>
            </a:r>
            <a:r>
              <a:rPr lang="el-GR" dirty="0"/>
              <a:t> </a:t>
            </a:r>
            <a:r>
              <a:rPr lang="el-GR" dirty="0" err="1"/>
              <a:t>ὑποδέματα</a:t>
            </a:r>
            <a:r>
              <a:rPr lang="el-GR" dirty="0"/>
              <a:t> </a:t>
            </a:r>
            <a:r>
              <a:rPr lang="el-GR" dirty="0" err="1"/>
              <a:t>ὑπὸ</a:t>
            </a:r>
            <a:r>
              <a:rPr lang="el-GR" dirty="0"/>
              <a:t> </a:t>
            </a:r>
            <a:r>
              <a:rPr lang="el-GR" dirty="0" err="1"/>
              <a:t>τοῦ</a:t>
            </a:r>
            <a:r>
              <a:rPr lang="el-GR" dirty="0"/>
              <a:t> </a:t>
            </a:r>
            <a:r>
              <a:rPr lang="el-GR" dirty="0" err="1"/>
              <a:t>Φιλίππου</a:t>
            </a:r>
            <a:r>
              <a:rPr lang="el-GR" dirty="0"/>
              <a:t> </a:t>
            </a:r>
            <a:r>
              <a:rPr lang="el-GR" dirty="0" err="1"/>
              <a:t>λύεται</a:t>
            </a:r>
            <a:r>
              <a:rPr lang="el-GR" dirty="0"/>
              <a:t>.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B056F0-EB4E-4A2A-8C4A-EEEEB569B610}"/>
              </a:ext>
            </a:extLst>
          </p:cNvPr>
          <p:cNvGrpSpPr/>
          <p:nvPr/>
        </p:nvGrpSpPr>
        <p:grpSpPr>
          <a:xfrm>
            <a:off x="4133636" y="2133601"/>
            <a:ext cx="7829764" cy="4318728"/>
            <a:chOff x="3670347" y="2133601"/>
            <a:chExt cx="7829764" cy="43187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9F087-C286-47BF-BA5B-D758A8625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6911" y="4828324"/>
              <a:ext cx="1905000" cy="125467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9D2D63-372A-41D1-9D98-F65E96EF436B}"/>
                </a:ext>
              </a:extLst>
            </p:cNvPr>
            <p:cNvSpPr txBox="1"/>
            <p:nvPr/>
          </p:nvSpPr>
          <p:spPr>
            <a:xfrm>
              <a:off x="8229600" y="6082996"/>
              <a:ext cx="3270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τὰ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ὑποδέματα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τῶν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ὑποδεμάτων</a:t>
              </a:r>
              <a:endPara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3271C6-02D2-4B05-92ED-D49D03390C4A}"/>
                </a:ext>
              </a:extLst>
            </p:cNvPr>
            <p:cNvSpPr txBox="1"/>
            <p:nvPr/>
          </p:nvSpPr>
          <p:spPr>
            <a:xfrm>
              <a:off x="3670347" y="6082996"/>
              <a:ext cx="2654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ὁ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Φίλιππος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τοῦ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Φιλίππου</a:t>
              </a:r>
              <a:endPara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3355C0-531D-4ECE-B800-120114175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923" y="2133601"/>
              <a:ext cx="1709864" cy="4318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46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5B53-3A29-408E-9E7A-599FE243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Voice, Greek</a:t>
            </a:r>
            <a:r>
              <a:rPr lang="el-GR" dirty="0"/>
              <a:t> </a:t>
            </a:r>
            <a:r>
              <a:rPr lang="en-US" dirty="0"/>
              <a:t>— choose the right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22B1-2E6C-45B4-9DE3-A2151CF5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6019800" cy="4946822"/>
          </a:xfrm>
        </p:spPr>
        <p:txBody>
          <a:bodyPr/>
          <a:lstStyle/>
          <a:p>
            <a:r>
              <a:rPr lang="en-US" dirty="0"/>
              <a:t>“The shoes are untied by Philip”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/>
              <a:t>ἐν</a:t>
            </a:r>
            <a:r>
              <a:rPr lang="el-GR" dirty="0"/>
              <a:t> </a:t>
            </a:r>
            <a:r>
              <a:rPr lang="el-GR" dirty="0" err="1"/>
              <a:t>τοῖς</a:t>
            </a:r>
            <a:r>
              <a:rPr lang="el-GR" dirty="0"/>
              <a:t> </a:t>
            </a:r>
            <a:r>
              <a:rPr lang="el-GR" dirty="0" err="1"/>
              <a:t>ὑποδέμασι</a:t>
            </a:r>
            <a:r>
              <a:rPr lang="el-GR" dirty="0"/>
              <a:t> ὁ </a:t>
            </a:r>
            <a:r>
              <a:rPr lang="el-GR" dirty="0" err="1"/>
              <a:t>Φίλιππος</a:t>
            </a:r>
            <a:r>
              <a:rPr lang="el-GR" dirty="0"/>
              <a:t> </a:t>
            </a:r>
            <a:r>
              <a:rPr lang="el-GR" dirty="0" err="1"/>
              <a:t>λύει</a:t>
            </a:r>
            <a:r>
              <a:rPr lang="el-GR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/>
              <a:t>ὑπὸ</a:t>
            </a:r>
            <a:r>
              <a:rPr lang="el-GR" dirty="0"/>
              <a:t> </a:t>
            </a:r>
            <a:r>
              <a:rPr lang="el-GR" dirty="0" err="1"/>
              <a:t>τῶν</a:t>
            </a:r>
            <a:r>
              <a:rPr lang="el-GR" dirty="0"/>
              <a:t> </a:t>
            </a:r>
            <a:r>
              <a:rPr lang="el-GR" dirty="0" err="1"/>
              <a:t>ὑποδεμάτων</a:t>
            </a:r>
            <a:r>
              <a:rPr lang="el-GR" dirty="0"/>
              <a:t> </a:t>
            </a:r>
            <a:r>
              <a:rPr lang="el-GR" dirty="0" err="1"/>
              <a:t>τὸν</a:t>
            </a:r>
            <a:r>
              <a:rPr lang="el-GR" dirty="0"/>
              <a:t> </a:t>
            </a:r>
            <a:r>
              <a:rPr lang="el-GR" dirty="0" err="1"/>
              <a:t>Φίλιππον</a:t>
            </a:r>
            <a:r>
              <a:rPr lang="el-GR" dirty="0"/>
              <a:t> </a:t>
            </a:r>
            <a:r>
              <a:rPr lang="el-GR" dirty="0" err="1"/>
              <a:t>λύομεν</a:t>
            </a:r>
            <a:r>
              <a:rPr lang="el-GR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 err="1"/>
              <a:t>τὰ</a:t>
            </a:r>
            <a:r>
              <a:rPr lang="el-GR" dirty="0"/>
              <a:t> </a:t>
            </a:r>
            <a:r>
              <a:rPr lang="el-GR" dirty="0" err="1"/>
              <a:t>ὑποδέματα</a:t>
            </a:r>
            <a:r>
              <a:rPr lang="el-GR" dirty="0"/>
              <a:t> </a:t>
            </a:r>
            <a:r>
              <a:rPr lang="el-GR" dirty="0" err="1"/>
              <a:t>ὑπὸ</a:t>
            </a:r>
            <a:r>
              <a:rPr lang="el-GR" dirty="0"/>
              <a:t> </a:t>
            </a:r>
            <a:r>
              <a:rPr lang="el-GR" dirty="0" err="1"/>
              <a:t>τοῦ</a:t>
            </a:r>
            <a:r>
              <a:rPr lang="el-GR" dirty="0"/>
              <a:t> </a:t>
            </a:r>
            <a:r>
              <a:rPr lang="el-GR" dirty="0" err="1"/>
              <a:t>Φιλίππου</a:t>
            </a:r>
            <a:r>
              <a:rPr lang="el-GR" dirty="0"/>
              <a:t> </a:t>
            </a:r>
            <a:r>
              <a:rPr lang="el-GR" dirty="0" err="1"/>
              <a:t>λύ</a:t>
            </a:r>
            <a:r>
              <a:rPr lang="el-GR" b="1" dirty="0" err="1">
                <a:solidFill>
                  <a:srgbClr val="FF0000"/>
                </a:solidFill>
              </a:rPr>
              <a:t>εται</a:t>
            </a:r>
            <a:r>
              <a:rPr lang="el-GR" dirty="0"/>
              <a:t>.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B056F0-EB4E-4A2A-8C4A-EEEEB569B610}"/>
              </a:ext>
            </a:extLst>
          </p:cNvPr>
          <p:cNvGrpSpPr/>
          <p:nvPr/>
        </p:nvGrpSpPr>
        <p:grpSpPr>
          <a:xfrm>
            <a:off x="4133636" y="2133601"/>
            <a:ext cx="7829764" cy="4318728"/>
            <a:chOff x="3670347" y="2133601"/>
            <a:chExt cx="7829764" cy="43187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49F087-C286-47BF-BA5B-D758A8625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6911" y="4828324"/>
              <a:ext cx="1905000" cy="125467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9D2D63-372A-41D1-9D98-F65E96EF436B}"/>
                </a:ext>
              </a:extLst>
            </p:cNvPr>
            <p:cNvSpPr txBox="1"/>
            <p:nvPr/>
          </p:nvSpPr>
          <p:spPr>
            <a:xfrm>
              <a:off x="8229600" y="6082996"/>
              <a:ext cx="3270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τὰ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ὑποδέματα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τῶν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ὑποδεμάτων</a:t>
              </a:r>
              <a:endPara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3271C6-02D2-4B05-92ED-D49D03390C4A}"/>
                </a:ext>
              </a:extLst>
            </p:cNvPr>
            <p:cNvSpPr txBox="1"/>
            <p:nvPr/>
          </p:nvSpPr>
          <p:spPr>
            <a:xfrm>
              <a:off x="3670347" y="6082996"/>
              <a:ext cx="2654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ὁ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Φίλιππος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τοῦ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l-GR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Φιλίππου</a:t>
              </a:r>
              <a:endPara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3355C0-531D-4ECE-B800-120114175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923" y="2133601"/>
              <a:ext cx="1709864" cy="4318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82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84E26E-BAB4-4C2A-8672-2B6E2208D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09" y="437732"/>
            <a:ext cx="9545382" cy="59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919</TotalTime>
  <Words>263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Passive Voice, CH16-alpha</vt:lpstr>
      <vt:lpstr>λαλῶμεν ἑλληνιστί! “Let’s speak Greek”</vt:lpstr>
      <vt:lpstr>Active to Passive in English</vt:lpstr>
      <vt:lpstr>Active to Passive in English</vt:lpstr>
      <vt:lpstr>Vocab prep</vt:lpstr>
      <vt:lpstr>Active Voice, Greek — choose the right one</vt:lpstr>
      <vt:lpstr>Passive Voice, Greek — choose the right one</vt:lpstr>
      <vt:lpstr>Passive Voice, Greek — choose the right one</vt:lpstr>
      <vt:lpstr>PowerPoint Presentation</vt:lpstr>
    </vt:vector>
  </TitlesOfParts>
  <Company>Binghamton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Delian League—Athenian Empire</dc:title>
  <dc:creator>Andrew Scholtz</dc:creator>
  <cp:lastModifiedBy>Andrew Scholtz</cp:lastModifiedBy>
  <cp:revision>71</cp:revision>
  <dcterms:created xsi:type="dcterms:W3CDTF">2002-02-19T14:40:00Z</dcterms:created>
  <dcterms:modified xsi:type="dcterms:W3CDTF">2024-08-28T14:47:59Z</dcterms:modified>
</cp:coreProperties>
</file>