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2" r:id="rId2"/>
    <p:sldId id="274" r:id="rId3"/>
    <p:sldId id="281" r:id="rId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113" d="100"/>
          <a:sy n="113" d="100"/>
        </p:scale>
        <p:origin x="12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/>
              <a:t>Passive Voice</a:t>
            </a:r>
            <a:r>
              <a:rPr lang="el-GR" dirty="0"/>
              <a:t>, </a:t>
            </a:r>
            <a:r>
              <a:rPr lang="en-US" dirty="0" err="1"/>
              <a:t>CH16</a:t>
            </a:r>
            <a:r>
              <a:rPr lang="en-US" dirty="0"/>
              <a:t>-beta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ὦ μαθητρί, πῶς ἔχεις; “O student </a:t>
            </a:r>
            <a:r>
              <a:rPr lang="en-US" sz="2000" noProof="1"/>
              <a:t>(feminine)</a:t>
            </a:r>
            <a:r>
              <a:rPr lang="en-US" noProof="1"/>
              <a:t>, how are you?”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ὦ διδάσκαλε,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καλῶς ἔχω! </a:t>
            </a:r>
            <a:r>
              <a:rPr lang="en-US" noProof="1">
                <a:sym typeface="Wingdings" panose="05000000000000000000" pitchFamily="2" charset="2"/>
              </a:rPr>
              <a:t></a:t>
            </a:r>
            <a:r>
              <a:rPr lang="en-US" noProof="1"/>
              <a:t> “I’m well!”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κακῶς ἔχω! </a:t>
            </a:r>
            <a:r>
              <a:rPr lang="en-US" noProof="1">
                <a:sym typeface="Wingdings" panose="05000000000000000000" pitchFamily="2" charset="2"/>
              </a:rPr>
              <a:t> </a:t>
            </a:r>
            <a:r>
              <a:rPr lang="en-US" noProof="1"/>
              <a:t>“I’m unwell!”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ματρίως ἔχω! </a:t>
            </a:r>
            <a:r>
              <a:rPr lang="en-US" noProof="1">
                <a:sym typeface="Wingdings" panose="05000000000000000000" pitchFamily="2" charset="2"/>
              </a:rPr>
              <a:t> </a:t>
            </a:r>
            <a:r>
              <a:rPr lang="en-US" noProof="1"/>
              <a:t>“I’m so-so!”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817BC-B94E-4924-9E6C-F3EED4B9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4508022" cy="28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Voice, Greek</a:t>
            </a:r>
            <a:r>
              <a:rPr lang="el-GR" dirty="0"/>
              <a:t> </a:t>
            </a:r>
            <a:r>
              <a:rPr lang="en-US" dirty="0"/>
              <a:t>— choose the right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2B1-2E6C-45B4-9DE3-A2151CF5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9800" cy="4946822"/>
          </a:xfrm>
        </p:spPr>
        <p:txBody>
          <a:bodyPr/>
          <a:lstStyle/>
          <a:p>
            <a:r>
              <a:rPr lang="en-US" dirty="0"/>
              <a:t>“The shoes are untied by Philip”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τοῖς</a:t>
            </a:r>
            <a:r>
              <a:rPr lang="el-GR" dirty="0"/>
              <a:t> </a:t>
            </a:r>
            <a:r>
              <a:rPr lang="el-GR" dirty="0" err="1"/>
              <a:t>ὑποδέμασι</a:t>
            </a:r>
            <a:r>
              <a:rPr lang="el-GR" dirty="0"/>
              <a:t> ὁ </a:t>
            </a:r>
            <a:r>
              <a:rPr lang="el-GR" dirty="0" err="1"/>
              <a:t>Φίλιππος</a:t>
            </a:r>
            <a:r>
              <a:rPr lang="el-GR" dirty="0"/>
              <a:t> </a:t>
            </a:r>
            <a:r>
              <a:rPr lang="el-GR" dirty="0" err="1"/>
              <a:t>λύει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ὑποδεμάτων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Φίλιππον</a:t>
            </a:r>
            <a:r>
              <a:rPr lang="el-GR" dirty="0"/>
              <a:t> </a:t>
            </a:r>
            <a:r>
              <a:rPr lang="el-GR" dirty="0" err="1"/>
              <a:t>λύομεν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ὑποδέματα</a:t>
            </a:r>
            <a:r>
              <a:rPr lang="el-GR" dirty="0"/>
              <a:t> </a:t>
            </a: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Φιλίππου</a:t>
            </a:r>
            <a:r>
              <a:rPr lang="el-GR" dirty="0"/>
              <a:t> </a:t>
            </a:r>
            <a:r>
              <a:rPr lang="el-GR" dirty="0" err="1"/>
              <a:t>λύ</a:t>
            </a:r>
            <a:r>
              <a:rPr lang="el-GR" b="1" dirty="0" err="1">
                <a:solidFill>
                  <a:srgbClr val="FF0000"/>
                </a:solidFill>
              </a:rPr>
              <a:t>εται</a:t>
            </a:r>
            <a:r>
              <a:rPr lang="el-GR" dirty="0"/>
              <a:t>.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056F0-EB4E-4A2A-8C4A-EEEEB569B610}"/>
              </a:ext>
            </a:extLst>
          </p:cNvPr>
          <p:cNvGrpSpPr/>
          <p:nvPr/>
        </p:nvGrpSpPr>
        <p:grpSpPr>
          <a:xfrm>
            <a:off x="4133636" y="2133601"/>
            <a:ext cx="7829764" cy="4318728"/>
            <a:chOff x="3670347" y="2133601"/>
            <a:chExt cx="7829764" cy="4318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9F087-C286-47BF-BA5B-D758A8625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911" y="4828324"/>
              <a:ext cx="1905000" cy="12546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D2D63-372A-41D1-9D98-F65E96EF436B}"/>
                </a:ext>
              </a:extLst>
            </p:cNvPr>
            <p:cNvSpPr txBox="1"/>
            <p:nvPr/>
          </p:nvSpPr>
          <p:spPr>
            <a:xfrm>
              <a:off x="8229600" y="6082996"/>
              <a:ext cx="327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τὰ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ὑποδέματα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τῶν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ὑποδεμάτων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271C6-02D2-4B05-92ED-D49D03390C4A}"/>
                </a:ext>
              </a:extLst>
            </p:cNvPr>
            <p:cNvSpPr txBox="1"/>
            <p:nvPr/>
          </p:nvSpPr>
          <p:spPr>
            <a:xfrm>
              <a:off x="3670347" y="6082996"/>
              <a:ext cx="2654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ὁ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Φίλιππος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τοῦ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Φιλίππου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3355C0-531D-4ECE-B800-12011417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23" y="2133601"/>
              <a:ext cx="1709864" cy="431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2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924</TotalTime>
  <Words>105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Passive Voice, CH16-beta</vt:lpstr>
      <vt:lpstr>λαλῶμεν ἑλληνιστί! “Let’s speak Greek”</vt:lpstr>
      <vt:lpstr>Passive Voice, Greek — choose the right one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72</cp:revision>
  <dcterms:created xsi:type="dcterms:W3CDTF">2002-02-19T14:40:00Z</dcterms:created>
  <dcterms:modified xsi:type="dcterms:W3CDTF">2024-09-04T02:05:39Z</dcterms:modified>
</cp:coreProperties>
</file>