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74" r:id="rId3"/>
    <p:sldId id="283" r:id="rId4"/>
    <p:sldId id="281" r:id="rId5"/>
    <p:sldId id="282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1332" y="108"/>
      </p:cViewPr>
      <p:guideLst>
        <p:guide orient="horz" pos="1296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blogvansidney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/>
              <a:t>Passive Voice</a:t>
            </a:r>
            <a:r>
              <a:rPr lang="el-GR" dirty="0"/>
              <a:t>, </a:t>
            </a:r>
            <a:r>
              <a:rPr lang="en-US" dirty="0" err="1"/>
              <a:t>CH17</a:t>
            </a:r>
            <a:r>
              <a:rPr lang="en-US" dirty="0"/>
              <a:t>-alpha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μαθητρί, πῶς ἔχεις; “O student </a:t>
            </a:r>
            <a:r>
              <a:rPr lang="en-US" sz="2000" noProof="1"/>
              <a:t>(feminine)</a:t>
            </a:r>
            <a:r>
              <a:rPr lang="en-US" noProof="1"/>
              <a:t>, how are you?”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διδάσκαλε,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καλῶς ἔχω! </a:t>
            </a:r>
            <a:r>
              <a:rPr lang="en-US" noProof="1">
                <a:sym typeface="Wingdings" panose="05000000000000000000" pitchFamily="2" charset="2"/>
              </a:rPr>
              <a:t></a:t>
            </a:r>
            <a:r>
              <a:rPr lang="en-US" noProof="1"/>
              <a:t> “I’m 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κακῶς ἔχω! </a:t>
            </a:r>
            <a:r>
              <a:rPr lang="en-US" noProof="1">
                <a:sym typeface="Wingdings" panose="05000000000000000000" pitchFamily="2" charset="2"/>
              </a:rPr>
              <a:t> </a:t>
            </a:r>
            <a:r>
              <a:rPr lang="en-US" noProof="1"/>
              <a:t>“I’m unwell!”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μ</a:t>
            </a:r>
            <a:r>
              <a:rPr lang="el-GR" noProof="1"/>
              <a:t>ε</a:t>
            </a:r>
            <a:r>
              <a:rPr lang="en-US" noProof="1"/>
              <a:t>τρίως ἔχω! </a:t>
            </a:r>
            <a:r>
              <a:rPr lang="en-US" noProof="1">
                <a:sym typeface="Wingdings" panose="05000000000000000000" pitchFamily="2" charset="2"/>
              </a:rPr>
              <a:t> </a:t>
            </a:r>
            <a:r>
              <a:rPr lang="en-US" noProof="1"/>
              <a:t>“I’m so-so!”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817BC-B94E-4924-9E6C-F3EED4B9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4508022" cy="2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noProof="1"/>
              <a:t>χάριν σοι ἔχω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noProof="1"/>
              <a:t>“Thank you (sing)”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noProof="1"/>
              <a:t>χάριν σφῷν ἔχω</a:t>
            </a:r>
            <a:endParaRPr lang="en-US" sz="3600" noProof="1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noProof="1"/>
              <a:t>“Thank you (dual)”</a:t>
            </a:r>
            <a:endParaRPr lang="el-GR" sz="3200" noProof="1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noProof="1"/>
              <a:t>χάριν ὑμῖν ἔχω</a:t>
            </a:r>
            <a:endParaRPr lang="en-US" sz="3600" noProof="1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noProof="1"/>
              <a:t>“Thank you (plural)”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5586E-AF3D-4873-B17E-0D326EB2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noProof="1"/>
              <a:t>ἀσμένως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noProof="1"/>
              <a:t>“Gladly!”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noProof="1"/>
              <a:t>“You’re welcome!”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75CA84-F70D-457F-B36E-F2F43DD51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79398"/>
            <a:ext cx="1971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aorist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“The shoes </a:t>
            </a:r>
            <a:r>
              <a:rPr lang="en-US" i="1" dirty="0"/>
              <a:t>were</a:t>
            </a:r>
            <a:r>
              <a:rPr lang="en-US" dirty="0"/>
              <a:t> untied by Philip”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ἔλυσαν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ἐλύθη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ἐλύθησαν</a:t>
            </a:r>
            <a:r>
              <a:rPr lang="el-GR" dirty="0"/>
              <a:t>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l-G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noProof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 ὑποδέματα, τῶν ὑποδεμάτων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noProof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Φίλιππος, τοῦ Φιλίππου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2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aorist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“The shoes </a:t>
            </a:r>
            <a:r>
              <a:rPr lang="en-US" i="1" dirty="0"/>
              <a:t>were</a:t>
            </a:r>
            <a:r>
              <a:rPr lang="en-US" dirty="0"/>
              <a:t> untied by Philip”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ἔλυσαν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b="1" dirty="0" err="1"/>
              <a:t>τὰ</a:t>
            </a:r>
            <a:r>
              <a:rPr lang="el-GR" b="1" dirty="0"/>
              <a:t> </a:t>
            </a:r>
            <a:r>
              <a:rPr lang="el-GR" b="1" dirty="0" err="1"/>
              <a:t>ὑποδέματα</a:t>
            </a:r>
            <a:r>
              <a:rPr lang="el-GR" b="1" dirty="0"/>
              <a:t> </a:t>
            </a:r>
            <a:r>
              <a:rPr lang="el-GR" b="1" dirty="0" err="1"/>
              <a:t>ὑπὸ</a:t>
            </a:r>
            <a:r>
              <a:rPr lang="el-GR" b="1" dirty="0"/>
              <a:t> </a:t>
            </a:r>
            <a:r>
              <a:rPr lang="el-GR" b="1" dirty="0" err="1"/>
              <a:t>τοῦ</a:t>
            </a:r>
            <a:r>
              <a:rPr lang="el-GR" b="1" dirty="0"/>
              <a:t> </a:t>
            </a:r>
            <a:r>
              <a:rPr lang="el-GR" b="1" dirty="0" err="1"/>
              <a:t>Φιλίππου</a:t>
            </a:r>
            <a:r>
              <a:rPr lang="el-GR" b="1" dirty="0"/>
              <a:t> </a:t>
            </a:r>
            <a:r>
              <a:rPr lang="el-GR" b="1" dirty="0" err="1"/>
              <a:t>ἐλύθ</a:t>
            </a:r>
            <a:r>
              <a:rPr lang="el-GR" b="1" dirty="0" err="1">
                <a:solidFill>
                  <a:srgbClr val="FF0000"/>
                </a:solidFill>
              </a:rPr>
              <a:t>η</a:t>
            </a:r>
            <a:r>
              <a:rPr lang="el-GR" b="1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ἐλύθησαν</a:t>
            </a:r>
            <a:r>
              <a:rPr lang="el-GR" dirty="0"/>
              <a:t>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l-G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noProof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 ὑποδέματα, τῶν ὑποδεμάτων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noProof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Φίλιππος, τοῦ Φιλίππου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7D4F37B9-6FA3-448B-A640-189AE981AEB5}"/>
              </a:ext>
            </a:extLst>
          </p:cNvPr>
          <p:cNvSpPr/>
          <p:nvPr/>
        </p:nvSpPr>
        <p:spPr>
          <a:xfrm>
            <a:off x="381000" y="3657600"/>
            <a:ext cx="6858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aorist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l-GR" noProof="1"/>
              <a:t>τα ὑποδέματα, λυθέντα ὑπὸ τοῦ Φιλίππου, ὑπὸ τῆς Μελίττης ἐλήφθην</a:t>
            </a:r>
          </a:p>
          <a:p>
            <a:r>
              <a:rPr lang="en-US" noProof="1"/>
              <a:t>“The shoes, having been untied by Philip, were taken by Melissa”</a:t>
            </a:r>
            <a:endParaRPr lang="el-GR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9F087-C286-47BF-BA5B-D758A8625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828324"/>
            <a:ext cx="1905000" cy="1254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D2D63-372A-41D1-9D98-F65E96EF436B}"/>
              </a:ext>
            </a:extLst>
          </p:cNvPr>
          <p:cNvSpPr txBox="1"/>
          <p:nvPr/>
        </p:nvSpPr>
        <p:spPr>
          <a:xfrm>
            <a:off x="8692889" y="6082996"/>
            <a:ext cx="32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τὰ ὑποδέματα, τῶν ὑποδεμάτων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271C6-02D2-4B05-92ED-D49D03390C4A}"/>
              </a:ext>
            </a:extLst>
          </p:cNvPr>
          <p:cNvSpPr txBox="1"/>
          <p:nvPr/>
        </p:nvSpPr>
        <p:spPr>
          <a:xfrm>
            <a:off x="4241422" y="6082996"/>
            <a:ext cx="254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ἡ Μέλιττα, τῆς Μελίττης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2E8CD-1015-41B0-B630-54307FEEC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60" y="2667000"/>
            <a:ext cx="1591344" cy="37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DE8A-388B-4190-A881-56B18DEF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CH17</a:t>
            </a:r>
            <a:r>
              <a:rPr lang="en-US" dirty="0"/>
              <a:t>-alpha Homework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BEE9-8834-4808-A840-7B3E921E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ἄριστα</a:t>
            </a:r>
            <a:r>
              <a:rPr lang="el-GR" dirty="0"/>
              <a:t>, </a:t>
            </a:r>
            <a:r>
              <a:rPr lang="el-GR" dirty="0" err="1"/>
              <a:t>μαθητρίδε</a:t>
            </a:r>
            <a:r>
              <a:rPr lang="el-GR" dirty="0"/>
              <a:t>!</a:t>
            </a:r>
          </a:p>
          <a:p>
            <a:pPr lvl="1"/>
            <a:r>
              <a:rPr lang="en-US" dirty="0"/>
              <a:t>Super job, students! (fem dual </a:t>
            </a:r>
            <a:r>
              <a:rPr lang="en-US" dirty="0" err="1"/>
              <a:t>voc</a:t>
            </a:r>
            <a:r>
              <a:rPr lang="en-US" dirty="0"/>
              <a:t>)</a:t>
            </a:r>
          </a:p>
          <a:p>
            <a:r>
              <a:rPr lang="en-US" dirty="0"/>
              <a:t>ACT </a:t>
            </a:r>
            <a:r>
              <a:rPr lang="el-GR" dirty="0" err="1"/>
              <a:t>δηλῶσαι</a:t>
            </a:r>
            <a:endParaRPr lang="en-US" dirty="0"/>
          </a:p>
          <a:p>
            <a:pPr lvl="1"/>
            <a:r>
              <a:rPr lang="en-US" dirty="0"/>
              <a:t>“to make known, disclose, reveal”</a:t>
            </a:r>
          </a:p>
          <a:p>
            <a:pPr lvl="1"/>
            <a:r>
              <a:rPr lang="en-US" dirty="0"/>
              <a:t>“to have made known, disclosed, revealed”</a:t>
            </a:r>
          </a:p>
          <a:p>
            <a:r>
              <a:rPr lang="en-US" dirty="0"/>
              <a:t>PASS </a:t>
            </a:r>
            <a:r>
              <a:rPr lang="el-GR" dirty="0" err="1"/>
              <a:t>δηλωθῆναι</a:t>
            </a:r>
            <a:endParaRPr lang="el-GR" dirty="0"/>
          </a:p>
          <a:p>
            <a:pPr lvl="1"/>
            <a:r>
              <a:rPr lang="en-US" dirty="0"/>
              <a:t>“to </a:t>
            </a:r>
            <a:r>
              <a:rPr lang="en-US" i="1" dirty="0"/>
              <a:t>be</a:t>
            </a:r>
            <a:r>
              <a:rPr lang="en-US" dirty="0"/>
              <a:t> made known, disclosed, revealed”</a:t>
            </a:r>
          </a:p>
          <a:p>
            <a:pPr lvl="1"/>
            <a:r>
              <a:rPr lang="en-US" dirty="0"/>
              <a:t>“to have </a:t>
            </a:r>
            <a:r>
              <a:rPr lang="en-US" i="1" dirty="0"/>
              <a:t>been</a:t>
            </a:r>
            <a:r>
              <a:rPr lang="en-US" dirty="0"/>
              <a:t> made known, disclosed, revealed”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03E4-0156-4AEB-8955-C9087468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1600" y="1905000"/>
            <a:ext cx="1905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992</TotalTime>
  <Words>299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Passive Voice, CH17-alpha</vt:lpstr>
      <vt:lpstr>λαλῶμεν ἑλληνιστί! “Let’s speak Greek”</vt:lpstr>
      <vt:lpstr>λαλῶμεν ἑλληνιστί! “Let’s speak Greek” (cont’d)</vt:lpstr>
      <vt:lpstr>Passive Voice, Greek — aorist</vt:lpstr>
      <vt:lpstr>Passive Voice, Greek — aorist</vt:lpstr>
      <vt:lpstr>Passive Voice, Greek — aorist</vt:lpstr>
      <vt:lpstr>CH17-alpha Homework Notes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81</cp:revision>
  <dcterms:created xsi:type="dcterms:W3CDTF">2002-02-19T14:40:00Z</dcterms:created>
  <dcterms:modified xsi:type="dcterms:W3CDTF">2024-09-11T14:46:38Z</dcterms:modified>
</cp:coreProperties>
</file>