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2" r:id="rId2"/>
    <p:sldId id="286" r:id="rId3"/>
    <p:sldId id="274" r:id="rId4"/>
    <p:sldId id="283" r:id="rId5"/>
    <p:sldId id="287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81" d="100"/>
          <a:sy n="81" d="100"/>
        </p:scale>
        <p:origin x="595" y="67"/>
      </p:cViewPr>
      <p:guideLst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/>
              <a:t>Passive Voice</a:t>
            </a:r>
            <a:r>
              <a:rPr lang="el-GR" dirty="0"/>
              <a:t>, </a:t>
            </a:r>
            <a:r>
              <a:rPr lang="en-US" dirty="0" err="1"/>
              <a:t>CH17</a:t>
            </a:r>
            <a:r>
              <a:rPr lang="en-US" dirty="0"/>
              <a:t>-beta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CDA1-0459-4226-B35E-1D2B65AB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6859-2CF8-43E2-8DC3-15C35919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Monday, 17-Sep</a:t>
            </a:r>
          </a:p>
          <a:p>
            <a:pPr lvl="1"/>
            <a:r>
              <a:rPr lang="en-US" dirty="0" err="1"/>
              <a:t>CH17</a:t>
            </a:r>
            <a:endParaRPr lang="en-US" dirty="0"/>
          </a:p>
          <a:p>
            <a:pPr lvl="1"/>
            <a:r>
              <a:rPr lang="en-US" dirty="0"/>
              <a:t>Closed book, but</a:t>
            </a:r>
          </a:p>
          <a:p>
            <a:pPr lvl="1"/>
            <a:r>
              <a:rPr lang="en-US" dirty="0"/>
              <a:t>Focus on homework items</a:t>
            </a:r>
          </a:p>
          <a:p>
            <a:r>
              <a:rPr lang="en-US" dirty="0"/>
              <a:t>Some further adjustment of assignments over weekend</a:t>
            </a:r>
          </a:p>
        </p:txBody>
      </p:sp>
    </p:spTree>
    <p:extLst>
      <p:ext uri="{BB962C8B-B14F-4D97-AF65-F5344CB8AC3E}">
        <p14:creationId xmlns:p14="http://schemas.microsoft.com/office/powerpoint/2010/main" val="15015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μαθητρί, πῶς ἔχεις; “O student </a:t>
            </a:r>
            <a:r>
              <a:rPr lang="en-US" sz="2000" noProof="1"/>
              <a:t>(feminine)</a:t>
            </a:r>
            <a:r>
              <a:rPr lang="en-US" noProof="1"/>
              <a:t>, how are you?”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διδάσκαλε,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καλῶς ἔχω! </a:t>
            </a:r>
            <a:r>
              <a:rPr lang="en-US" noProof="1">
                <a:sym typeface="Wingdings" panose="05000000000000000000" pitchFamily="2" charset="2"/>
              </a:rPr>
              <a:t></a:t>
            </a:r>
            <a:r>
              <a:rPr lang="en-US" noProof="1"/>
              <a:t> “I’m 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κακῶς ἔχω! </a:t>
            </a:r>
            <a:r>
              <a:rPr lang="en-US" noProof="1">
                <a:sym typeface="Wingdings" panose="05000000000000000000" pitchFamily="2" charset="2"/>
              </a:rPr>
              <a:t> </a:t>
            </a:r>
            <a:r>
              <a:rPr lang="en-US" noProof="1"/>
              <a:t>“I’m unwell!”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μ</a:t>
            </a:r>
            <a:r>
              <a:rPr lang="el-GR" noProof="1"/>
              <a:t>ε</a:t>
            </a:r>
            <a:r>
              <a:rPr lang="en-US" noProof="1"/>
              <a:t>τρίως ἔχω! </a:t>
            </a:r>
            <a:r>
              <a:rPr lang="en-US" noProof="1">
                <a:sym typeface="Wingdings" panose="05000000000000000000" pitchFamily="2" charset="2"/>
              </a:rPr>
              <a:t> </a:t>
            </a:r>
            <a:r>
              <a:rPr lang="en-US" noProof="1"/>
              <a:t>“I’m so-so!”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817BC-B94E-4924-9E6C-F3EED4B9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4508022" cy="28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>
            <a:noAutofit/>
          </a:bodyPr>
          <a:lstStyle/>
          <a:p>
            <a:r>
              <a:rPr lang="el-GR" sz="3200" noProof="1"/>
              <a:t>δῶρον φέρω σοι / σφῷν / ὑμῖν</a:t>
            </a:r>
          </a:p>
          <a:p>
            <a:pPr lvl="1"/>
            <a:r>
              <a:rPr lang="en-US" sz="2800" noProof="1"/>
              <a:t>“I bring you (sing / dual / plur) a gift”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5586E-AF3D-4873-B17E-0D326EB2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>
            <a:normAutofit/>
          </a:bodyPr>
          <a:lstStyle/>
          <a:p>
            <a:r>
              <a:rPr lang="el-GR" sz="3200" noProof="1"/>
              <a:t>χάριν σοι ἔχω</a:t>
            </a:r>
          </a:p>
          <a:p>
            <a:pPr lvl="1"/>
            <a:r>
              <a:rPr lang="en-US" sz="2800" noProof="1"/>
              <a:t>“Thank you (sing)”</a:t>
            </a:r>
          </a:p>
          <a:p>
            <a:r>
              <a:rPr lang="el-GR" sz="3200" noProof="1"/>
              <a:t>χάριν σφῷν ἔχω</a:t>
            </a:r>
            <a:endParaRPr lang="en-US" sz="3200" noProof="1"/>
          </a:p>
          <a:p>
            <a:pPr lvl="1"/>
            <a:r>
              <a:rPr lang="en-US" sz="2800" noProof="1"/>
              <a:t>“Thank you (dual)”</a:t>
            </a:r>
            <a:endParaRPr lang="el-GR" sz="2800" noProof="1"/>
          </a:p>
          <a:p>
            <a:r>
              <a:rPr lang="el-GR" sz="3200" noProof="1"/>
              <a:t>χάριν ὑμῖν ἔχω</a:t>
            </a:r>
            <a:endParaRPr lang="en-US" sz="3200" noProof="1"/>
          </a:p>
          <a:p>
            <a:pPr lvl="1"/>
            <a:r>
              <a:rPr lang="en-US" sz="2800" noProof="1"/>
              <a:t>“Thank you (plural)”</a:t>
            </a:r>
          </a:p>
          <a:p>
            <a:r>
              <a:rPr lang="en-US" sz="3200" noProof="1"/>
              <a:t>ἀσμένως</a:t>
            </a:r>
          </a:p>
          <a:p>
            <a:pPr lvl="1"/>
            <a:r>
              <a:rPr lang="en-US" sz="2800" noProof="1"/>
              <a:t>“Gladly!” “You’re welcome!”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F18335-07F1-4285-A5B1-EFFDB2342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29" y="3332551"/>
            <a:ext cx="2510742" cy="2853937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A55E7BE3-3086-445A-8714-93D0388343BE}"/>
              </a:ext>
            </a:extLst>
          </p:cNvPr>
          <p:cNvSpPr/>
          <p:nvPr/>
        </p:nvSpPr>
        <p:spPr>
          <a:xfrm rot="20279260" flipH="1">
            <a:off x="609600" y="1524000"/>
            <a:ext cx="1828800" cy="3657600"/>
          </a:xfrm>
          <a:prstGeom prst="arc">
            <a:avLst>
              <a:gd name="adj1" fmla="val 16200000"/>
              <a:gd name="adj2" fmla="val 4865242"/>
            </a:avLst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014E8C-E274-4BC3-A1B9-13D97459B450}"/>
              </a:ext>
            </a:extLst>
          </p:cNvPr>
          <p:cNvCxnSpPr/>
          <p:nvPr/>
        </p:nvCxnSpPr>
        <p:spPr>
          <a:xfrm>
            <a:off x="1066800" y="17526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EEA4-0210-4D92-9F19-F9E8B07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Vocab-Morphology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264F-CAA2-4C24-9EBA-25B12A6F95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noProof="1"/>
              <a:t>ἀθήναζε πορευθῆναι βούλομαι</a:t>
            </a:r>
            <a:r>
              <a:rPr lang="en-US" noProof="1"/>
              <a:t> (present)</a:t>
            </a:r>
            <a:endParaRPr lang="el-GR" noProof="1"/>
          </a:p>
          <a:p>
            <a:pPr lvl="1"/>
            <a:r>
              <a:rPr lang="en-US" noProof="1"/>
              <a:t>I want to travel to Athens</a:t>
            </a:r>
          </a:p>
          <a:p>
            <a:r>
              <a:rPr lang="el-GR" noProof="1"/>
              <a:t>ἀθήναζε πορευθῆναι </a:t>
            </a:r>
            <a:r>
              <a:rPr lang="en-US" noProof="1"/>
              <a:t>________ (aorist)</a:t>
            </a:r>
          </a:p>
          <a:p>
            <a:pPr lvl="1"/>
            <a:r>
              <a:rPr lang="en-US" noProof="1"/>
              <a:t>I </a:t>
            </a:r>
            <a:r>
              <a:rPr lang="en-US" i="1" noProof="1"/>
              <a:t>wanted</a:t>
            </a:r>
            <a:r>
              <a:rPr lang="en-US" noProof="1"/>
              <a:t> to travel to Athens</a:t>
            </a:r>
          </a:p>
          <a:p>
            <a:r>
              <a:rPr lang="el-GR" noProof="1"/>
              <a:t>ἀθήναζε __</a:t>
            </a:r>
            <a:r>
              <a:rPr lang="en-US" noProof="1"/>
              <a:t>__</a:t>
            </a:r>
            <a:r>
              <a:rPr lang="el-GR" noProof="1"/>
              <a:t>____, εἰς τὴν Ρώμην πορευθῆναι βούλομαι</a:t>
            </a:r>
          </a:p>
          <a:p>
            <a:pPr lvl="1"/>
            <a:r>
              <a:rPr lang="en-US" noProof="1"/>
              <a:t>Having traveled to Athens, I want to travle to Rome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F6AB8-C5EA-4D2E-8B9D-CD70CE7D44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noProof="1"/>
              <a:t>βούλομαι βουλήσομαι ἐβουλήθην</a:t>
            </a:r>
          </a:p>
          <a:p>
            <a:pPr lvl="1"/>
            <a:r>
              <a:rPr lang="en-US" noProof="1"/>
              <a:t>I want/wish</a:t>
            </a:r>
            <a:endParaRPr lang="el-GR" noProof="1"/>
          </a:p>
          <a:p>
            <a:r>
              <a:rPr lang="el-GR" noProof="1"/>
              <a:t>πορεύομαι πορεύσομαι ἐπορεύθην</a:t>
            </a:r>
            <a:endParaRPr lang="en-US" noProof="1"/>
          </a:p>
          <a:p>
            <a:pPr lvl="1"/>
            <a:r>
              <a:rPr lang="en-US" noProof="1"/>
              <a:t>I travel/go/[etc.]</a:t>
            </a:r>
            <a:endParaRPr lang="el-GR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ADC65-4F77-40D5-9658-9B9E4BB4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4459814"/>
            <a:ext cx="2330884" cy="1787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AE5B6-EA24-4E28-9620-EB6C139B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45166"/>
            <a:ext cx="2152323" cy="1602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84FF6-AFDC-41C9-8109-47004BF4DE1F}"/>
              </a:ext>
            </a:extLst>
          </p:cNvPr>
          <p:cNvSpPr txBox="1"/>
          <p:nvPr/>
        </p:nvSpPr>
        <p:spPr>
          <a:xfrm>
            <a:off x="4130168" y="2510135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noProof="1">
                <a:solidFill>
                  <a:srgbClr val="FF0000"/>
                </a:solidFill>
              </a:rPr>
              <a:t>ἐβουλήθην</a:t>
            </a:r>
            <a:endParaRPr lang="en-US" sz="2400" dirty="0" err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B3857-1457-40B6-A5CA-324CB9FACFEB}"/>
              </a:ext>
            </a:extLst>
          </p:cNvPr>
          <p:cNvSpPr txBox="1"/>
          <p:nvPr/>
        </p:nvSpPr>
        <p:spPr>
          <a:xfrm>
            <a:off x="2286000" y="3886200"/>
            <a:ext cx="1705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πορευθεῖσα</a:t>
            </a:r>
            <a:endParaRPr lang="en-US" sz="2400" dirty="0" err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0" grpId="0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1110</TotalTime>
  <Words>212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Passive Voice, CH17-beta</vt:lpstr>
      <vt:lpstr>Announcements</vt:lpstr>
      <vt:lpstr>λαλῶμεν ἑλληνιστί! “Let’s speak Greek”</vt:lpstr>
      <vt:lpstr>λαλῶμεν ἑλληνιστί! “Let’s speak Greek” (cont’d)</vt:lpstr>
      <vt:lpstr>Vocab-Morphology Study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91</cp:revision>
  <dcterms:created xsi:type="dcterms:W3CDTF">2002-02-19T14:40:00Z</dcterms:created>
  <dcterms:modified xsi:type="dcterms:W3CDTF">2024-09-13T14:21:10Z</dcterms:modified>
</cp:coreProperties>
</file>