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72" r:id="rId2"/>
    <p:sldId id="286" r:id="rId3"/>
    <p:sldId id="283" r:id="rId4"/>
    <p:sldId id="285" r:id="rId5"/>
    <p:sldId id="287" r:id="rId6"/>
    <p:sldId id="284" r:id="rId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12" userDrawn="1">
          <p15:clr>
            <a:srgbClr val="A4A3A4"/>
          </p15:clr>
        </p15:guide>
        <p15:guide id="3" orient="horz" pos="19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99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538" autoAdjust="0"/>
    <p:restoredTop sz="96323" autoAdjust="0"/>
  </p:normalViewPr>
  <p:slideViewPr>
    <p:cSldViewPr showGuides="1">
      <p:cViewPr varScale="1">
        <p:scale>
          <a:sx n="81" d="100"/>
          <a:sy n="81" d="100"/>
        </p:scale>
        <p:origin x="1258" y="67"/>
      </p:cViewPr>
      <p:guideLst>
        <p:guide pos="2112"/>
        <p:guide orient="horz" pos="19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12A1B7-772E-47F3-ADB4-CFF8359F16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62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8" name="Rectangle 8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  <a:effectLst/>
        </p:spPr>
        <p:txBody>
          <a:bodyPr anchor="b" anchorCtr="0"/>
          <a:lstStyle>
            <a:lvl1pPr algn="ctr">
              <a:lnSpc>
                <a:spcPct val="100000"/>
              </a:lnSpc>
              <a:defRPr sz="4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  <a:effectLst/>
        </p:spPr>
        <p:txBody>
          <a:bodyPr>
            <a:spAutoFit/>
          </a:bodyPr>
          <a:lstStyle>
            <a:lvl1pPr marL="0" indent="0" algn="ctr">
              <a:lnSpc>
                <a:spcPct val="150000"/>
              </a:lnSpc>
              <a:buFontTx/>
              <a:buNone/>
              <a:defRPr sz="2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 descr="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6864" y="1206244"/>
            <a:ext cx="9158272" cy="475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9B5CD-97A9-4BEA-9536-65C6B5E67C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CFFC47-8791-435C-A672-E853F69E6B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6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358900"/>
            <a:ext cx="2743200" cy="4584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58900"/>
            <a:ext cx="8026400" cy="45847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878E8D-F288-4D88-9D41-4DF274C982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2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3657600"/>
            <a:ext cx="10972800" cy="2286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2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90424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219200"/>
            <a:ext cx="5384800" cy="4724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219200"/>
            <a:ext cx="5384800" cy="4724400"/>
          </a:xfrm>
        </p:spPr>
        <p:txBody>
          <a:bodyPr/>
          <a:lstStyle/>
          <a:p>
            <a:pPr lvl="0"/>
            <a:r>
              <a:rPr lang="en-US" noProof="0"/>
              <a:t>Click icon to add online image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31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401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327FA1-B88F-4722-883F-A02B13FF6C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48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14284"/>
            <a:ext cx="10363200" cy="1362075"/>
          </a:xfrm>
        </p:spPr>
        <p:txBody>
          <a:bodyPr anchor="b" anchorCtr="0"/>
          <a:lstStyle>
            <a:lvl1pPr algn="l">
              <a:defRPr sz="40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426225"/>
            <a:ext cx="10363200" cy="1500187"/>
          </a:xfrm>
        </p:spPr>
        <p:txBody>
          <a:bodyPr anchor="t" anchorCtr="0"/>
          <a:lstStyle>
            <a:lvl1pPr marL="0" indent="0">
              <a:buNone/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601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784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orient="horz" pos="18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384800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117791-DEA2-4F36-8A74-676CF96FE18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984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6152"/>
            <a:ext cx="5386917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65870"/>
            <a:ext cx="5386917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6152"/>
            <a:ext cx="5389033" cy="639762"/>
          </a:xfrm>
        </p:spPr>
        <p:txBody>
          <a:bodyPr anchor="b"/>
          <a:lstStyle>
            <a:lvl1pPr marL="0" indent="0">
              <a:buNone/>
              <a:defRPr sz="2400" b="1" u="sng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65870"/>
            <a:ext cx="5389033" cy="432061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1EA35E-1FAB-4CFA-A3D9-7F792460160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4152900" y="3848100"/>
            <a:ext cx="3886200" cy="0"/>
          </a:xfrm>
          <a:prstGeom prst="line">
            <a:avLst/>
          </a:prstGeom>
          <a:ln w="25400" cap="rnd">
            <a:gradFill>
              <a:gsLst>
                <a:gs pos="0">
                  <a:schemeClr val="bg1">
                    <a:lumMod val="50000"/>
                  </a:schemeClr>
                </a:gs>
                <a:gs pos="0">
                  <a:schemeClr val="bg1">
                    <a:lumMod val="50000"/>
                    <a:alpha val="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5082746" y="2903838"/>
            <a:ext cx="2026508" cy="0"/>
          </a:xfrm>
          <a:prstGeom prst="line">
            <a:avLst/>
          </a:prstGeom>
          <a:ln w="19050" cap="rnd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6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E073B5-D94C-4C9B-9135-7D96B9C36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87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46B435-E036-4819-8FD9-8C802BF260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16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435608"/>
            <a:ext cx="4011084" cy="1104392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35608"/>
            <a:ext cx="6815667" cy="46908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2551176"/>
            <a:ext cx="4011084" cy="352958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973EEC-1FC0-4025-82F4-4D91B1F3C7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72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97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19200"/>
            <a:ext cx="10972800" cy="494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14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400">
                <a:latin typeface="Calibri" pitchFamily="34" charset="0"/>
              </a:defRPr>
            </a:lvl1pPr>
          </a:lstStyle>
          <a:p>
            <a:fld id="{ED83BBAA-039B-4F5A-9C5D-23658B0C6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41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0">
          <a:solidFill>
            <a:srgbClr val="0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0000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2600">
          <a:solidFill>
            <a:srgbClr val="000000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rgbClr val="000000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2000">
          <a:solidFill>
            <a:srgbClr val="000000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‐"/>
        <a:defRPr sz="2000">
          <a:solidFill>
            <a:srgbClr val="000000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14400" y="632211"/>
            <a:ext cx="10363200" cy="2057400"/>
          </a:xfrm>
        </p:spPr>
        <p:txBody>
          <a:bodyPr/>
          <a:lstStyle/>
          <a:p>
            <a:r>
              <a:rPr lang="en-US" dirty="0" err="1"/>
              <a:t>CH18</a:t>
            </a:r>
            <a:r>
              <a:rPr lang="en-US" dirty="0"/>
              <a:t>-alpha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14400" y="2904915"/>
            <a:ext cx="10363200" cy="738664"/>
          </a:xfrm>
        </p:spPr>
        <p:txBody>
          <a:bodyPr/>
          <a:lstStyle/>
          <a:p>
            <a:r>
              <a:rPr lang="en-US"/>
              <a:t>GRK 102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CD3BB-1DA1-46F0-9692-7933614F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66800"/>
          </a:xfrm>
        </p:spPr>
        <p:txBody>
          <a:bodyPr/>
          <a:lstStyle/>
          <a:p>
            <a:r>
              <a:rPr lang="en-US" dirty="0"/>
              <a:t>Principal Parts: </a:t>
            </a:r>
            <a:r>
              <a:rPr lang="el-GR" dirty="0" err="1"/>
              <a:t>δίδωμι</a:t>
            </a:r>
            <a:r>
              <a:rPr lang="el-GR" dirty="0"/>
              <a:t> (</a:t>
            </a:r>
            <a:r>
              <a:rPr lang="en-US" dirty="0"/>
              <a:t>“give”)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6851B-78A7-4D88-ACF0-D06713BA2C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19200"/>
            <a:ext cx="10972800" cy="4946822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2800" noProof="1"/>
              <a:t>pres active </a:t>
            </a:r>
            <a:r>
              <a:rPr lang="en-US" sz="3200" b="1" noProof="1"/>
              <a:t>δίδωμι</a:t>
            </a:r>
            <a:r>
              <a:rPr lang="en-US" sz="2800" noProof="1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fut active </a:t>
            </a:r>
            <a:r>
              <a:rPr lang="en-US" sz="3200" b="1" noProof="1"/>
              <a:t>δώσω</a:t>
            </a:r>
            <a:r>
              <a:rPr lang="en-US" sz="2800" noProof="1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aor active </a:t>
            </a:r>
            <a:r>
              <a:rPr lang="en-US" sz="3200" b="1" noProof="1"/>
              <a:t>ἔδωκα</a:t>
            </a:r>
            <a:r>
              <a:rPr lang="en-US" sz="2800" noProof="1"/>
              <a:t> (mid ἐδό</a:t>
            </a:r>
            <a:r>
              <a:rPr lang="el-GR" sz="2800" noProof="1"/>
              <a:t>μ</a:t>
            </a:r>
            <a:r>
              <a:rPr lang="en-US" sz="2800" noProof="1"/>
              <a:t>ην).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“perfect” active </a:t>
            </a:r>
            <a:r>
              <a:rPr lang="en-US" sz="3200" b="1" noProof="1"/>
              <a:t>δέδωκα</a:t>
            </a:r>
            <a:r>
              <a:rPr lang="en-US" sz="2800" noProof="1"/>
              <a:t> (“I have given”).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“perfect” middle-passive </a:t>
            </a:r>
            <a:r>
              <a:rPr lang="en-US" sz="3200" b="1" noProof="1"/>
              <a:t>δέδομαι</a:t>
            </a:r>
            <a:r>
              <a:rPr lang="en-US" sz="2800" noProof="1"/>
              <a:t> (“I have been given”).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800" noProof="1"/>
              <a:t>aor passive </a:t>
            </a:r>
            <a:r>
              <a:rPr lang="en-US" sz="3200" b="1" noProof="1"/>
              <a:t>ἐδόθην</a:t>
            </a:r>
            <a:r>
              <a:rPr lang="en-US" sz="2800" noProof="1"/>
              <a:t> (“I was given”).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791870-5FD2-4206-A191-C3DC2ECDE149}"/>
              </a:ext>
            </a:extLst>
          </p:cNvPr>
          <p:cNvSpPr txBox="1"/>
          <p:nvPr/>
        </p:nvSpPr>
        <p:spPr>
          <a:xfrm>
            <a:off x="2272834" y="5105400"/>
            <a:ext cx="7646340" cy="1191816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“dose” (medicine) from ἡ δόσις from δίδωμι</a:t>
            </a:r>
          </a:p>
          <a:p>
            <a:pPr algn="ctr"/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“antidote” from </a:t>
            </a:r>
            <a:r>
              <a:rPr lang="el-GR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ἡ ἀντίδοσις </a:t>
            </a:r>
            <a:r>
              <a:rPr lang="en-US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l-GR" sz="3200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δίδωμι</a:t>
            </a:r>
            <a:endParaRPr lang="en-US" sz="3200" noProof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82826A-47FD-4406-AA78-04C3DF38C5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244212" cy="1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7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δῶρον δίδωμί σοι / σφῷν / ὑμῖν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“I </a:t>
            </a:r>
            <a:r>
              <a:rPr lang="en-US" sz="2800" i="1" noProof="1"/>
              <a:t>give</a:t>
            </a:r>
            <a:r>
              <a:rPr lang="en-US" sz="2800" noProof="1"/>
              <a:t> you (sing / dual / plur) a gift.”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18335-07F1-4285-A5B1-EFFDB2342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244212" cy="1414285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46E2B15-DDBE-4A77-BB9D-33A3844DAD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7766"/>
              </p:ext>
            </p:extLst>
          </p:nvPr>
        </p:nvGraphicFramePr>
        <p:xfrm>
          <a:off x="3352800" y="3053864"/>
          <a:ext cx="7863840" cy="2926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27026273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08058703"/>
                    </a:ext>
                  </a:extLst>
                </a:gridCol>
                <a:gridCol w="1280160">
                  <a:extLst>
                    <a:ext uri="{9D8B030D-6E8A-4147-A177-3AD203B41FA5}">
                      <a16:colId xmlns:a16="http://schemas.microsoft.com/office/drawing/2014/main" val="1587464299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37908593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766192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present active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48639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δίδω‑μι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διδό‑ναι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διδούς, διδοῦσα, διδόν</a:t>
                      </a:r>
                      <a:b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(διδόντος, διδούσης, διδόντος, etc.)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301176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δίδω‑ς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34576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δίδω‑σι(ν)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84203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δίδο‑μεν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9221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δίδο‑τε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δίδοτε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22855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διδό‑ασι(ν)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730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44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δῶρον δίδοταί σοι / σφῷν / ὑμῖν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“A gift is given to you (sing / dual / plur).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FC5B0C3-B6F6-4C65-B75A-38C1CC8926DF}"/>
              </a:ext>
            </a:extLst>
          </p:cNvPr>
          <p:cNvGraphicFramePr>
            <a:graphicFrameLocks noGrp="1"/>
          </p:cNvGraphicFramePr>
          <p:nvPr/>
        </p:nvGraphicFramePr>
        <p:xfrm>
          <a:off x="3354145" y="3056792"/>
          <a:ext cx="6443415" cy="256032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385805">
                  <a:extLst>
                    <a:ext uri="{9D8B030D-6E8A-4147-A177-3AD203B41FA5}">
                      <a16:colId xmlns:a16="http://schemas.microsoft.com/office/drawing/2014/main" val="3501403772"/>
                    </a:ext>
                  </a:extLst>
                </a:gridCol>
                <a:gridCol w="1385805">
                  <a:extLst>
                    <a:ext uri="{9D8B030D-6E8A-4147-A177-3AD203B41FA5}">
                      <a16:colId xmlns:a16="http://schemas.microsoft.com/office/drawing/2014/main" val="3757306222"/>
                    </a:ext>
                  </a:extLst>
                </a:gridCol>
                <a:gridCol w="1385805">
                  <a:extLst>
                    <a:ext uri="{9D8B030D-6E8A-4147-A177-3AD203B41FA5}">
                      <a16:colId xmlns:a16="http://schemas.microsoft.com/office/drawing/2014/main" val="117744564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51600674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804005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δίδο‑μαι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δίδο‑σθαι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διδόμενος, ‑η, ‑ον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54942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δίδο‑σαι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δίδο‑σο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0034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δίδο‑ται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341406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διδό‑μεθα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5310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δίδο‑σθε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δίδο‑σθε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934124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δίδο‑νται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kern="800" noProof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6250" marR="662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709480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489E5C2-DB80-417B-808E-7C98677981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244212" cy="141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δῶρον ἔδωκά σοι / σφῷν / ὑμῖν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“I </a:t>
            </a:r>
            <a:r>
              <a:rPr lang="en-US" sz="2800" i="1" noProof="1"/>
              <a:t>gave</a:t>
            </a:r>
            <a:r>
              <a:rPr lang="en-US" sz="2800" noProof="1"/>
              <a:t> you (sing / dual / plur) a gift.”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F18335-07F1-4285-A5B1-EFFDB2342D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371600"/>
            <a:ext cx="1244212" cy="141428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ED5B63-E985-4EA7-9BDC-4D0C17CF3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8012213"/>
              </p:ext>
            </p:extLst>
          </p:nvPr>
        </p:nvGraphicFramePr>
        <p:xfrm>
          <a:off x="3352800" y="3048000"/>
          <a:ext cx="5394960" cy="256032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280160">
                  <a:extLst>
                    <a:ext uri="{9D8B030D-6E8A-4147-A177-3AD203B41FA5}">
                      <a16:colId xmlns:a16="http://schemas.microsoft.com/office/drawing/2014/main" val="3983791359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46186966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231346720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375544751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1495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1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aorist active</a:t>
                      </a:r>
                      <a:endParaRPr lang="en-US" sz="200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646199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ἔδωκ‑α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ἔδωκ‑ας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ἔδωκ‑ε(ν)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ἔδο‑μεν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ἔδο‑τε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ἔδο‑σαν</a:t>
                      </a:r>
                      <a:endParaRPr lang="en-US" sz="2000" kern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δός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δότε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δοῦναι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δούς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200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δοῦσ</a:t>
                      </a: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α, δόν</a:t>
                      </a:r>
                      <a:br>
                        <a:rPr lang="en-US" sz="200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(δόντος, etc.)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6733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85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4BB70-C416-43FD-A84A-2CA4FA143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λαλῶμεν</a:t>
            </a:r>
            <a:r>
              <a:rPr lang="el-GR" dirty="0"/>
              <a:t> </a:t>
            </a:r>
            <a:r>
              <a:rPr lang="el-GR" dirty="0" err="1"/>
              <a:t>ἑλληνιστί</a:t>
            </a:r>
            <a:r>
              <a:rPr lang="el-GR" dirty="0"/>
              <a:t>! </a:t>
            </a:r>
            <a:r>
              <a:rPr lang="en-US" dirty="0"/>
              <a:t>“Let’s speak Greek” (cont’d)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8C40-335F-4569-AF39-26A7FFD28A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τὸν ἵππον ἀπεδόμην σοί / σφῷν / ὑμῖν</a:t>
            </a:r>
            <a:r>
              <a:rPr lang="en-US" sz="3200" noProof="1"/>
              <a:t>.</a:t>
            </a:r>
            <a:endParaRPr lang="el-GR" sz="3200" noProof="1"/>
          </a:p>
          <a:p>
            <a:pPr marL="457200" lvl="1" indent="0">
              <a:buNone/>
            </a:pPr>
            <a:r>
              <a:rPr lang="en-US" sz="2800" noProof="1"/>
              <a:t>“I sold the horse to you (sing / dual / plur).</a:t>
            </a:r>
            <a:endParaRPr lang="el-GR" sz="2800" noProof="1"/>
          </a:p>
          <a:p>
            <a:pPr marL="0" indent="0">
              <a:buNone/>
            </a:pPr>
            <a:r>
              <a:rPr lang="en-US" sz="3200" noProof="1"/>
              <a:t>B. </a:t>
            </a:r>
            <a:r>
              <a:rPr lang="el-GR" sz="3200" noProof="1"/>
              <a:t>χάριν σοι ἔχω</a:t>
            </a:r>
            <a:r>
              <a:rPr lang="en-US" sz="3200" noProof="1"/>
              <a:t>.</a:t>
            </a:r>
            <a:endParaRPr lang="el-GR" sz="3200" noProof="1"/>
          </a:p>
          <a:p>
            <a:pPr marL="0" indent="0">
              <a:buNone/>
            </a:pPr>
            <a:r>
              <a:rPr lang="en-US" sz="3200" noProof="1"/>
              <a:t>A. </a:t>
            </a:r>
            <a:r>
              <a:rPr lang="el-GR" sz="3200" noProof="1"/>
              <a:t>ἀσμένως</a:t>
            </a:r>
            <a:r>
              <a:rPr lang="en-US" sz="3200" noProof="1"/>
              <a:t>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DD28C21-41CF-452B-8E11-3A4FDB263E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526447"/>
              </p:ext>
            </p:extLst>
          </p:nvPr>
        </p:nvGraphicFramePr>
        <p:xfrm>
          <a:off x="3352800" y="3048000"/>
          <a:ext cx="5577840" cy="2926080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645920">
                  <a:extLst>
                    <a:ext uri="{9D8B030D-6E8A-4147-A177-3AD203B41FA5}">
                      <a16:colId xmlns:a16="http://schemas.microsoft.com/office/drawing/2014/main" val="3218466228"/>
                    </a:ext>
                  </a:extLst>
                </a:gridCol>
                <a:gridCol w="1188720">
                  <a:extLst>
                    <a:ext uri="{9D8B030D-6E8A-4147-A177-3AD203B41FA5}">
                      <a16:colId xmlns:a16="http://schemas.microsoft.com/office/drawing/2014/main" val="255560085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31346718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18860166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INDIC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IMPERAT</a:t>
                      </a:r>
                      <a:endParaRPr lang="en-US" sz="2000" i="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INFIN</a:t>
                      </a:r>
                      <a:endParaRPr lang="en-US" sz="2000" i="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PTC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280404"/>
                  </a:ext>
                </a:extLst>
              </a:tr>
              <a:tr h="365760">
                <a:tc grid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aorist middle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067455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ἐδό‑μην</a:t>
                      </a:r>
                      <a:endParaRPr lang="en-US" sz="2000" i="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δόσθαι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δόμενος, ‑η, ‑ον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79052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δοῦ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085248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ἔδο‑το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7288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ἐδό‑μεθα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66598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ἔδο‑σθε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δόσθε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13352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ἔδο‑ντο</a:t>
                      </a:r>
                      <a:endParaRPr lang="en-US" sz="2000" i="0" kern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i="0" kern="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4308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35D21FA-4025-4ABA-BF75-B8A7D5B57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1600200"/>
            <a:ext cx="2182211" cy="271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71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rk101-102">
  <a:themeElements>
    <a:clrScheme name="AsianPacAmerHerMonth_TP10131490 6">
      <a:dk1>
        <a:srgbClr val="000000"/>
      </a:dk1>
      <a:lt1>
        <a:srgbClr val="FFFFFF"/>
      </a:lt1>
      <a:dk2>
        <a:srgbClr val="000000"/>
      </a:dk2>
      <a:lt2>
        <a:srgbClr val="996633"/>
      </a:lt2>
      <a:accent1>
        <a:srgbClr val="CC9900"/>
      </a:accent1>
      <a:accent2>
        <a:srgbClr val="FFE28F"/>
      </a:accent2>
      <a:accent3>
        <a:srgbClr val="FFFFFF"/>
      </a:accent3>
      <a:accent4>
        <a:srgbClr val="000000"/>
      </a:accent4>
      <a:accent5>
        <a:srgbClr val="E2CAAA"/>
      </a:accent5>
      <a:accent6>
        <a:srgbClr val="E7CD81"/>
      </a:accent6>
      <a:hlink>
        <a:srgbClr val="996633"/>
      </a:hlink>
      <a:folHlink>
        <a:srgbClr val="FF9900"/>
      </a:folHlink>
    </a:clrScheme>
    <a:fontScheme name="AsianPacAmerHerMonth_TP10131490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dirty="0" err="1" smtClean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>
    <a:extraClrScheme>
      <a:clrScheme name="AsianPacAmerHerMonth_TP10131490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ianPacAmerHerMonth_TP10131490 5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CB7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D6A6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ianPacAmerHerMonth_TP10131490 6">
        <a:dk1>
          <a:srgbClr val="000000"/>
        </a:dk1>
        <a:lt1>
          <a:srgbClr val="FFFFFF"/>
        </a:lt1>
        <a:dk2>
          <a:srgbClr val="000000"/>
        </a:dk2>
        <a:lt2>
          <a:srgbClr val="996633"/>
        </a:lt2>
        <a:accent1>
          <a:srgbClr val="CC9900"/>
        </a:accent1>
        <a:accent2>
          <a:srgbClr val="FFE28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E7CD81"/>
        </a:accent6>
        <a:hlink>
          <a:srgbClr val="996633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rk101-102" id="{75D09EC5-0C05-44A1-AACC-90DA010DF522}" vid="{6A07018C-997D-4FEF-BC37-EC0CD632CD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grk101-102</Template>
  <TotalTime>1245</TotalTime>
  <Words>424</Words>
  <Application>Microsoft Office PowerPoint</Application>
  <PresentationFormat>Widescreen</PresentationFormat>
  <Paragraphs>102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Gill Sans MT</vt:lpstr>
      <vt:lpstr>Times New Roman</vt:lpstr>
      <vt:lpstr>Wingdings</vt:lpstr>
      <vt:lpstr>grk101-102</vt:lpstr>
      <vt:lpstr>CH18-alpha</vt:lpstr>
      <vt:lpstr>Principal Parts: δίδωμι (“give”)</vt:lpstr>
      <vt:lpstr>λαλῶμεν ἑλληνιστί! “Let’s speak Greek”</vt:lpstr>
      <vt:lpstr>λαλῶμεν ἑλληνιστί! “Let’s speak Greek” (cont’d)</vt:lpstr>
      <vt:lpstr>λαλῶμεν ἑλληνιστί! “Let’s speak Greek”</vt:lpstr>
      <vt:lpstr>λαλῶμεν ἑλληνιστί! “Let’s speak Greek” (cont’d)</vt:lpstr>
    </vt:vector>
  </TitlesOfParts>
  <Company>Binghamton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Delian League—Athenian Empire</dc:title>
  <dc:creator>Andrew Scholtz</dc:creator>
  <cp:lastModifiedBy>Andrew Scholtz</cp:lastModifiedBy>
  <cp:revision>107</cp:revision>
  <dcterms:created xsi:type="dcterms:W3CDTF">2002-02-19T14:40:00Z</dcterms:created>
  <dcterms:modified xsi:type="dcterms:W3CDTF">2024-09-18T15:01:28Z</dcterms:modified>
</cp:coreProperties>
</file>