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2" r:id="rId2"/>
    <p:sldId id="288" r:id="rId3"/>
    <p:sldId id="286" r:id="rId4"/>
    <p:sldId id="283" r:id="rId5"/>
    <p:sldId id="285" r:id="rId6"/>
    <p:sldId id="287" r:id="rId7"/>
    <p:sldId id="284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12" userDrawn="1">
          <p15:clr>
            <a:srgbClr val="A4A3A4"/>
          </p15:clr>
        </p15:guide>
        <p15:guide id="3" orient="horz" pos="1920" userDrawn="1">
          <p15:clr>
            <a:srgbClr val="A4A3A4"/>
          </p15:clr>
        </p15:guide>
        <p15:guide id="4" pos="7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38" autoAdjust="0"/>
    <p:restoredTop sz="96323" autoAdjust="0"/>
  </p:normalViewPr>
  <p:slideViewPr>
    <p:cSldViewPr showGuides="1">
      <p:cViewPr varScale="1">
        <p:scale>
          <a:sx n="109" d="100"/>
          <a:sy n="109" d="100"/>
        </p:scale>
        <p:origin x="1332" y="108"/>
      </p:cViewPr>
      <p:guideLst>
        <p:guide pos="2112"/>
        <p:guide orient="horz" pos="1920"/>
        <p:guide pos="7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12A1B7-772E-47F3-ADB4-CFF8359F1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6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9B5CD-97A9-4BEA-9536-65C6B5E67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FFC47-8791-435C-A672-E853F69E6B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78E8D-F288-4D88-9D41-4DF274C98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0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27FA1-B88F-4722-883F-A02B13FF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0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8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17791-DEA2-4F36-8A74-676CF96FE1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EA35E-1FAB-4CFA-A3D9-7F79246016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73B5-D94C-4C9B-9135-7D96B9C36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B435-E036-4819-8FD9-8C802BF26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73EEC-1FC0-4025-82F4-4D91B1F3C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</p:spPr>
        <p:txBody>
          <a:bodyPr/>
          <a:lstStyle/>
          <a:p>
            <a:r>
              <a:rPr lang="en-US" dirty="0" err="1"/>
              <a:t>CH18</a:t>
            </a:r>
            <a:r>
              <a:rPr lang="en-US" dirty="0"/>
              <a:t>-beta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</p:spPr>
        <p:txBody>
          <a:bodyPr/>
          <a:lstStyle/>
          <a:p>
            <a:r>
              <a:rPr lang="en-US"/>
              <a:t>GRK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C8AB-2F0E-40A8-BB4F-648F39E2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λαλῶμεν</a:t>
            </a:r>
            <a:r>
              <a:rPr lang="el-GR" dirty="0"/>
              <a:t> </a:t>
            </a:r>
            <a:r>
              <a:rPr lang="el-GR" dirty="0" err="1"/>
              <a:t>ἑλληνιστί</a:t>
            </a:r>
            <a:r>
              <a:rPr lang="el-GR" dirty="0"/>
              <a:t>! </a:t>
            </a:r>
            <a:r>
              <a:rPr lang="en-US" dirty="0"/>
              <a:t>“Let’s speak Greek”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9684-FA34-436C-B0EF-DBE71C49B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/>
              <a:t>τί ἐποίησας χθές; πότερον…</a:t>
            </a:r>
          </a:p>
          <a:p>
            <a:pPr lvl="1"/>
            <a:r>
              <a:rPr lang="en-US" noProof="1"/>
              <a:t>ἐμάνθανες, ἢ</a:t>
            </a:r>
          </a:p>
          <a:p>
            <a:pPr lvl="1"/>
            <a:r>
              <a:rPr lang="en-US" noProof="1"/>
              <a:t>ἐκάθευδες, ἢ</a:t>
            </a:r>
          </a:p>
          <a:p>
            <a:pPr lvl="1"/>
            <a:r>
              <a:rPr lang="en-US" noProof="1"/>
              <a:t>ταινίαν τ</a:t>
            </a:r>
            <a:r>
              <a:rPr lang="el-GR" noProof="1"/>
              <a:t>ινὰ</a:t>
            </a:r>
            <a:r>
              <a:rPr lang="en-US" noProof="1"/>
              <a:t> (“a film”) ἔβλε</a:t>
            </a:r>
            <a:r>
              <a:rPr lang="el-GR" noProof="1"/>
              <a:t>πες</a:t>
            </a:r>
            <a:r>
              <a:rPr lang="en-US" noProof="1"/>
              <a:t>;</a:t>
            </a:r>
          </a:p>
        </p:txBody>
      </p:sp>
      <p:pic>
        <p:nvPicPr>
          <p:cNvPr id="1026" name="Picture 2" descr="8 Evidence-Based Study Habits: What Research Says Work | Psych Central">
            <a:extLst>
              <a:ext uri="{FF2B5EF4-FFF2-40B4-BE49-F238E27FC236}">
                <a16:creationId xmlns:a16="http://schemas.microsoft.com/office/drawing/2014/main" id="{08423C58-B9FD-476F-964D-08CF3E75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8917"/>
            <a:ext cx="2368551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5 Proven Tips to Sleep Better at Night">
            <a:extLst>
              <a:ext uri="{FF2B5EF4-FFF2-40B4-BE49-F238E27FC236}">
                <a16:creationId xmlns:a16="http://schemas.microsoft.com/office/drawing/2014/main" id="{D7FED586-F2B2-478C-A2E3-E5DB6906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81" y="4389609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vie Theater">
            <a:extLst>
              <a:ext uri="{FF2B5EF4-FFF2-40B4-BE49-F238E27FC236}">
                <a16:creationId xmlns:a16="http://schemas.microsoft.com/office/drawing/2014/main" id="{CED766C8-6FB2-4197-8135-65E28CB6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211" y="4418917"/>
            <a:ext cx="3111325" cy="174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5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D3BB-1DA1-46F0-9692-7933614F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6800"/>
          </a:xfrm>
        </p:spPr>
        <p:txBody>
          <a:bodyPr/>
          <a:lstStyle/>
          <a:p>
            <a:r>
              <a:rPr lang="en-US" dirty="0"/>
              <a:t>Principal Parts: </a:t>
            </a:r>
            <a:r>
              <a:rPr lang="en-US" b="1" kern="800" noProof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τίθημι</a:t>
            </a:r>
            <a:r>
              <a:rPr lang="el-GR" dirty="0"/>
              <a:t> (</a:t>
            </a:r>
            <a:r>
              <a:rPr lang="en-US" dirty="0"/>
              <a:t> “put,” “place”)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6851B-78A7-4D88-ACF0-D06713BA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946822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2800" noProof="1"/>
              <a:t>pres active </a:t>
            </a:r>
            <a:r>
              <a:rPr lang="el-GR" sz="3200" b="1" noProof="1"/>
              <a:t>τίθημι</a:t>
            </a:r>
            <a:r>
              <a:rPr lang="en-US" sz="2800" noProof="1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noProof="1"/>
              <a:t>fut active </a:t>
            </a:r>
            <a:r>
              <a:rPr lang="el-GR" sz="3200" b="1" noProof="1"/>
              <a:t>θήσω</a:t>
            </a:r>
            <a:r>
              <a:rPr lang="en-US" sz="2800" noProof="1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noProof="1"/>
              <a:t>aor active </a:t>
            </a:r>
            <a:r>
              <a:rPr lang="el-GR" sz="3200" b="1" noProof="1"/>
              <a:t>ἔθηκα</a:t>
            </a:r>
            <a:r>
              <a:rPr lang="en-US" sz="2800" noProof="1"/>
              <a:t> (mid </a:t>
            </a:r>
            <a:r>
              <a:rPr lang="el-GR" sz="2800" noProof="1"/>
              <a:t>ἐθέμην</a:t>
            </a:r>
            <a:r>
              <a:rPr lang="en-US" sz="2800" noProof="1"/>
              <a:t>).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noProof="1"/>
              <a:t>“perfect” active </a:t>
            </a:r>
            <a:r>
              <a:rPr lang="el-GR" sz="3200" b="1" noProof="1"/>
              <a:t>τέθηκα</a:t>
            </a:r>
            <a:r>
              <a:rPr lang="en-US" sz="2800" noProof="1"/>
              <a:t> (“I have put”).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noProof="1"/>
              <a:t>“perfect” middle-passive </a:t>
            </a:r>
            <a:r>
              <a:rPr lang="el-GR" sz="3200" b="1" noProof="1"/>
              <a:t>τέθειμαι</a:t>
            </a:r>
            <a:r>
              <a:rPr lang="en-US" sz="2800" noProof="1"/>
              <a:t> (“I have been put”).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noProof="1"/>
              <a:t>aor passive </a:t>
            </a:r>
            <a:r>
              <a:rPr lang="el-GR" sz="3200" b="1" noProof="1"/>
              <a:t>ἐτέθην</a:t>
            </a:r>
            <a:r>
              <a:rPr lang="en-US" sz="2800" noProof="1"/>
              <a:t> (“I was put”).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791870-5FD2-4206-A191-C3DC2ECDE149}"/>
              </a:ext>
            </a:extLst>
          </p:cNvPr>
          <p:cNvSpPr txBox="1"/>
          <p:nvPr/>
        </p:nvSpPr>
        <p:spPr>
          <a:xfrm>
            <a:off x="2527718" y="5105400"/>
            <a:ext cx="7136575" cy="1191816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“thesis” from ἡ </a:t>
            </a:r>
            <a:r>
              <a:rPr lang="el-GR" sz="32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θέσις</a:t>
            </a:r>
            <a:r>
              <a:rPr lang="en-US" sz="32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l-GR" sz="32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τίθημι</a:t>
            </a:r>
            <a:endParaRPr lang="en-US" sz="3200" noProof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“antithesis” from </a:t>
            </a:r>
            <a:r>
              <a:rPr lang="el-GR" sz="32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ἡ ἀντίθεσις </a:t>
            </a:r>
            <a:r>
              <a:rPr lang="en-US" sz="32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l-GR" sz="32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τίθημι</a:t>
            </a:r>
            <a:endParaRPr lang="en-US" sz="3200" noProof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80AF1AD-8B3E-41B5-A78A-F92245BB6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9296400" y="137160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2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BB70-C416-43FD-A84A-2CA4FA14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λαλῶμεν</a:t>
            </a:r>
            <a:r>
              <a:rPr lang="el-GR" dirty="0"/>
              <a:t> </a:t>
            </a:r>
            <a:r>
              <a:rPr lang="el-GR" dirty="0" err="1"/>
              <a:t>ἑλληνιστί</a:t>
            </a:r>
            <a:r>
              <a:rPr lang="el-GR" dirty="0"/>
              <a:t>! </a:t>
            </a:r>
            <a:r>
              <a:rPr lang="en-US" dirty="0"/>
              <a:t>“Let’s speak Greek”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8C40-335F-4569-AF39-26A7FFD2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noProof="1"/>
              <a:t>A. </a:t>
            </a:r>
            <a:r>
              <a:rPr lang="el-GR" sz="3200" noProof="1"/>
              <a:t>τὸν κᾶδον τίθημι</a:t>
            </a:r>
            <a:r>
              <a:rPr lang="en-US" sz="3200" noProof="1"/>
              <a:t> </a:t>
            </a:r>
            <a:r>
              <a:rPr lang="el-GR" sz="3200" noProof="1"/>
              <a:t>αὐτοῦ</a:t>
            </a:r>
            <a:r>
              <a:rPr lang="en-US" sz="3200" noProof="1"/>
              <a:t>.</a:t>
            </a:r>
            <a:endParaRPr lang="el-GR" sz="3200" noProof="1"/>
          </a:p>
          <a:p>
            <a:pPr marL="457200" lvl="1" indent="0">
              <a:buNone/>
            </a:pPr>
            <a:r>
              <a:rPr lang="en-US" sz="2800" noProof="1"/>
              <a:t>“I’m putting/placing the box right here.”</a:t>
            </a:r>
            <a:endParaRPr lang="el-GR" sz="2800" noProof="1"/>
          </a:p>
          <a:p>
            <a:pPr marL="0" indent="0">
              <a:buNone/>
            </a:pPr>
            <a:r>
              <a:rPr lang="en-US" sz="3200" noProof="1"/>
              <a:t>B. </a:t>
            </a:r>
            <a:r>
              <a:rPr lang="el-GR" sz="3200" noProof="1"/>
              <a:t>χάριν σοι ἔχω</a:t>
            </a:r>
            <a:r>
              <a:rPr lang="en-US" sz="3200" noProof="1"/>
              <a:t>.</a:t>
            </a:r>
            <a:endParaRPr lang="el-GR" sz="3200" noProof="1"/>
          </a:p>
          <a:p>
            <a:pPr marL="0" indent="0">
              <a:buNone/>
            </a:pPr>
            <a:r>
              <a:rPr lang="en-US" sz="3200" noProof="1"/>
              <a:t>A. </a:t>
            </a:r>
            <a:r>
              <a:rPr lang="el-GR" sz="3200" noProof="1"/>
              <a:t>ἀσμένως</a:t>
            </a:r>
            <a:r>
              <a:rPr lang="en-US" sz="3200" noProof="1"/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C5E680-D27F-437B-B3FD-80450A04A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16389"/>
              </p:ext>
            </p:extLst>
          </p:nvPr>
        </p:nvGraphicFramePr>
        <p:xfrm>
          <a:off x="3352800" y="3048000"/>
          <a:ext cx="7518399" cy="25603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95543">
                  <a:extLst>
                    <a:ext uri="{9D8B030D-6E8A-4147-A177-3AD203B41FA5}">
                      <a16:colId xmlns:a16="http://schemas.microsoft.com/office/drawing/2014/main" val="627183088"/>
                    </a:ext>
                  </a:extLst>
                </a:gridCol>
                <a:gridCol w="1595543">
                  <a:extLst>
                    <a:ext uri="{9D8B030D-6E8A-4147-A177-3AD203B41FA5}">
                      <a16:colId xmlns:a16="http://schemas.microsoft.com/office/drawing/2014/main" val="2149334067"/>
                    </a:ext>
                  </a:extLst>
                </a:gridCol>
                <a:gridCol w="1595543">
                  <a:extLst>
                    <a:ext uri="{9D8B030D-6E8A-4147-A177-3AD203B41FA5}">
                      <a16:colId xmlns:a16="http://schemas.microsoft.com/office/drawing/2014/main" val="2772328492"/>
                    </a:ext>
                  </a:extLst>
                </a:gridCol>
                <a:gridCol w="2731770">
                  <a:extLst>
                    <a:ext uri="{9D8B030D-6E8A-4147-A177-3AD203B41FA5}">
                      <a16:colId xmlns:a16="http://schemas.microsoft.com/office/drawing/2014/main" val="94727762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IMPERAT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061206"/>
                  </a:ext>
                </a:extLst>
              </a:tr>
              <a:tr h="365760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 active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465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τίθη‑μι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τίθη‑ς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τίθη‑σι(ν)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τίθε‑μεν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τίθε‑τε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τιθέ‑αςι(ν)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τίθει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τίθετε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τιθέ‑ναι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τιθείς, τιθεῖσα, τιθέν (τιθέντος, etc.)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750880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F203FD72-3713-4EEB-9BFA-8D116CF0A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9296400" y="137160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4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BB70-C416-43FD-A84A-2CA4FA14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λαλῶμεν</a:t>
            </a:r>
            <a:r>
              <a:rPr lang="el-GR" dirty="0"/>
              <a:t> </a:t>
            </a:r>
            <a:r>
              <a:rPr lang="el-GR" dirty="0" err="1"/>
              <a:t>ἑλληνιστί</a:t>
            </a:r>
            <a:r>
              <a:rPr lang="el-GR" dirty="0"/>
              <a:t>! </a:t>
            </a:r>
            <a:r>
              <a:rPr lang="en-US" dirty="0"/>
              <a:t>“Let’s speak Greek”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8C40-335F-4569-AF39-26A7FFD2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noProof="1"/>
              <a:t>A. </a:t>
            </a:r>
            <a:r>
              <a:rPr lang="el-GR" sz="3200" noProof="1"/>
              <a:t>ὁ κᾶδος τίθεται αὐτοῦ</a:t>
            </a:r>
            <a:r>
              <a:rPr lang="en-US" sz="3200" noProof="1"/>
              <a:t>.</a:t>
            </a:r>
            <a:endParaRPr lang="el-GR" sz="3200" noProof="1"/>
          </a:p>
          <a:p>
            <a:pPr marL="457200" lvl="1" indent="0">
              <a:buNone/>
            </a:pPr>
            <a:r>
              <a:rPr lang="en-US" sz="2800" noProof="1"/>
              <a:t>“The box is being placed right here.”</a:t>
            </a:r>
            <a:endParaRPr lang="el-GR" sz="2800" noProof="1"/>
          </a:p>
          <a:p>
            <a:pPr marL="0" indent="0">
              <a:buNone/>
            </a:pPr>
            <a:r>
              <a:rPr lang="en-US" sz="3200" noProof="1"/>
              <a:t>B. </a:t>
            </a:r>
            <a:r>
              <a:rPr lang="el-GR" sz="3200" noProof="1"/>
              <a:t>χάριν σοι ἔχω</a:t>
            </a:r>
            <a:r>
              <a:rPr lang="en-US" sz="3200" noProof="1"/>
              <a:t>.</a:t>
            </a:r>
            <a:endParaRPr lang="el-GR" sz="3200" noProof="1"/>
          </a:p>
          <a:p>
            <a:pPr marL="0" indent="0">
              <a:buNone/>
            </a:pPr>
            <a:r>
              <a:rPr lang="en-US" sz="3200" noProof="1"/>
              <a:t>A. </a:t>
            </a:r>
            <a:r>
              <a:rPr lang="el-GR" sz="3200" noProof="1"/>
              <a:t>ἀσμένως</a:t>
            </a:r>
            <a:r>
              <a:rPr lang="en-US" sz="3200" noProof="1"/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C5B0C3-B6F6-4C65-B75A-38C1CC892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00642"/>
              </p:ext>
            </p:extLst>
          </p:nvPr>
        </p:nvGraphicFramePr>
        <p:xfrm>
          <a:off x="3354145" y="3056792"/>
          <a:ext cx="6443415" cy="25603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85805">
                  <a:extLst>
                    <a:ext uri="{9D8B030D-6E8A-4147-A177-3AD203B41FA5}">
                      <a16:colId xmlns:a16="http://schemas.microsoft.com/office/drawing/2014/main" val="3501403772"/>
                    </a:ext>
                  </a:extLst>
                </a:gridCol>
                <a:gridCol w="1385805">
                  <a:extLst>
                    <a:ext uri="{9D8B030D-6E8A-4147-A177-3AD203B41FA5}">
                      <a16:colId xmlns:a16="http://schemas.microsoft.com/office/drawing/2014/main" val="3757306222"/>
                    </a:ext>
                  </a:extLst>
                </a:gridCol>
                <a:gridCol w="1385805">
                  <a:extLst>
                    <a:ext uri="{9D8B030D-6E8A-4147-A177-3AD203B41FA5}">
                      <a16:colId xmlns:a16="http://schemas.microsoft.com/office/drawing/2014/main" val="11774456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1600674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IMPERAT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INFIN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PTC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040052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τίθε‑μαι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τίθε‑σαι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τίθε‑ται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τιθέ‑μεθα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τίθε‑σθε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τίθε‑ενται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τίθε‑σο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τίθε‑σθε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τίθε‑σθα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τιθέμενος, ‑η, ‑ον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494249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A814B47D-9B49-410E-9E90-AE66DF437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9296400" y="137160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BB70-C416-43FD-A84A-2CA4FA14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λαλῶμεν</a:t>
            </a:r>
            <a:r>
              <a:rPr lang="el-GR" dirty="0"/>
              <a:t> </a:t>
            </a:r>
            <a:r>
              <a:rPr lang="el-GR" dirty="0" err="1"/>
              <a:t>ἑλληνιστί</a:t>
            </a:r>
            <a:r>
              <a:rPr lang="el-GR" dirty="0"/>
              <a:t>! </a:t>
            </a:r>
            <a:r>
              <a:rPr lang="en-US" dirty="0"/>
              <a:t>“Let’s speak Greek”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8C40-335F-4569-AF39-26A7FFD2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noProof="1"/>
              <a:t>A. </a:t>
            </a:r>
            <a:r>
              <a:rPr lang="el-GR" sz="3200" noProof="1"/>
              <a:t>τὸν κᾶδον ἔθηκα αὐτοῦ</a:t>
            </a:r>
            <a:r>
              <a:rPr lang="en-US" sz="3200" noProof="1"/>
              <a:t>.</a:t>
            </a:r>
            <a:endParaRPr lang="el-GR" sz="3200" noProof="1"/>
          </a:p>
          <a:p>
            <a:pPr marL="457200" lvl="1" indent="0">
              <a:buNone/>
            </a:pPr>
            <a:r>
              <a:rPr lang="en-US" sz="2800" noProof="1"/>
              <a:t>“I put </a:t>
            </a:r>
            <a:r>
              <a:rPr lang="en-US" sz="2000" noProof="1"/>
              <a:t>(past)</a:t>
            </a:r>
            <a:r>
              <a:rPr lang="en-US" sz="2800" noProof="1"/>
              <a:t> the box right here.”</a:t>
            </a:r>
            <a:endParaRPr lang="el-GR" sz="2800" noProof="1"/>
          </a:p>
          <a:p>
            <a:pPr marL="0" indent="0">
              <a:buNone/>
            </a:pPr>
            <a:r>
              <a:rPr lang="en-US" sz="3200" noProof="1"/>
              <a:t>B. </a:t>
            </a:r>
            <a:r>
              <a:rPr lang="el-GR" sz="3200" noProof="1"/>
              <a:t>χάριν σοι ἔχω</a:t>
            </a:r>
            <a:r>
              <a:rPr lang="en-US" sz="3200" noProof="1"/>
              <a:t>.</a:t>
            </a:r>
            <a:endParaRPr lang="el-GR" sz="3200" noProof="1"/>
          </a:p>
          <a:p>
            <a:pPr marL="0" indent="0">
              <a:buNone/>
            </a:pPr>
            <a:r>
              <a:rPr lang="en-US" sz="3200" noProof="1"/>
              <a:t>A. </a:t>
            </a:r>
            <a:r>
              <a:rPr lang="el-GR" sz="3200" noProof="1"/>
              <a:t>ἀσμένως</a:t>
            </a:r>
            <a:r>
              <a:rPr lang="en-US" sz="3200" noProof="1"/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905F47-BE0D-489C-893A-4830D6355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39571"/>
              </p:ext>
            </p:extLst>
          </p:nvPr>
        </p:nvGraphicFramePr>
        <p:xfrm>
          <a:off x="3352800" y="3060895"/>
          <a:ext cx="5577840" cy="25603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371600">
                  <a:extLst>
                    <a:ext uri="{9D8B030D-6E8A-4147-A177-3AD203B41FA5}">
                      <a16:colId xmlns:a16="http://schemas.microsoft.com/office/drawing/2014/main" val="284914194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8858693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03181365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344342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IMPERAT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084506"/>
                  </a:ext>
                </a:extLst>
              </a:tr>
              <a:tr h="36576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aorist active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710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ἔθηκ‑α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ἔθηκ‑ας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ἔθηκ‑ε(ν)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ἔθε‑μεν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ἔθε‑τε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ἔθε‑σαν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θές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θέτε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θεῖναι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θείς, θεῖσα, θέν</a:t>
                      </a:r>
                      <a:b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i="0" kern="800" noProof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(θέντος, etc.)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156274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2F97A97E-3292-40D6-A076-C00F41DE2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9296400" y="137160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7EE2465-479D-4025-A096-0C2B35E23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315994"/>
            <a:ext cx="1960541" cy="1711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F4BB70-C416-43FD-A84A-2CA4FA14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λαλῶμεν</a:t>
            </a:r>
            <a:r>
              <a:rPr lang="el-GR" dirty="0"/>
              <a:t> </a:t>
            </a:r>
            <a:r>
              <a:rPr lang="el-GR" dirty="0" err="1"/>
              <a:t>ἑλληνιστί</a:t>
            </a:r>
            <a:r>
              <a:rPr lang="el-GR" dirty="0"/>
              <a:t>! </a:t>
            </a:r>
            <a:r>
              <a:rPr lang="en-US" dirty="0"/>
              <a:t>“Let’s speak Greek”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8C40-335F-4569-AF39-26A7FFD2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noProof="1"/>
              <a:t>A. </a:t>
            </a:r>
            <a:r>
              <a:rPr lang="el-GR" sz="3200" noProof="1"/>
              <a:t>τῇ πόλει </a:t>
            </a:r>
            <a:r>
              <a:rPr lang="en-US" sz="3200" noProof="1"/>
              <a:t>Binghamton</a:t>
            </a:r>
            <a:r>
              <a:rPr lang="el-GR" sz="3200" noProof="1"/>
              <a:t> ἐπεθέμην</a:t>
            </a:r>
            <a:r>
              <a:rPr lang="en-US" sz="3200" noProof="1"/>
              <a:t>.</a:t>
            </a:r>
            <a:endParaRPr lang="el-GR" sz="3200" noProof="1"/>
          </a:p>
          <a:p>
            <a:pPr marL="457200" lvl="1" indent="0">
              <a:buNone/>
            </a:pPr>
            <a:r>
              <a:rPr lang="en-US" sz="2800" noProof="1"/>
              <a:t>“I attacked (the city of)</a:t>
            </a:r>
            <a:r>
              <a:rPr lang="el-GR" sz="2800" noProof="1"/>
              <a:t> </a:t>
            </a:r>
            <a:r>
              <a:rPr lang="en-US" sz="2800" noProof="1"/>
              <a:t>Binghamton.”</a:t>
            </a:r>
            <a:endParaRPr lang="el-GR" sz="2800" noProof="1"/>
          </a:p>
          <a:p>
            <a:pPr marL="0" indent="0">
              <a:buNone/>
            </a:pPr>
            <a:r>
              <a:rPr lang="en-US" sz="3200" noProof="1"/>
              <a:t>B. </a:t>
            </a:r>
            <a:r>
              <a:rPr lang="el-GR" sz="3200" noProof="1"/>
              <a:t>χάριν σοι ἔχω</a:t>
            </a:r>
            <a:r>
              <a:rPr lang="en-US" sz="3200" noProof="1"/>
              <a:t>.</a:t>
            </a:r>
            <a:endParaRPr lang="el-GR" sz="3200" noProof="1"/>
          </a:p>
          <a:p>
            <a:pPr marL="0" indent="0">
              <a:buNone/>
            </a:pPr>
            <a:r>
              <a:rPr lang="en-US" sz="3200" noProof="1"/>
              <a:t>A. </a:t>
            </a:r>
            <a:r>
              <a:rPr lang="el-GR" sz="3200" noProof="1"/>
              <a:t>ἀσμένως</a:t>
            </a:r>
            <a:r>
              <a:rPr lang="en-US" sz="3200" noProof="1"/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A0A86F-7F6B-4C9D-B4A0-36D89EC69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74067"/>
              </p:ext>
            </p:extLst>
          </p:nvPr>
        </p:nvGraphicFramePr>
        <p:xfrm>
          <a:off x="3351943" y="3048000"/>
          <a:ext cx="6217920" cy="25603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45920">
                  <a:extLst>
                    <a:ext uri="{9D8B030D-6E8A-4147-A177-3AD203B41FA5}">
                      <a16:colId xmlns:a16="http://schemas.microsoft.com/office/drawing/2014/main" val="274318911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50009071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03775599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2974901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noProof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</a:t>
                      </a:r>
                      <a:endParaRPr lang="en-US" sz="1200" kern="800" noProof="1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noProof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IMPERAT</a:t>
                      </a:r>
                      <a:endParaRPr lang="en-US" sz="1200" kern="800" noProof="1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noProof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INFIN</a:t>
                      </a:r>
                      <a:endParaRPr lang="en-US" sz="1200" kern="800" noProof="1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noProof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PTC</a:t>
                      </a:r>
                      <a:endParaRPr lang="en-US" sz="1200" kern="800" noProof="1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965578"/>
                  </a:ext>
                </a:extLst>
              </a:tr>
              <a:tr h="36576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noProof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aorist middle</a:t>
                      </a:r>
                      <a:endParaRPr lang="en-US" sz="1200" kern="800" noProof="1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2117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noProof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ἐπ-ἐθέ‑μην</a:t>
                      </a:r>
                      <a:endParaRPr lang="en-US" sz="1200" kern="800" noProof="1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noProof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ἐπ-έθου</a:t>
                      </a:r>
                      <a:endParaRPr lang="en-US" sz="1200" kern="800" noProof="1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noProof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ἐπ-έθε‑το</a:t>
                      </a:r>
                      <a:endParaRPr lang="en-US" sz="1200" kern="800" noProof="1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noProof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ἐπ-εθέ‑μεθα</a:t>
                      </a:r>
                      <a:endParaRPr lang="en-US" sz="1200" kern="800" noProof="1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noProof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ἐπ-έθε‑σθε</a:t>
                      </a:r>
                      <a:endParaRPr lang="en-US" sz="1200" kern="800" noProof="1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noProof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ἐπ-έθε‑ντο</a:t>
                      </a:r>
                      <a:endParaRPr lang="en-US" sz="1200" kern="800" noProof="1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noProof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ἐπιθοῦ</a:t>
                      </a:r>
                      <a:endParaRPr lang="en-US" sz="1200" kern="800" noProof="1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noProof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ἐπιθέσθε</a:t>
                      </a:r>
                      <a:endParaRPr lang="en-US" sz="1200" kern="800" noProof="1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noProof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ἐπιθέσθαι</a:t>
                      </a:r>
                      <a:endParaRPr lang="en-US" sz="1200" kern="800" noProof="1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noProof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ἐπιθέμενος, ‑η, ‑ον</a:t>
                      </a:r>
                      <a:endParaRPr lang="en-US" sz="1200" kern="800" noProof="1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79874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13E7844-FB40-42CD-ADA4-816A16EF39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70" y="1676399"/>
            <a:ext cx="2111849" cy="13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1434</TotalTime>
  <Words>406</Words>
  <Application>Microsoft Office PowerPoint</Application>
  <PresentationFormat>Widescreen</PresentationFormat>
  <Paragraphs>95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Gill Sans MT</vt:lpstr>
      <vt:lpstr>Palatino Linotype</vt:lpstr>
      <vt:lpstr>Times New Roman</vt:lpstr>
      <vt:lpstr>Wingdings</vt:lpstr>
      <vt:lpstr>grk101-102</vt:lpstr>
      <vt:lpstr>CH18-beta</vt:lpstr>
      <vt:lpstr>λαλῶμεν ἑλληνιστί! “Let’s speak Greek”</vt:lpstr>
      <vt:lpstr>Principal Parts: τίθημι ( “put,” “place”)</vt:lpstr>
      <vt:lpstr>λαλῶμεν ἑλληνιστί! “Let’s speak Greek”</vt:lpstr>
      <vt:lpstr>λαλῶμεν ἑλληνιστί! “Let’s speak Greek” (cont’d)</vt:lpstr>
      <vt:lpstr>λαλῶμεν ἑλληνιστί! “Let’s speak Greek”</vt:lpstr>
      <vt:lpstr>λαλῶμεν ἑλληνιστί! “Let’s speak Greek” (cont’d)</vt:lpstr>
    </vt:vector>
  </TitlesOfParts>
  <Company>Binghamton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Delian League—Athenian Empire</dc:title>
  <dc:creator>Andrew Scholtz</dc:creator>
  <cp:lastModifiedBy>Andrew Scholtz</cp:lastModifiedBy>
  <cp:revision>119</cp:revision>
  <dcterms:created xsi:type="dcterms:W3CDTF">2002-02-19T14:40:00Z</dcterms:created>
  <dcterms:modified xsi:type="dcterms:W3CDTF">2024-09-23T16:06:48Z</dcterms:modified>
</cp:coreProperties>
</file>