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89" r:id="rId3"/>
    <p:sldId id="288" r:id="rId4"/>
    <p:sldId id="290" r:id="rId5"/>
    <p:sldId id="291" r:id="rId6"/>
    <p:sldId id="294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12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09" d="100"/>
          <a:sy n="109" d="100"/>
        </p:scale>
        <p:origin x="1332" y="108"/>
      </p:cViewPr>
      <p:guideLst>
        <p:guide pos="4512"/>
        <p:guide orient="horz" pos="3120"/>
        <p:guide pos="7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ngdev.binghamton.edu/ascholtz/grk102/files/hand19_alpha-beta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ngdev.binghamton.edu/ascholtz/grk102/files/hand19_alpha-beta.pd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CH19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F560A-0295-4F84-BACB-63506590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1888"/>
            <a:ext cx="5105400" cy="5353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5EB5A-A7EE-485B-8C3B-5802EDDD170B}"/>
              </a:ext>
            </a:extLst>
          </p:cNvPr>
          <p:cNvSpPr txBox="1"/>
          <p:nvPr/>
        </p:nvSpPr>
        <p:spPr>
          <a:xfrm>
            <a:off x="4473277" y="5398480"/>
            <a:ext cx="3245448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noProof="1">
                <a:latin typeface="GentiumAlt" panose="0200050306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VOCAB</a:t>
            </a:r>
          </a:p>
          <a:p>
            <a:pPr algn="ctr"/>
            <a:r>
              <a:rPr lang="en-US" noProof="1">
                <a:latin typeface="GentiumAlt" panose="0200050306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ἡ ἐλάᾱ, τῆς ἐλάᾱς olive</a:t>
            </a:r>
          </a:p>
          <a:p>
            <a:pPr algn="ctr"/>
            <a:r>
              <a:rPr lang="en-US" noProof="1">
                <a:latin typeface="GentiumAlt" panose="0200050306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συλλέγω to collect</a:t>
            </a:r>
          </a:p>
          <a:p>
            <a:pPr algn="ctr"/>
            <a:r>
              <a:rPr lang="en-US" noProof="1">
                <a:latin typeface="GentiumAlt" panose="0200050306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ἀναβαίνω to go up, to climb up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729E8A-96A1-4325-9B00-4362BE1611CB}"/>
              </a:ext>
            </a:extLst>
          </p:cNvPr>
          <p:cNvGrpSpPr/>
          <p:nvPr/>
        </p:nvGrpSpPr>
        <p:grpSpPr>
          <a:xfrm>
            <a:off x="3657600" y="4953000"/>
            <a:ext cx="4114800" cy="0"/>
            <a:chOff x="3657600" y="4953000"/>
            <a:chExt cx="41148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CE371B-E88C-4CFF-B7D6-9103D3BB399B}"/>
                </a:ext>
              </a:extLst>
            </p:cNvPr>
            <p:cNvCxnSpPr/>
            <p:nvPr/>
          </p:nvCxnSpPr>
          <p:spPr>
            <a:xfrm>
              <a:off x="3657600" y="4953000"/>
              <a:ext cx="1676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05F801-84E3-48CD-8605-EA96772DBC13}"/>
                </a:ext>
              </a:extLst>
            </p:cNvPr>
            <p:cNvCxnSpPr/>
            <p:nvPr/>
          </p:nvCxnSpPr>
          <p:spPr>
            <a:xfrm>
              <a:off x="6248400" y="4953000"/>
              <a:ext cx="152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0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8AB-2F0E-40A8-BB4F-648F39E2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684-FA34-436C-B0EF-DBE71C49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τί ἐποίησας χθές; πότερον…</a:t>
            </a:r>
          </a:p>
          <a:p>
            <a:pPr lvl="1"/>
            <a:r>
              <a:rPr lang="en-US" noProof="1"/>
              <a:t>ἐμάνθανες, ἢ</a:t>
            </a:r>
          </a:p>
          <a:p>
            <a:pPr lvl="1"/>
            <a:r>
              <a:rPr lang="en-US" noProof="1"/>
              <a:t>ἐκάθευδες, ἢ</a:t>
            </a:r>
          </a:p>
          <a:p>
            <a:pPr lvl="1"/>
            <a:r>
              <a:rPr lang="en-US" noProof="1"/>
              <a:t>ταινίαν τ</a:t>
            </a:r>
            <a:r>
              <a:rPr lang="el-GR" noProof="1"/>
              <a:t>ινὰ</a:t>
            </a:r>
            <a:r>
              <a:rPr lang="en-US" noProof="1"/>
              <a:t> (“a film”) ἔβλε</a:t>
            </a:r>
            <a:r>
              <a:rPr lang="el-GR" noProof="1"/>
              <a:t>πες</a:t>
            </a:r>
            <a:r>
              <a:rPr lang="en-US" noProof="1"/>
              <a:t>, </a:t>
            </a:r>
            <a:r>
              <a:rPr lang="el-GR" noProof="1"/>
              <a:t>ἢ</a:t>
            </a:r>
          </a:p>
          <a:p>
            <a:pPr lvl="1"/>
            <a:r>
              <a:rPr lang="el-GR" noProof="1"/>
              <a:t>ἄλλο τι ἐποίησας;</a:t>
            </a:r>
            <a:endParaRPr lang="en-US" noProof="1"/>
          </a:p>
        </p:txBody>
      </p:sp>
      <p:pic>
        <p:nvPicPr>
          <p:cNvPr id="1026" name="Picture 2" descr="8 Evidence-Based Study Habits: What Research Says Work | Psych Central">
            <a:extLst>
              <a:ext uri="{FF2B5EF4-FFF2-40B4-BE49-F238E27FC236}">
                <a16:creationId xmlns:a16="http://schemas.microsoft.com/office/drawing/2014/main" id="{08423C58-B9FD-476F-964D-08CF3E75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4777"/>
            <a:ext cx="1618903" cy="12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 Proven Tips to Sleep Better at Night">
            <a:extLst>
              <a:ext uri="{FF2B5EF4-FFF2-40B4-BE49-F238E27FC236}">
                <a16:creationId xmlns:a16="http://schemas.microsoft.com/office/drawing/2014/main" id="{D7FED586-F2B2-478C-A2E3-E5DB6906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18" y="4960353"/>
            <a:ext cx="1614562" cy="12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vie Theater">
            <a:extLst>
              <a:ext uri="{FF2B5EF4-FFF2-40B4-BE49-F238E27FC236}">
                <a16:creationId xmlns:a16="http://schemas.microsoft.com/office/drawing/2014/main" id="{CED766C8-6FB2-4197-8135-65E28CB6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95" y="4960353"/>
            <a:ext cx="2126589" cy="11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9CCF0F47-C01D-4814-92AD-0A49A375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3000" y="4961791"/>
            <a:ext cx="1189451" cy="11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8AB-2F0E-40A8-BB4F-648F39E2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Let’s Talk about </a:t>
            </a:r>
            <a:r>
              <a:rPr lang="el-GR" noProof="1"/>
              <a:t>ἵστημι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0CBB5-F3E3-4D65-AE3B-980F715CA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Comments/questions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684-FA34-436C-B0EF-DBE71C49BF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noProof="1"/>
              <a:t>Discussion on </a:t>
            </a:r>
            <a:r>
              <a:rPr lang="en-US" sz="2800" noProof="1">
                <a:hlinkClick r:id="rId2"/>
              </a:rPr>
              <a:t>handout</a:t>
            </a:r>
            <a:endParaRPr lang="en-US" sz="2800" noProof="1"/>
          </a:p>
          <a:p>
            <a:r>
              <a:rPr lang="en-US" sz="2800" noProof="1"/>
              <a:t>Discussion in book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203B1C-C579-4AD3-AA6F-56DB27565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noProof="1"/>
              <a:t>Explain the principal parts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473FC-0520-4F8E-A2A8-79B5E0308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1.	</a:t>
            </a:r>
            <a:r>
              <a:rPr lang="el-GR" sz="2800" dirty="0" err="1"/>
              <a:t>ἵστημι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2.	</a:t>
            </a:r>
            <a:r>
              <a:rPr lang="el-GR" sz="2800" dirty="0" err="1"/>
              <a:t>στήσω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3α</a:t>
            </a:r>
            <a:r>
              <a:rPr lang="el-GR" sz="2800" dirty="0"/>
              <a:t>.	</a:t>
            </a:r>
            <a:r>
              <a:rPr lang="el-GR" sz="2800" dirty="0" err="1"/>
              <a:t>ἔστησα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3β</a:t>
            </a:r>
            <a:r>
              <a:rPr lang="el-GR" sz="2800" dirty="0"/>
              <a:t>.	</a:t>
            </a:r>
            <a:r>
              <a:rPr lang="el-GR" sz="2800" dirty="0" err="1"/>
              <a:t>ἔστην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4.	[</a:t>
            </a:r>
            <a:r>
              <a:rPr lang="el-GR" sz="2800" dirty="0" err="1"/>
              <a:t>ἕστηκα</a:t>
            </a:r>
            <a:r>
              <a:rPr lang="el-GR" sz="2800" dirty="0"/>
              <a:t>]</a:t>
            </a:r>
          </a:p>
          <a:p>
            <a:pPr marL="0" indent="0">
              <a:buNone/>
            </a:pPr>
            <a:r>
              <a:rPr lang="el-GR" sz="2800" dirty="0"/>
              <a:t>5.	[</a:t>
            </a:r>
            <a:r>
              <a:rPr lang="el-GR" sz="2800" dirty="0" err="1"/>
              <a:t>ἕστᾰμαι</a:t>
            </a:r>
            <a:r>
              <a:rPr lang="el-GR" sz="2800" dirty="0"/>
              <a:t>]</a:t>
            </a:r>
          </a:p>
          <a:p>
            <a:pPr marL="0" indent="0">
              <a:buNone/>
            </a:pPr>
            <a:r>
              <a:rPr lang="el-GR" sz="2800" dirty="0"/>
              <a:t>6.	</a:t>
            </a:r>
            <a:r>
              <a:rPr lang="el-GR" sz="2800" dirty="0" err="1"/>
              <a:t>ἐστάθην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8AB-2F0E-40A8-BB4F-648F39E2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What’s going on? (translate, explain)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684-FA34-436C-B0EF-DBE71C49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172200" cy="4946822"/>
          </a:xfrm>
        </p:spPr>
        <p:txBody>
          <a:bodyPr/>
          <a:lstStyle/>
          <a:p>
            <a:pPr marL="0" indent="0">
              <a:buNone/>
            </a:pPr>
            <a:r>
              <a:rPr lang="el-GR" noProof="1"/>
              <a:t>ἡ παῖς τοὺς κύνας ἔστησεν.</a:t>
            </a:r>
          </a:p>
          <a:p>
            <a:pPr marL="0" indent="0">
              <a:buNone/>
            </a:pPr>
            <a:r>
              <a:rPr lang="el-GR" noProof="1"/>
              <a:t>οἱ κύνες ἔστησαν.</a:t>
            </a:r>
          </a:p>
          <a:p>
            <a:pPr marL="0" indent="0">
              <a:buNone/>
            </a:pPr>
            <a:r>
              <a:rPr lang="el-GR" noProof="1"/>
              <a:t>οἱ κύνες ὑπὸ τῆς παιδὸς ἐστάθησαν.</a:t>
            </a:r>
          </a:p>
          <a:p>
            <a:pPr marL="0" indent="0">
              <a:buNone/>
            </a:pPr>
            <a:r>
              <a:rPr lang="el-GR" noProof="1"/>
              <a:t>κύον· στῆθι.</a:t>
            </a:r>
          </a:p>
          <a:p>
            <a:pPr marL="0" indent="0">
              <a:buNone/>
            </a:pPr>
            <a:r>
              <a:rPr lang="el-GR" noProof="1"/>
              <a:t>τοῦ κυνὸς στάντος, ἡ παῖς ἀνέστην.</a:t>
            </a:r>
          </a:p>
          <a:p>
            <a:pPr marL="0" indent="0">
              <a:buNone/>
            </a:pPr>
            <a:endParaRPr lang="el-GR" noProof="1"/>
          </a:p>
          <a:p>
            <a:endParaRPr lang="en-US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3B83B-7A32-4A97-A7A7-31D94525E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8AB-2F0E-40A8-BB4F-648F39E2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684-FA34-436C-B0EF-DBE71C49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τί ἐποίησας χθές; πότερον…</a:t>
            </a:r>
          </a:p>
          <a:p>
            <a:pPr lvl="1"/>
            <a:r>
              <a:rPr lang="en-US" noProof="1"/>
              <a:t>ἐμάνθανες, ἢ</a:t>
            </a:r>
          </a:p>
          <a:p>
            <a:pPr lvl="1"/>
            <a:r>
              <a:rPr lang="en-US" noProof="1"/>
              <a:t>ἐκάθευδες, ἢ</a:t>
            </a:r>
          </a:p>
          <a:p>
            <a:pPr lvl="1"/>
            <a:r>
              <a:rPr lang="en-US" noProof="1"/>
              <a:t>ταινίαν τ</a:t>
            </a:r>
            <a:r>
              <a:rPr lang="el-GR" noProof="1"/>
              <a:t>ινὰ</a:t>
            </a:r>
            <a:r>
              <a:rPr lang="en-US" noProof="1"/>
              <a:t> (“a film”) ἔβλε</a:t>
            </a:r>
            <a:r>
              <a:rPr lang="el-GR" noProof="1"/>
              <a:t>πες</a:t>
            </a:r>
            <a:r>
              <a:rPr lang="en-US" noProof="1"/>
              <a:t>;</a:t>
            </a:r>
          </a:p>
        </p:txBody>
      </p:sp>
      <p:pic>
        <p:nvPicPr>
          <p:cNvPr id="1026" name="Picture 2" descr="8 Evidence-Based Study Habits: What Research Says Work | Psych Central">
            <a:extLst>
              <a:ext uri="{FF2B5EF4-FFF2-40B4-BE49-F238E27FC236}">
                <a16:creationId xmlns:a16="http://schemas.microsoft.com/office/drawing/2014/main" id="{08423C58-B9FD-476F-964D-08CF3E75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8917"/>
            <a:ext cx="2368551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 Proven Tips to Sleep Better at Night">
            <a:extLst>
              <a:ext uri="{FF2B5EF4-FFF2-40B4-BE49-F238E27FC236}">
                <a16:creationId xmlns:a16="http://schemas.microsoft.com/office/drawing/2014/main" id="{D7FED586-F2B2-478C-A2E3-E5DB6906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1" y="4389609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vie Theater">
            <a:extLst>
              <a:ext uri="{FF2B5EF4-FFF2-40B4-BE49-F238E27FC236}">
                <a16:creationId xmlns:a16="http://schemas.microsoft.com/office/drawing/2014/main" id="{CED766C8-6FB2-4197-8135-65E28CB6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11" y="4418917"/>
            <a:ext cx="3111325" cy="17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8AB-2F0E-40A8-BB4F-648F39E2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Let’s Talk about </a:t>
            </a:r>
            <a:r>
              <a:rPr lang="el-GR" noProof="1"/>
              <a:t>ἵστημι</a:t>
            </a:r>
            <a:r>
              <a:rPr lang="en-US" noProof="1"/>
              <a:t> (again)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0CBB5-F3E3-4D65-AE3B-980F715CA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Comments/questions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684-FA34-436C-B0EF-DBE71C49BF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noProof="1"/>
              <a:t>Discussion on </a:t>
            </a:r>
            <a:r>
              <a:rPr lang="en-US" sz="2800" noProof="1">
                <a:hlinkClick r:id="rId2"/>
              </a:rPr>
              <a:t>handout</a:t>
            </a:r>
            <a:endParaRPr lang="en-US" sz="2800" noProof="1"/>
          </a:p>
          <a:p>
            <a:r>
              <a:rPr lang="en-US" sz="2800" noProof="1"/>
              <a:t>Discussion in book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203B1C-C579-4AD3-AA6F-56DB27565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noProof="1"/>
              <a:t>Explain the principal parts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473FC-0520-4F8E-A2A8-79B5E03086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1.	</a:t>
            </a:r>
            <a:r>
              <a:rPr lang="el-GR" sz="2800" dirty="0" err="1"/>
              <a:t>ἵστημι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2.	</a:t>
            </a:r>
            <a:r>
              <a:rPr lang="el-GR" sz="2800" dirty="0" err="1"/>
              <a:t>στήσω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3α</a:t>
            </a:r>
            <a:r>
              <a:rPr lang="el-GR" sz="2800" dirty="0"/>
              <a:t>.	</a:t>
            </a:r>
            <a:r>
              <a:rPr lang="el-GR" sz="2800" dirty="0" err="1"/>
              <a:t>ἔστησα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3β</a:t>
            </a:r>
            <a:r>
              <a:rPr lang="el-GR" sz="2800" dirty="0"/>
              <a:t>.	</a:t>
            </a:r>
            <a:r>
              <a:rPr lang="el-GR" sz="2800" dirty="0" err="1"/>
              <a:t>ἔστην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4.	[</a:t>
            </a:r>
            <a:r>
              <a:rPr lang="el-GR" sz="2800" dirty="0" err="1"/>
              <a:t>ἕστηκα</a:t>
            </a:r>
            <a:r>
              <a:rPr lang="el-GR" sz="2800" dirty="0"/>
              <a:t>]</a:t>
            </a:r>
          </a:p>
          <a:p>
            <a:pPr marL="0" indent="0">
              <a:buNone/>
            </a:pPr>
            <a:r>
              <a:rPr lang="el-GR" sz="2800" dirty="0"/>
              <a:t>5.	[</a:t>
            </a:r>
            <a:r>
              <a:rPr lang="el-GR" sz="2800" dirty="0" err="1"/>
              <a:t>ἕστᾰμαι</a:t>
            </a:r>
            <a:r>
              <a:rPr lang="el-GR" sz="2800" dirty="0"/>
              <a:t>]</a:t>
            </a:r>
          </a:p>
          <a:p>
            <a:pPr marL="0" indent="0">
              <a:buNone/>
            </a:pPr>
            <a:r>
              <a:rPr lang="el-GR" sz="2800" dirty="0"/>
              <a:t>6.	</a:t>
            </a:r>
            <a:r>
              <a:rPr lang="el-GR" sz="2800" dirty="0" err="1"/>
              <a:t>ἐστάθην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01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07E4-5CEF-4113-878C-65A1227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Let’s Talk about </a:t>
            </a:r>
            <a:r>
              <a:rPr lang="el-GR" noProof="1"/>
              <a:t>ἵστημι</a:t>
            </a:r>
            <a:r>
              <a:rPr lang="en-US" noProof="1"/>
              <a:t> (again, cont’d)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D526C5-CD93-4D28-A7CF-71315E71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553200" cy="4946822"/>
          </a:xfrm>
        </p:spPr>
        <p:txBody>
          <a:bodyPr/>
          <a:lstStyle/>
          <a:p>
            <a:r>
              <a:rPr lang="en-US" noProof="1"/>
              <a:t>ὁ κύων τὸν ξένον εἰς φόβον κατ-έ-στησεν (English?)</a:t>
            </a:r>
          </a:p>
          <a:p>
            <a:pPr lvl="1"/>
            <a:r>
              <a:rPr lang="en-US" noProof="1"/>
              <a:t>present? (all else same)</a:t>
            </a:r>
          </a:p>
          <a:p>
            <a:pPr lvl="1"/>
            <a:r>
              <a:rPr lang="en-US" noProof="1"/>
              <a:t>future?</a:t>
            </a:r>
          </a:p>
          <a:p>
            <a:pPr lvl="1"/>
            <a:r>
              <a:rPr lang="en-US" noProof="1"/>
              <a:t>“The foreigner became afraid”</a:t>
            </a:r>
          </a:p>
          <a:p>
            <a:r>
              <a:rPr lang="en-US" noProof="1"/>
              <a:t>κύον· τὸν ξένον εἰς φόβον κατάστηθι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BDD69ED-50AF-455E-953C-A19CEE322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2096570"/>
            <a:ext cx="4737783" cy="3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01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1786</TotalTime>
  <Words>266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GentiumAlt</vt:lpstr>
      <vt:lpstr>Gill Sans MT</vt:lpstr>
      <vt:lpstr>Times New Roman</vt:lpstr>
      <vt:lpstr>Wingdings</vt:lpstr>
      <vt:lpstr>grk101-102</vt:lpstr>
      <vt:lpstr>CH19</vt:lpstr>
      <vt:lpstr>PowerPoint Presentation</vt:lpstr>
      <vt:lpstr>λαλῶμεν ἑλληνιστί! “Let’s speak Greek”</vt:lpstr>
      <vt:lpstr>Let’s Talk about ἵστημι</vt:lpstr>
      <vt:lpstr>What’s going on? (translate, explain)</vt:lpstr>
      <vt:lpstr>λαλῶμεν ἑλληνιστί! “Let’s speak Greek”</vt:lpstr>
      <vt:lpstr>Let’s Talk about ἵστημι (again)</vt:lpstr>
      <vt:lpstr>Let’s Talk about ἵστημι (again, cont’d)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139</cp:revision>
  <dcterms:created xsi:type="dcterms:W3CDTF">2002-02-19T14:40:00Z</dcterms:created>
  <dcterms:modified xsi:type="dcterms:W3CDTF">2024-10-09T16:00:37Z</dcterms:modified>
</cp:coreProperties>
</file>