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75" r:id="rId3"/>
    <p:sldId id="273" r:id="rId4"/>
    <p:sldId id="274" r:id="rId5"/>
    <p:sldId id="276" r:id="rId6"/>
    <p:sldId id="277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8" userDrawn="1">
          <p15:clr>
            <a:srgbClr val="A4A3A4"/>
          </p15:clr>
        </p15:guide>
        <p15:guide id="3" orient="horz" pos="4032" userDrawn="1">
          <p15:clr>
            <a:srgbClr val="A4A3A4"/>
          </p15:clr>
        </p15:guide>
        <p15:guide id="4" pos="7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81" d="100"/>
          <a:sy n="81" d="100"/>
        </p:scale>
        <p:origin x="1253" y="67"/>
      </p:cViewPr>
      <p:guideLst>
        <p:guide pos="3888"/>
        <p:guide orient="horz" pos="4032"/>
        <p:guide pos="7296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CH20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D695-6617-4E8E-BACB-2E64D668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οἶκος </a:t>
            </a:r>
            <a:r>
              <a:rPr lang="en-US" noProof="1"/>
              <a:t>“home”</a:t>
            </a:r>
            <a:endParaRPr lang="el-GR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97D-7967-482B-81C3-C151E4C3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391400" cy="49468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noProof="1"/>
              <a:t>ΔΙΔΑΣΚΑΛΟΣ </a:t>
            </a:r>
            <a:r>
              <a:rPr lang="en-US" noProof="1"/>
              <a:t>ὦ _______, ἐν τίνι πόλει οἰκεῖς;</a:t>
            </a:r>
          </a:p>
          <a:p>
            <a:pPr marL="0" indent="0">
              <a:buNone/>
            </a:pPr>
            <a:r>
              <a:rPr lang="el-GR" noProof="1"/>
              <a:t>ΜΑΘΗΤΡΙΣ </a:t>
            </a:r>
            <a:r>
              <a:rPr lang="en-US" noProof="1"/>
              <a:t>ὦ διδάσκαλε·</a:t>
            </a:r>
          </a:p>
          <a:p>
            <a:pPr marL="400050" lvl="1" indent="0">
              <a:buNone/>
            </a:pPr>
            <a:r>
              <a:rPr lang="en-US" noProof="1"/>
              <a:t>ἐν τῷ Νέῳ Ἐβοράκ</a:t>
            </a:r>
            <a:r>
              <a:rPr lang="el-GR" noProof="1"/>
              <a:t>ῳ</a:t>
            </a:r>
            <a:r>
              <a:rPr lang="en-US" noProof="1"/>
              <a:t> οἰκῶ.</a:t>
            </a:r>
          </a:p>
          <a:p>
            <a:pPr marL="400050" lvl="1" indent="0">
              <a:buNone/>
            </a:pPr>
            <a:r>
              <a:rPr lang="en-US" noProof="1"/>
              <a:t>ἐν τῇ </a:t>
            </a:r>
            <a:r>
              <a:rPr lang="el-GR" noProof="1"/>
              <a:t>Ἑστιάπολει</a:t>
            </a:r>
            <a:r>
              <a:rPr lang="en-US" noProof="1"/>
              <a:t> οἰκῶ.</a:t>
            </a:r>
          </a:p>
          <a:p>
            <a:pPr marL="400050" lvl="1" indent="0">
              <a:buNone/>
            </a:pPr>
            <a:r>
              <a:rPr lang="en-US" noProof="1"/>
              <a:t>ἐν τῇ Binghamton πόλει οἰκῶ.</a:t>
            </a:r>
          </a:p>
          <a:p>
            <a:pPr marL="400050" lvl="1" indent="0">
              <a:buNone/>
            </a:pPr>
            <a:r>
              <a:rPr lang="en-US" noProof="1"/>
              <a:t>ἐν ___________ οἰκῶ.</a:t>
            </a:r>
            <a:endParaRPr lang="el-GR" noProof="1"/>
          </a:p>
          <a:p>
            <a:pPr marL="0" indent="0">
              <a:buNone/>
            </a:pPr>
            <a:r>
              <a:rPr lang="el-GR" noProof="1"/>
              <a:t>Μ ὦ διδάσκαλε, και σύ· ἐν τίνι πόλει οἰκεῖς;</a:t>
            </a:r>
            <a:endParaRPr lang="en-US" noProof="1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20C393-E8EF-4D77-9A45-59EB4466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904999"/>
            <a:ext cx="3124200" cy="30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5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79E6E6-7654-43E3-AC77-1E6426B1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δείκνῡμι</a:t>
            </a:r>
            <a:r>
              <a:rPr lang="el-GR" dirty="0"/>
              <a:t> </a:t>
            </a:r>
            <a:r>
              <a:rPr lang="en-US" dirty="0"/>
              <a:t>“show” (etc.)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FEAA5E-686A-4A81-A31A-FFE06B2EE0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noProof="1"/>
              <a:t>δείκνῡµι, principal parts: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1"/>
              <a:t>δείκνῡµι. (pres system)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1"/>
              <a:t>δείξω. (fut act/mid system)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1"/>
              <a:t>ἔδειξα. (aor act/mid syst)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1"/>
              <a:t>δέδειχα. (perfect active)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1"/>
              <a:t>δέδειγµαι. (perfect mid/pass)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noProof="1"/>
              <a:t>ἐδείχθην. (aor, fut pass)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6459E5-0C0E-420D-ABC1-D3780A8DB5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noProof="1"/>
              <a:t>ἐπι-δείκνῡμι (active)</a:t>
            </a:r>
          </a:p>
          <a:p>
            <a:pPr lvl="1"/>
            <a:r>
              <a:rPr lang="en-US" noProof="1"/>
              <a:t>Demonstrate (a proof, technique, etc.)</a:t>
            </a:r>
          </a:p>
          <a:p>
            <a:r>
              <a:rPr lang="en-US" noProof="1"/>
              <a:t>ἐπι-δείκνῡμαι (middle)</a:t>
            </a:r>
          </a:p>
          <a:p>
            <a:pPr lvl="1"/>
            <a:r>
              <a:rPr lang="en-US" noProof="1"/>
              <a:t>Show off (a skill, wisdom, etc.)</a:t>
            </a:r>
          </a:p>
          <a:p>
            <a:r>
              <a:rPr lang="en-US" noProof="1"/>
              <a:t>Verbs like δείκνῡμι in present, imperfect tenses</a:t>
            </a:r>
          </a:p>
          <a:p>
            <a:pPr lvl="1"/>
            <a:r>
              <a:rPr lang="en-US" noProof="1"/>
              <a:t>ζεύγνῡμι (yoke animals together)</a:t>
            </a:r>
          </a:p>
          <a:p>
            <a:pPr lvl="1"/>
            <a:r>
              <a:rPr lang="en-US" noProof="1"/>
              <a:t>ἀνοίγνῡμι (open)</a:t>
            </a:r>
          </a:p>
          <a:p>
            <a:pPr lvl="1"/>
            <a:r>
              <a:rPr lang="en-US" noProof="1"/>
              <a:t>ῥήγνῡμι (break)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244D9E-9D20-48C2-905C-DAC6E418E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86654"/>
            <a:ext cx="3173296" cy="21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4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479E6E6-7654-43E3-AC77-1E6426B1D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/>
          <a:lstStyle/>
          <a:p>
            <a:r>
              <a:rPr lang="el-GR" dirty="0" err="1"/>
              <a:t>δείκνῡμι</a:t>
            </a:r>
            <a:r>
              <a:rPr lang="el-GR" dirty="0"/>
              <a:t> </a:t>
            </a:r>
            <a:r>
              <a:rPr lang="en-US" dirty="0"/>
              <a:t>“show” (etc., cont’d)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3FEAA5E-686A-4A81-A31A-FFE06B2EE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46822"/>
          </a:xfrm>
        </p:spPr>
        <p:txBody>
          <a:bodyPr/>
          <a:lstStyle/>
          <a:p>
            <a:r>
              <a:rPr lang="en-US" noProof="1"/>
              <a:t>ὁ νεανίας τῷ Φιλ</a:t>
            </a:r>
            <a:r>
              <a:rPr lang="el-GR" noProof="1"/>
              <a:t>ί</a:t>
            </a:r>
            <a:r>
              <a:rPr lang="en-US" noProof="1"/>
              <a:t>ππῳ τὴν ὁδὸν δείκνῡσιν</a:t>
            </a:r>
          </a:p>
          <a:p>
            <a:r>
              <a:rPr lang="el-GR" noProof="1"/>
              <a:t>χθές ὁ </a:t>
            </a:r>
            <a:r>
              <a:rPr lang="en-US" noProof="1"/>
              <a:t>νεανίας τῷ Φιλ</a:t>
            </a:r>
            <a:r>
              <a:rPr lang="el-GR" noProof="1"/>
              <a:t>ί</a:t>
            </a:r>
            <a:r>
              <a:rPr lang="en-US" noProof="1"/>
              <a:t>ππῳ τὴν ὁδὸν [was showing]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A82E15-2F62-41D1-A395-9CBAC755CC05}"/>
              </a:ext>
            </a:extLst>
          </p:cNvPr>
          <p:cNvGrpSpPr/>
          <p:nvPr/>
        </p:nvGrpSpPr>
        <p:grpSpPr>
          <a:xfrm>
            <a:off x="2647070" y="2743200"/>
            <a:ext cx="7050260" cy="3886200"/>
            <a:chOff x="3533350" y="2819400"/>
            <a:chExt cx="6550428" cy="36106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658B291-3F2B-419C-A020-3140FEA5BB01}"/>
                </a:ext>
              </a:extLst>
            </p:cNvPr>
            <p:cNvGrpSpPr/>
            <p:nvPr/>
          </p:nvGrpSpPr>
          <p:grpSpPr>
            <a:xfrm flipH="1">
              <a:off x="3533350" y="2819400"/>
              <a:ext cx="5283556" cy="3610686"/>
              <a:chOff x="3276600" y="2438400"/>
              <a:chExt cx="5283556" cy="361068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D2B25AD-4F77-4849-B629-B03D5C702B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096000" y="2438400"/>
                <a:ext cx="2464156" cy="35052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3136B15-D3AE-4E80-9003-CD008FB08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276600" y="3124200"/>
                <a:ext cx="2717498" cy="2924886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EBC2A2-2E8F-4B75-8FAF-FAFCDD107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7800" y="3668616"/>
              <a:ext cx="1015978" cy="25661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348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D695-6617-4E8E-BACB-2E64D668C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noProof="1"/>
              <a:t>λαλῶμεν ἑλληνιστί</a:t>
            </a:r>
            <a:r>
              <a:rPr lang="en-US" noProof="1"/>
              <a:t>. </a:t>
            </a:r>
            <a:r>
              <a:rPr lang="el-GR" noProof="1"/>
              <a:t>οἶκος </a:t>
            </a:r>
            <a:r>
              <a:rPr lang="en-US" noProof="1"/>
              <a:t>“home”</a:t>
            </a:r>
            <a:endParaRPr lang="el-GR" noProof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5B97D-7967-482B-81C3-C151E4C3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7391400" cy="4946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noProof="1"/>
              <a:t>ΔΙΔΑΣΚΑΛΟΣ </a:t>
            </a:r>
            <a:r>
              <a:rPr lang="en-US" noProof="1"/>
              <a:t>ὦ _______, ἐν τίνι πόλει οἰκεῖς;</a:t>
            </a:r>
          </a:p>
          <a:p>
            <a:pPr marL="0" indent="0">
              <a:buNone/>
            </a:pPr>
            <a:r>
              <a:rPr lang="el-GR" noProof="1"/>
              <a:t>ΜΑΘΗΤΡΙΣ</a:t>
            </a:r>
            <a:r>
              <a:rPr lang="en-US" noProof="1"/>
              <a:t> _______</a:t>
            </a:r>
          </a:p>
          <a:p>
            <a:pPr marL="0" indent="0">
              <a:buNone/>
            </a:pPr>
            <a:r>
              <a:rPr lang="el-GR" noProof="1"/>
              <a:t>Δ ὦ μαθητρί, τίνα ἐργασίαν ποιεῖς; πότερον ἐργάζῃ...</a:t>
            </a:r>
          </a:p>
          <a:p>
            <a:r>
              <a:rPr lang="el-GR" noProof="1"/>
              <a:t>ἐν τοῖς ἀγροῖς, ἢ</a:t>
            </a:r>
          </a:p>
          <a:p>
            <a:r>
              <a:rPr lang="el-GR" noProof="1"/>
              <a:t>ἐν οἰνοπωλίῳ τινι, ἢ</a:t>
            </a:r>
          </a:p>
          <a:p>
            <a:r>
              <a:rPr lang="el-GR" noProof="1"/>
              <a:t>σπουδάζεις ἐν τῷ πανεπιστημίῳ;</a:t>
            </a:r>
          </a:p>
          <a:p>
            <a:pPr marL="0" indent="0">
              <a:buNone/>
            </a:pPr>
            <a:r>
              <a:rPr lang="el-GR" noProof="1"/>
              <a:t>Μ </a:t>
            </a:r>
            <a:r>
              <a:rPr lang="en-US" noProof="1"/>
              <a:t> _______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53D8A-42E0-4E0B-A064-CEAC3E35C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167851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579DD0-F1B2-428D-A27A-E1C28A8C5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612016"/>
            <a:ext cx="990600" cy="784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0A014A-82C0-4B5B-8B52-EE5A79D34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346" y="4246882"/>
            <a:ext cx="959654" cy="9759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A5040C-0B1E-432B-998D-E3E7D39F5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990541"/>
            <a:ext cx="1625130" cy="10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5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9EAE0-A7AB-49FA-B870-C2F7C1DEB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ἀφίημι</a:t>
            </a:r>
            <a:r>
              <a:rPr lang="el-GR" dirty="0"/>
              <a:t>, </a:t>
            </a:r>
            <a:r>
              <a:rPr lang="el-GR" dirty="0" err="1"/>
              <a:t>λανθάνω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38F0-CA9B-431B-85EA-A5FB80B21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noProof="1"/>
              <a:t>ἡ μὲν γυνή, </a:t>
            </a:r>
            <a:r>
              <a:rPr lang="en-US" noProof="1"/>
              <a:t>“</a:t>
            </a:r>
            <a:r>
              <a:rPr lang="el-GR" noProof="1"/>
              <a:t>μὴ ἄφες τὸν δοῦλον, ὦ ἄνερ,</a:t>
            </a:r>
            <a:r>
              <a:rPr lang="en-US" noProof="1"/>
              <a:t>”</a:t>
            </a:r>
            <a:r>
              <a:rPr lang="el-GR" noProof="1"/>
              <a:t> ἔφη</a:t>
            </a:r>
            <a:endParaRPr lang="en-US" noProof="1"/>
          </a:p>
          <a:p>
            <a:r>
              <a:rPr lang="el-GR" noProof="1"/>
              <a:t>ὁ δὲ ἀνὴρ αὐτὸν ἀφεὶς τὴν γυναῖκα ἔλαθε</a:t>
            </a:r>
          </a:p>
        </p:txBody>
      </p:sp>
    </p:spTree>
    <p:extLst>
      <p:ext uri="{BB962C8B-B14F-4D97-AF65-F5344CB8AC3E}">
        <p14:creationId xmlns:p14="http://schemas.microsoft.com/office/powerpoint/2010/main" val="7029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1987</TotalTime>
  <Words>265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CH20</vt:lpstr>
      <vt:lpstr>λαλῶμεν ἑλληνιστί. οἶκος “home”</vt:lpstr>
      <vt:lpstr>δείκνῡμι “show” (etc.)</vt:lpstr>
      <vt:lpstr>δείκνῡμι “show” (etc., cont’d)</vt:lpstr>
      <vt:lpstr>λαλῶμεν ἑλληνιστί. οἶκος “home”</vt:lpstr>
      <vt:lpstr>ἀφίημι, λανθάνω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161</cp:revision>
  <dcterms:created xsi:type="dcterms:W3CDTF">2002-02-19T14:40:00Z</dcterms:created>
  <dcterms:modified xsi:type="dcterms:W3CDTF">2024-10-21T15:33:21Z</dcterms:modified>
</cp:coreProperties>
</file>