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2" r:id="rId2"/>
    <p:sldId id="276" r:id="rId3"/>
    <p:sldId id="273" r:id="rId4"/>
    <p:sldId id="277" r:id="rId5"/>
    <p:sldId id="274" r:id="rId6"/>
    <p:sldId id="275" r:id="rId7"/>
    <p:sldId id="278" r:id="rId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38" autoAdjust="0"/>
    <p:restoredTop sz="96323" autoAdjust="0"/>
  </p:normalViewPr>
  <p:slideViewPr>
    <p:cSldViewPr showGuides="1">
      <p:cViewPr varScale="1">
        <p:scale>
          <a:sx n="81" d="100"/>
          <a:sy n="81" d="100"/>
        </p:scale>
        <p:origin x="595" y="67"/>
      </p:cViewPr>
      <p:guideLst>
        <p:guide pos="3888"/>
        <p:guide orient="horz" pos="4032"/>
        <p:guide pos="729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12A1B7-772E-47F3-ADB4-CFF8359F1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6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9B5CD-97A9-4BEA-9536-65C6B5E67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FFC47-8791-435C-A672-E853F69E6B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78E8D-F288-4D88-9D41-4DF274C98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0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27FA1-B88F-4722-883F-A02B13FF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0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8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17791-DEA2-4F36-8A74-676CF96FE1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EA35E-1FAB-4CFA-A3D9-7F79246016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73B5-D94C-4C9B-9135-7D96B9C36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B435-E036-4819-8FD9-8C802BF26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73EEC-1FC0-4025-82F4-4D91B1F3C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</p:spPr>
        <p:txBody>
          <a:bodyPr/>
          <a:lstStyle/>
          <a:p>
            <a:r>
              <a:rPr lang="en-US" dirty="0" err="1"/>
              <a:t>CH21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</p:spPr>
        <p:txBody>
          <a:bodyPr/>
          <a:lstStyle/>
          <a:p>
            <a:r>
              <a:rPr lang="en-US"/>
              <a:t>GRK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E9D8-A490-418C-B81E-640DBC61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/>
              <a:t>λαλῶμεν ἑλληνιστί</a:t>
            </a:r>
            <a:r>
              <a:rPr lang="en-US" noProof="1"/>
              <a:t>. </a:t>
            </a:r>
            <a:r>
              <a:rPr lang="el-GR" noProof="1"/>
              <a:t>τί πράττεις; </a:t>
            </a:r>
            <a:r>
              <a:rPr lang="en-US" noProof="1"/>
              <a:t>“How’s it going?”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DFC59-071A-4218-8D2A-53E362203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ὦ </a:t>
            </a:r>
            <a:r>
              <a:rPr lang="el-GR" dirty="0" err="1"/>
              <a:t>μαθητρί</a:t>
            </a:r>
            <a:r>
              <a:rPr lang="el-GR" dirty="0"/>
              <a:t>· </a:t>
            </a:r>
            <a:r>
              <a:rPr lang="el-GR" noProof="1"/>
              <a:t>τί πράττεις; πότερον</a:t>
            </a:r>
          </a:p>
          <a:p>
            <a:pPr lvl="1"/>
            <a:r>
              <a:rPr lang="el-GR" noProof="1"/>
              <a:t>εὖ ἢ</a:t>
            </a:r>
            <a:r>
              <a:rPr lang="en-US" noProof="1"/>
              <a:t> </a:t>
            </a:r>
            <a:r>
              <a:rPr lang="el-GR" noProof="1"/>
              <a:t>ἄριστα ἢ</a:t>
            </a:r>
          </a:p>
          <a:p>
            <a:pPr lvl="1"/>
            <a:r>
              <a:rPr lang="el-GR" noProof="1"/>
              <a:t>κακῶς ἢ κάκιστα πράττεις;</a:t>
            </a:r>
          </a:p>
          <a:p>
            <a:r>
              <a:rPr lang="el-GR" dirty="0"/>
              <a:t>ὦ </a:t>
            </a:r>
            <a:r>
              <a:rPr lang="el-GR" dirty="0" err="1"/>
              <a:t>διδάσκαλε</a:t>
            </a:r>
            <a:r>
              <a:rPr lang="el-GR" dirty="0"/>
              <a:t>, _______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EF169-7D7A-433F-8C7F-B8D888828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1371600"/>
            <a:ext cx="4333599" cy="3352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CEE4E9B-F9DE-4C6E-BC03-0323C820F0D9}"/>
              </a:ext>
            </a:extLst>
          </p:cNvPr>
          <p:cNvGrpSpPr/>
          <p:nvPr/>
        </p:nvGrpSpPr>
        <p:grpSpPr>
          <a:xfrm>
            <a:off x="291414" y="1871281"/>
            <a:ext cx="2513067" cy="4294741"/>
            <a:chOff x="291414" y="1871281"/>
            <a:chExt cx="2513067" cy="42947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2854F6-0AA7-450B-99F9-C4E878CAB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02" y="4261022"/>
              <a:ext cx="2152650" cy="1905000"/>
            </a:xfrm>
            <a:prstGeom prst="rect">
              <a:avLst/>
            </a:prstGeom>
          </p:spPr>
        </p:pic>
        <p:sp>
          <p:nvSpPr>
            <p:cNvPr id="4" name="Arc 3">
              <a:extLst>
                <a:ext uri="{FF2B5EF4-FFF2-40B4-BE49-F238E27FC236}">
                  <a16:creationId xmlns:a16="http://schemas.microsoft.com/office/drawing/2014/main" id="{DE50009E-958A-436D-ADFE-609A03A824CA}"/>
                </a:ext>
              </a:extLst>
            </p:cNvPr>
            <p:cNvSpPr/>
            <p:nvPr/>
          </p:nvSpPr>
          <p:spPr>
            <a:xfrm rot="14665793">
              <a:off x="-537211" y="2699906"/>
              <a:ext cx="4170318" cy="2513067"/>
            </a:xfrm>
            <a:prstGeom prst="arc">
              <a:avLst>
                <a:gd name="adj1" fmla="val 16200000"/>
                <a:gd name="adj2" fmla="val 108862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025C4A-299B-44BC-B50F-8B59A28795E4}"/>
              </a:ext>
            </a:extLst>
          </p:cNvPr>
          <p:cNvGrpSpPr/>
          <p:nvPr/>
        </p:nvGrpSpPr>
        <p:grpSpPr>
          <a:xfrm>
            <a:off x="3429000" y="2659954"/>
            <a:ext cx="2610652" cy="3720331"/>
            <a:chOff x="3429000" y="2659954"/>
            <a:chExt cx="2610652" cy="37203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037923-4496-4CE2-AB32-06EECD237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546659"/>
              <a:ext cx="1926752" cy="1833626"/>
            </a:xfrm>
            <a:prstGeom prst="rect">
              <a:avLst/>
            </a:prstGeom>
          </p:spPr>
        </p:pic>
        <p:sp>
          <p:nvSpPr>
            <p:cNvPr id="6" name="Arc 5">
              <a:extLst>
                <a:ext uri="{FF2B5EF4-FFF2-40B4-BE49-F238E27FC236}">
                  <a16:creationId xmlns:a16="http://schemas.microsoft.com/office/drawing/2014/main" id="{2C483D56-B2B0-4F73-A94C-17B4E27AB686}"/>
                </a:ext>
              </a:extLst>
            </p:cNvPr>
            <p:cNvSpPr/>
            <p:nvPr/>
          </p:nvSpPr>
          <p:spPr>
            <a:xfrm rot="1589493">
              <a:off x="4541589" y="2659954"/>
              <a:ext cx="1498063" cy="3595492"/>
            </a:xfrm>
            <a:prstGeom prst="arc">
              <a:avLst>
                <a:gd name="adj1" fmla="val 16200000"/>
                <a:gd name="adj2" fmla="val 196377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9A0A8F7-C7D0-4C56-81C7-C11557E8E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6248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C0044A-7562-4131-836A-4ABA9DC98D22}"/>
              </a:ext>
            </a:extLst>
          </p:cNvPr>
          <p:cNvSpPr txBox="1"/>
          <p:nvPr/>
        </p:nvSpPr>
        <p:spPr>
          <a:xfrm>
            <a:off x="980887" y="5542088"/>
            <a:ext cx="10400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πρὸς τὴν Πύκνα σπεύδουσιν ἵνα εἰς τὴν ἐκκλησίαν </a:t>
            </a:r>
            <a:r>
              <a:rPr lang="en-US" sz="24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i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assembly</a:t>
            </a:r>
            <a:r>
              <a:rPr lang="en-US" sz="24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l-GR" sz="24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ἐν καιρῷ παρῶσιν</a:t>
            </a:r>
          </a:p>
        </p:txBody>
      </p:sp>
    </p:spTree>
    <p:extLst>
      <p:ext uri="{BB962C8B-B14F-4D97-AF65-F5344CB8AC3E}">
        <p14:creationId xmlns:p14="http://schemas.microsoft.com/office/powerpoint/2010/main" val="24425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A3EF-F70D-44EB-99B5-8AE7E7C7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subjunctive of </a:t>
            </a:r>
            <a:r>
              <a:rPr lang="el-GR" dirty="0" err="1"/>
              <a:t>πάρειμι</a:t>
            </a:r>
            <a:r>
              <a:rPr lang="el-GR" dirty="0"/>
              <a:t>, </a:t>
            </a:r>
            <a:r>
              <a:rPr lang="en-US" dirty="0"/>
              <a:t>“am here,” “am present”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BCB4C-D265-46FC-89E8-23C4A492E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παρά</a:t>
            </a:r>
            <a:r>
              <a:rPr lang="el-GR" dirty="0"/>
              <a:t> </a:t>
            </a:r>
            <a:r>
              <a:rPr lang="en-US" dirty="0"/>
              <a:t>“near,” “beside” +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C53F44-6632-4CBD-8AFE-0BD700A488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93D36-7DC4-40FC-83E0-E55F46723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err="1"/>
              <a:t>εἰμί</a:t>
            </a:r>
            <a:r>
              <a:rPr lang="el-GR" dirty="0"/>
              <a:t> </a:t>
            </a:r>
            <a:r>
              <a:rPr lang="en-US" dirty="0"/>
              <a:t>“am” in </a:t>
            </a:r>
            <a:r>
              <a:rPr lang="en-US" i="1" dirty="0"/>
              <a:t>subjunctive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370B4F-5876-46F8-B89D-B80A46C7C62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defTabSz="2743200"/>
            <a:r>
              <a:rPr lang="el-GR" dirty="0" err="1"/>
              <a:t>ἐγὼ</a:t>
            </a:r>
            <a:r>
              <a:rPr lang="el-GR" dirty="0"/>
              <a:t>	</a:t>
            </a:r>
            <a:r>
              <a:rPr lang="el-GR" dirty="0" err="1"/>
              <a:t>παρ</a:t>
            </a:r>
            <a:r>
              <a:rPr lang="el-GR" dirty="0"/>
              <a:t>-ῶ</a:t>
            </a:r>
          </a:p>
          <a:p>
            <a:pPr defTabSz="2743200"/>
            <a:r>
              <a:rPr lang="el-GR" dirty="0" err="1"/>
              <a:t>σὺ</a:t>
            </a:r>
            <a:r>
              <a:rPr lang="el-GR" dirty="0"/>
              <a:t> 	-</a:t>
            </a:r>
            <a:r>
              <a:rPr lang="el-GR" dirty="0" err="1"/>
              <a:t>ῇς</a:t>
            </a:r>
            <a:endParaRPr lang="el-GR" dirty="0"/>
          </a:p>
          <a:p>
            <a:pPr defTabSz="2743200"/>
            <a:r>
              <a:rPr lang="el-GR" dirty="0"/>
              <a:t>ἡ </a:t>
            </a:r>
            <a:r>
              <a:rPr lang="el-GR" dirty="0" err="1"/>
              <a:t>Μέλιττα</a:t>
            </a:r>
            <a:r>
              <a:rPr lang="el-GR" dirty="0"/>
              <a:t>	-ῇ</a:t>
            </a:r>
          </a:p>
          <a:p>
            <a:pPr defTabSz="2743200"/>
            <a:r>
              <a:rPr lang="el-GR" dirty="0" err="1"/>
              <a:t>ἡμεῖς</a:t>
            </a:r>
            <a:r>
              <a:rPr lang="el-GR" dirty="0"/>
              <a:t>	-</a:t>
            </a:r>
            <a:r>
              <a:rPr lang="el-GR" dirty="0" err="1"/>
              <a:t>ῶμεν</a:t>
            </a:r>
            <a:endParaRPr lang="el-GR" dirty="0"/>
          </a:p>
          <a:p>
            <a:pPr defTabSz="2743200"/>
            <a:r>
              <a:rPr lang="el-GR" dirty="0" err="1"/>
              <a:t>ὑμεῖς</a:t>
            </a:r>
            <a:r>
              <a:rPr lang="el-GR" dirty="0"/>
              <a:t>	-</a:t>
            </a:r>
            <a:r>
              <a:rPr lang="el-GR" dirty="0" err="1"/>
              <a:t>ῆτε</a:t>
            </a:r>
            <a:endParaRPr lang="el-GR" dirty="0"/>
          </a:p>
          <a:p>
            <a:pPr defTabSz="2743200"/>
            <a:r>
              <a:rPr lang="el-GR" dirty="0" err="1"/>
              <a:t>οἱ</a:t>
            </a:r>
            <a:r>
              <a:rPr lang="el-GR" dirty="0"/>
              <a:t> </a:t>
            </a:r>
            <a:r>
              <a:rPr lang="el-GR" dirty="0" err="1"/>
              <a:t>παῖδες</a:t>
            </a:r>
            <a:r>
              <a:rPr lang="el-GR" dirty="0"/>
              <a:t>	-</a:t>
            </a:r>
            <a:r>
              <a:rPr lang="el-GR" dirty="0" err="1"/>
              <a:t>ῶσι</a:t>
            </a:r>
            <a:r>
              <a:rPr lang="el-GR" dirty="0"/>
              <a:t>(ν)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F26CB72-CAD1-4CC8-8595-DE48199C2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384551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C3CF7F-B7F5-4BA7-AC4D-A7E3B31B46B4}"/>
              </a:ext>
            </a:extLst>
          </p:cNvPr>
          <p:cNvSpPr txBox="1"/>
          <p:nvPr/>
        </p:nvSpPr>
        <p:spPr>
          <a:xfrm>
            <a:off x="609599" y="5532132"/>
            <a:ext cx="10400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πρὸς τὴν Πύκνα σπεύδουσιν ἵνα εἰς τὴν ἐκκλησίαν </a:t>
            </a:r>
            <a:r>
              <a:rPr lang="en-US" sz="24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i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assembly</a:t>
            </a:r>
            <a:r>
              <a:rPr lang="en-US" sz="24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l-GR" sz="24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ἐν καιρῷ παρῶσιν</a:t>
            </a:r>
          </a:p>
        </p:txBody>
      </p:sp>
    </p:spTree>
    <p:extLst>
      <p:ext uri="{BB962C8B-B14F-4D97-AF65-F5344CB8AC3E}">
        <p14:creationId xmlns:p14="http://schemas.microsoft.com/office/powerpoint/2010/main" val="24127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A3EF-F70D-44EB-99B5-8AE7E7C7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subjunctive of </a:t>
            </a:r>
            <a:r>
              <a:rPr lang="el-GR" dirty="0" err="1"/>
              <a:t>πάρειμι</a:t>
            </a:r>
            <a:r>
              <a:rPr lang="el-GR" dirty="0"/>
              <a:t>, </a:t>
            </a:r>
            <a:r>
              <a:rPr lang="en-US" dirty="0"/>
              <a:t>“am here,” “am present”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BCB4C-D265-46FC-89E8-23C4A492E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παρά</a:t>
            </a:r>
            <a:r>
              <a:rPr lang="el-GR" dirty="0"/>
              <a:t> </a:t>
            </a:r>
            <a:r>
              <a:rPr lang="en-US" dirty="0"/>
              <a:t>“near,” “beside” +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C53F44-6632-4CBD-8AFE-0BD700A488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93D36-7DC4-40FC-83E0-E55F46723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err="1"/>
              <a:t>εἰμί</a:t>
            </a:r>
            <a:r>
              <a:rPr lang="el-GR" dirty="0"/>
              <a:t> </a:t>
            </a:r>
            <a:r>
              <a:rPr lang="en-US" dirty="0"/>
              <a:t>“am” in </a:t>
            </a:r>
            <a:r>
              <a:rPr lang="en-US" i="1" dirty="0"/>
              <a:t>subjunctive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370B4F-5876-46F8-B89D-B80A46C7C62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defTabSz="2743200"/>
            <a:r>
              <a:rPr lang="el-GR" dirty="0" err="1"/>
              <a:t>ἐγὼ</a:t>
            </a:r>
            <a:r>
              <a:rPr lang="el-GR" dirty="0"/>
              <a:t>	</a:t>
            </a:r>
            <a:r>
              <a:rPr lang="el-GR" dirty="0" err="1"/>
              <a:t>παρ</a:t>
            </a:r>
            <a:r>
              <a:rPr lang="el-GR" dirty="0"/>
              <a:t>-</a:t>
            </a:r>
          </a:p>
          <a:p>
            <a:pPr defTabSz="2743200"/>
            <a:r>
              <a:rPr lang="el-GR" dirty="0" err="1"/>
              <a:t>σὺ</a:t>
            </a:r>
            <a:r>
              <a:rPr lang="el-GR" dirty="0"/>
              <a:t> 	</a:t>
            </a:r>
            <a:r>
              <a:rPr lang="el-GR" dirty="0" err="1"/>
              <a:t>παρ</a:t>
            </a:r>
            <a:r>
              <a:rPr lang="el-GR" dirty="0"/>
              <a:t>-</a:t>
            </a:r>
          </a:p>
          <a:p>
            <a:pPr defTabSz="2743200"/>
            <a:r>
              <a:rPr lang="el-GR" dirty="0"/>
              <a:t>ἡ </a:t>
            </a:r>
            <a:r>
              <a:rPr lang="el-GR" dirty="0" err="1"/>
              <a:t>Μέλιττα</a:t>
            </a:r>
            <a:r>
              <a:rPr lang="el-GR" dirty="0"/>
              <a:t>	</a:t>
            </a:r>
            <a:r>
              <a:rPr lang="el-GR" dirty="0" err="1"/>
              <a:t>παρ</a:t>
            </a:r>
            <a:r>
              <a:rPr lang="el-GR" dirty="0"/>
              <a:t>-</a:t>
            </a:r>
          </a:p>
          <a:p>
            <a:pPr defTabSz="2743200"/>
            <a:r>
              <a:rPr lang="el-GR" dirty="0" err="1"/>
              <a:t>ἡμεῖς</a:t>
            </a:r>
            <a:r>
              <a:rPr lang="el-GR" dirty="0"/>
              <a:t>	</a:t>
            </a:r>
            <a:r>
              <a:rPr lang="el-GR" dirty="0" err="1"/>
              <a:t>παρ</a:t>
            </a:r>
            <a:r>
              <a:rPr lang="el-GR" dirty="0"/>
              <a:t>-</a:t>
            </a:r>
          </a:p>
          <a:p>
            <a:pPr defTabSz="2743200"/>
            <a:r>
              <a:rPr lang="el-GR" dirty="0" err="1"/>
              <a:t>ὑμεῖς</a:t>
            </a:r>
            <a:r>
              <a:rPr lang="el-GR" dirty="0"/>
              <a:t>	</a:t>
            </a:r>
            <a:r>
              <a:rPr lang="el-GR" dirty="0" err="1"/>
              <a:t>παρ</a:t>
            </a:r>
            <a:r>
              <a:rPr lang="el-GR" dirty="0"/>
              <a:t>-</a:t>
            </a:r>
          </a:p>
          <a:p>
            <a:pPr defTabSz="2743200"/>
            <a:r>
              <a:rPr lang="el-GR" dirty="0" err="1"/>
              <a:t>οἱ</a:t>
            </a:r>
            <a:r>
              <a:rPr lang="el-GR" dirty="0"/>
              <a:t> </a:t>
            </a:r>
            <a:r>
              <a:rPr lang="el-GR" dirty="0" err="1"/>
              <a:t>παῖδες</a:t>
            </a:r>
            <a:r>
              <a:rPr lang="el-GR" dirty="0"/>
              <a:t>	</a:t>
            </a:r>
            <a:r>
              <a:rPr lang="el-GR" dirty="0" err="1"/>
              <a:t>παρ</a:t>
            </a:r>
            <a:r>
              <a:rPr lang="el-GR" dirty="0"/>
              <a:t>-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F26CB72-CAD1-4CC8-8595-DE48199C2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384551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C3CF7F-B7F5-4BA7-AC4D-A7E3B31B46B4}"/>
              </a:ext>
            </a:extLst>
          </p:cNvPr>
          <p:cNvSpPr txBox="1"/>
          <p:nvPr/>
        </p:nvSpPr>
        <p:spPr>
          <a:xfrm>
            <a:off x="609599" y="5532132"/>
            <a:ext cx="10400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πρὸς τὴν Πύκνα σπεύδουσιν ἵνα εἰς τὴν ἐκκλησίαν </a:t>
            </a:r>
            <a:r>
              <a:rPr lang="en-US" sz="24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i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assembly</a:t>
            </a:r>
            <a:r>
              <a:rPr lang="en-US" sz="24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l-GR" sz="24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ἐν καιρῷ παρῶσιν</a:t>
            </a:r>
          </a:p>
        </p:txBody>
      </p:sp>
    </p:spTree>
    <p:extLst>
      <p:ext uri="{BB962C8B-B14F-4D97-AF65-F5344CB8AC3E}">
        <p14:creationId xmlns:p14="http://schemas.microsoft.com/office/powerpoint/2010/main" val="35224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A3EF-F70D-44EB-99B5-8AE7E7C7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subjunctive of </a:t>
            </a:r>
            <a:r>
              <a:rPr lang="el-GR" dirty="0" err="1"/>
              <a:t>λύομαι</a:t>
            </a:r>
            <a:r>
              <a:rPr lang="el-GR" dirty="0"/>
              <a:t>, </a:t>
            </a:r>
            <a:r>
              <a:rPr lang="en-US" dirty="0"/>
              <a:t>“I ransom”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CB0EAC6-5E6D-4767-BCE6-451EEF15F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2800350"/>
            <a:r>
              <a:rPr lang="el-GR" sz="3200" dirty="0" err="1"/>
              <a:t>ἐγὼ</a:t>
            </a:r>
            <a:r>
              <a:rPr lang="en-US" sz="3200" dirty="0"/>
              <a:t> </a:t>
            </a:r>
            <a:r>
              <a:rPr lang="el-GR" sz="3200" dirty="0" err="1"/>
              <a:t>σπεύδω</a:t>
            </a:r>
            <a:r>
              <a:rPr lang="el-GR" sz="3200" dirty="0"/>
              <a:t> </a:t>
            </a:r>
            <a:r>
              <a:rPr lang="el-GR" sz="3200" dirty="0" err="1"/>
              <a:t>ἵνα</a:t>
            </a:r>
            <a:r>
              <a:rPr lang="el-GR" sz="3200" dirty="0"/>
              <a:t> </a:t>
            </a:r>
            <a:r>
              <a:rPr lang="el-GR" sz="3200" dirty="0" err="1"/>
              <a:t>τὸν</a:t>
            </a:r>
            <a:r>
              <a:rPr lang="el-GR" sz="3200" dirty="0"/>
              <a:t> </a:t>
            </a:r>
            <a:r>
              <a:rPr lang="el-GR" sz="3200" dirty="0" err="1"/>
              <a:t>Φίλιππον</a:t>
            </a:r>
            <a:r>
              <a:rPr lang="el-GR" sz="3200" dirty="0"/>
              <a:t>	</a:t>
            </a:r>
            <a:r>
              <a:rPr lang="el-GR" sz="3200" dirty="0" err="1"/>
              <a:t>λύσ-ωμαι</a:t>
            </a:r>
            <a:endParaRPr lang="el-GR" sz="3200" dirty="0"/>
          </a:p>
          <a:p>
            <a:pPr defTabSz="2800350"/>
            <a:r>
              <a:rPr lang="el-GR" sz="3200" dirty="0" err="1"/>
              <a:t>σὺ</a:t>
            </a:r>
            <a:r>
              <a:rPr lang="el-GR" sz="3200" dirty="0"/>
              <a:t> </a:t>
            </a:r>
            <a:r>
              <a:rPr lang="el-GR" sz="3200" dirty="0" err="1"/>
              <a:t>σπεύδεις</a:t>
            </a:r>
            <a:r>
              <a:rPr lang="en-US" sz="3200" dirty="0"/>
              <a:t> …</a:t>
            </a:r>
            <a:r>
              <a:rPr lang="el-GR" sz="3200" dirty="0"/>
              <a:t> 	-ῃ</a:t>
            </a:r>
          </a:p>
          <a:p>
            <a:pPr defTabSz="2800350"/>
            <a:r>
              <a:rPr lang="el-GR" sz="3200" dirty="0"/>
              <a:t>ἡ </a:t>
            </a:r>
            <a:r>
              <a:rPr lang="el-GR" sz="3200" dirty="0" err="1"/>
              <a:t>Μέλιττα</a:t>
            </a:r>
            <a:r>
              <a:rPr lang="el-GR" sz="3200" dirty="0"/>
              <a:t> </a:t>
            </a:r>
            <a:r>
              <a:rPr lang="el-GR" sz="3200" dirty="0" err="1"/>
              <a:t>σπεύδει</a:t>
            </a:r>
            <a:r>
              <a:rPr lang="en-US" sz="3200" dirty="0"/>
              <a:t> …</a:t>
            </a:r>
            <a:r>
              <a:rPr lang="el-GR" sz="3200" dirty="0"/>
              <a:t>	-</a:t>
            </a:r>
            <a:r>
              <a:rPr lang="el-GR" sz="3200" dirty="0" err="1"/>
              <a:t>ηται</a:t>
            </a:r>
            <a:endParaRPr lang="el-GR" sz="3200" dirty="0"/>
          </a:p>
          <a:p>
            <a:pPr defTabSz="2800350"/>
            <a:r>
              <a:rPr lang="el-GR" sz="3200" dirty="0" err="1"/>
              <a:t>ἡμεῖς</a:t>
            </a:r>
            <a:r>
              <a:rPr lang="en-US" sz="3200" dirty="0"/>
              <a:t> </a:t>
            </a:r>
            <a:r>
              <a:rPr lang="el-GR" sz="3200" dirty="0" err="1"/>
              <a:t>σπεύδομεν</a:t>
            </a:r>
            <a:r>
              <a:rPr lang="el-GR" sz="3200" dirty="0"/>
              <a:t> …	-</a:t>
            </a:r>
            <a:r>
              <a:rPr lang="el-GR" sz="3200" dirty="0" err="1"/>
              <a:t>ώμεθα</a:t>
            </a:r>
            <a:endParaRPr lang="el-GR" sz="3200" dirty="0"/>
          </a:p>
          <a:p>
            <a:pPr defTabSz="2800350"/>
            <a:r>
              <a:rPr lang="el-GR" sz="3200" dirty="0" err="1"/>
              <a:t>ὑμεῖς</a:t>
            </a:r>
            <a:r>
              <a:rPr lang="el-GR" sz="3200" dirty="0"/>
              <a:t> </a:t>
            </a:r>
            <a:r>
              <a:rPr lang="el-GR" sz="3200" dirty="0" err="1"/>
              <a:t>σπεύδετε</a:t>
            </a:r>
            <a:r>
              <a:rPr lang="el-GR" sz="3200" dirty="0"/>
              <a:t> …	-</a:t>
            </a:r>
            <a:r>
              <a:rPr lang="el-GR" sz="3200" dirty="0" err="1"/>
              <a:t>ησθε</a:t>
            </a:r>
            <a:endParaRPr lang="el-GR" sz="3200" dirty="0"/>
          </a:p>
          <a:p>
            <a:pPr defTabSz="2800350"/>
            <a:r>
              <a:rPr lang="el-GR" sz="3200" dirty="0" err="1"/>
              <a:t>οἱ</a:t>
            </a:r>
            <a:r>
              <a:rPr lang="el-GR" sz="3200" dirty="0"/>
              <a:t> </a:t>
            </a:r>
            <a:r>
              <a:rPr lang="el-GR" sz="3200" dirty="0" err="1"/>
              <a:t>παῖδες</a:t>
            </a:r>
            <a:r>
              <a:rPr lang="el-GR" sz="3200" dirty="0"/>
              <a:t> </a:t>
            </a:r>
            <a:r>
              <a:rPr lang="el-GR" sz="3200" dirty="0" err="1"/>
              <a:t>σπεύδουσιν</a:t>
            </a:r>
            <a:r>
              <a:rPr lang="el-GR" sz="3200" dirty="0"/>
              <a:t> …	-</a:t>
            </a:r>
            <a:r>
              <a:rPr lang="el-GR" sz="3200" dirty="0" err="1"/>
              <a:t>ωνται</a:t>
            </a:r>
            <a:endParaRPr lang="en-US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8C7A95-59ED-462B-9281-2F0C8299AF4A}"/>
              </a:ext>
            </a:extLst>
          </p:cNvPr>
          <p:cNvGrpSpPr/>
          <p:nvPr/>
        </p:nvGrpSpPr>
        <p:grpSpPr>
          <a:xfrm>
            <a:off x="7086601" y="1527287"/>
            <a:ext cx="4495800" cy="5323301"/>
            <a:chOff x="7086601" y="1527287"/>
            <a:chExt cx="4495800" cy="53233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608ED02-3EB2-481B-A497-51D7CB112C3A}"/>
                </a:ext>
              </a:extLst>
            </p:cNvPr>
            <p:cNvGrpSpPr/>
            <p:nvPr/>
          </p:nvGrpSpPr>
          <p:grpSpPr>
            <a:xfrm>
              <a:off x="7086601" y="4796081"/>
              <a:ext cx="3746030" cy="2054507"/>
              <a:chOff x="8077201" y="3638938"/>
              <a:chExt cx="3746030" cy="205450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3699E83-2797-403A-9512-7BF96CBCDC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7201" y="3638938"/>
                <a:ext cx="2133599" cy="103631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505F181-F262-4B88-BDB9-0834EC518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8800" y="3657068"/>
                <a:ext cx="2374431" cy="2036377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D6AFA3E-E0AD-4D55-8633-FD6F0018C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201" y="1527287"/>
              <a:ext cx="2362200" cy="3501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437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A3EF-F70D-44EB-99B5-8AE7E7C7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subjunctive of </a:t>
            </a:r>
            <a:r>
              <a:rPr lang="el-GR" dirty="0" err="1"/>
              <a:t>λύομαι</a:t>
            </a:r>
            <a:r>
              <a:rPr lang="el-GR" dirty="0"/>
              <a:t>, </a:t>
            </a:r>
            <a:r>
              <a:rPr lang="en-US" dirty="0"/>
              <a:t>“I ransom”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CB0EAC6-5E6D-4767-BCE6-451EEF15F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2800350"/>
            <a:r>
              <a:rPr lang="el-GR" sz="3200" dirty="0" err="1"/>
              <a:t>ἐγὼ</a:t>
            </a:r>
            <a:r>
              <a:rPr lang="en-US" sz="3200" dirty="0"/>
              <a:t> </a:t>
            </a:r>
            <a:r>
              <a:rPr lang="el-GR" sz="3200" dirty="0" err="1"/>
              <a:t>σπεύδω</a:t>
            </a:r>
            <a:r>
              <a:rPr lang="el-GR" sz="3200" dirty="0"/>
              <a:t> </a:t>
            </a:r>
            <a:r>
              <a:rPr lang="el-GR" sz="3200" dirty="0" err="1"/>
              <a:t>ἵνα</a:t>
            </a:r>
            <a:r>
              <a:rPr lang="el-GR" sz="3200" dirty="0"/>
              <a:t> </a:t>
            </a:r>
            <a:r>
              <a:rPr lang="el-GR" sz="3200" dirty="0" err="1"/>
              <a:t>τὸν</a:t>
            </a:r>
            <a:r>
              <a:rPr lang="el-GR" sz="3200" dirty="0"/>
              <a:t> </a:t>
            </a:r>
            <a:r>
              <a:rPr lang="el-GR" sz="3200" dirty="0" err="1"/>
              <a:t>Φίλιππον</a:t>
            </a:r>
            <a:r>
              <a:rPr lang="el-GR" sz="3200" dirty="0"/>
              <a:t>	</a:t>
            </a:r>
            <a:r>
              <a:rPr lang="el-GR" sz="3200" dirty="0" err="1"/>
              <a:t>λύσ-ωμαι</a:t>
            </a:r>
            <a:endParaRPr lang="el-GR" sz="3200" dirty="0"/>
          </a:p>
          <a:p>
            <a:pPr defTabSz="2800350"/>
            <a:r>
              <a:rPr lang="el-GR" sz="3200" dirty="0" err="1"/>
              <a:t>σὺ</a:t>
            </a:r>
            <a:r>
              <a:rPr lang="el-GR" sz="3200" dirty="0"/>
              <a:t> </a:t>
            </a:r>
            <a:r>
              <a:rPr lang="el-GR" sz="3200" dirty="0" err="1"/>
              <a:t>σπεύδεις</a:t>
            </a:r>
            <a:r>
              <a:rPr lang="en-US" sz="3200" dirty="0"/>
              <a:t> …</a:t>
            </a:r>
            <a:r>
              <a:rPr lang="el-GR" sz="3200" dirty="0"/>
              <a:t> 	</a:t>
            </a:r>
            <a:r>
              <a:rPr lang="el-GR" sz="3200" dirty="0" err="1"/>
              <a:t>λύσ</a:t>
            </a:r>
            <a:r>
              <a:rPr lang="el-GR" sz="3200" dirty="0"/>
              <a:t>-</a:t>
            </a:r>
          </a:p>
          <a:p>
            <a:pPr defTabSz="2800350"/>
            <a:r>
              <a:rPr lang="el-GR" sz="3200" dirty="0"/>
              <a:t>ἡ </a:t>
            </a:r>
            <a:r>
              <a:rPr lang="el-GR" sz="3200" dirty="0" err="1"/>
              <a:t>Μέλιττα</a:t>
            </a:r>
            <a:r>
              <a:rPr lang="el-GR" sz="3200" dirty="0"/>
              <a:t> </a:t>
            </a:r>
            <a:r>
              <a:rPr lang="el-GR" sz="3200" dirty="0" err="1"/>
              <a:t>σπεύδει</a:t>
            </a:r>
            <a:r>
              <a:rPr lang="en-US" sz="3200" dirty="0"/>
              <a:t> …</a:t>
            </a:r>
            <a:r>
              <a:rPr lang="el-GR" sz="3200" dirty="0"/>
              <a:t>	</a:t>
            </a:r>
            <a:r>
              <a:rPr lang="el-GR" sz="3200" dirty="0" err="1"/>
              <a:t>λύσ</a:t>
            </a:r>
            <a:r>
              <a:rPr lang="el-GR" sz="3200" dirty="0"/>
              <a:t>-</a:t>
            </a:r>
          </a:p>
          <a:p>
            <a:pPr defTabSz="2800350"/>
            <a:r>
              <a:rPr lang="el-GR" sz="3200" dirty="0" err="1"/>
              <a:t>ἡμεῖς</a:t>
            </a:r>
            <a:r>
              <a:rPr lang="en-US" sz="3200" dirty="0"/>
              <a:t> </a:t>
            </a:r>
            <a:r>
              <a:rPr lang="el-GR" sz="3200" dirty="0" err="1"/>
              <a:t>σπεύδομεν</a:t>
            </a:r>
            <a:r>
              <a:rPr lang="el-GR" sz="3200" dirty="0"/>
              <a:t> …	</a:t>
            </a:r>
            <a:r>
              <a:rPr lang="el-GR" sz="3200" dirty="0" err="1"/>
              <a:t>λύσ</a:t>
            </a:r>
            <a:r>
              <a:rPr lang="el-GR" sz="3200" dirty="0"/>
              <a:t>-</a:t>
            </a:r>
          </a:p>
          <a:p>
            <a:pPr defTabSz="2800350"/>
            <a:r>
              <a:rPr lang="el-GR" sz="3200" dirty="0" err="1"/>
              <a:t>ὑμεῖς</a:t>
            </a:r>
            <a:r>
              <a:rPr lang="el-GR" sz="3200" dirty="0"/>
              <a:t> </a:t>
            </a:r>
            <a:r>
              <a:rPr lang="el-GR" sz="3200" dirty="0" err="1"/>
              <a:t>σπεύδετε</a:t>
            </a:r>
            <a:r>
              <a:rPr lang="el-GR" sz="3200" dirty="0"/>
              <a:t> …	</a:t>
            </a:r>
            <a:r>
              <a:rPr lang="el-GR" sz="3200" dirty="0" err="1"/>
              <a:t>λύσ</a:t>
            </a:r>
            <a:r>
              <a:rPr lang="el-GR" sz="3200" dirty="0"/>
              <a:t>-</a:t>
            </a:r>
          </a:p>
          <a:p>
            <a:pPr defTabSz="2800350"/>
            <a:r>
              <a:rPr lang="el-GR" sz="3200" dirty="0" err="1"/>
              <a:t>οἱ</a:t>
            </a:r>
            <a:r>
              <a:rPr lang="el-GR" sz="3200" dirty="0"/>
              <a:t> </a:t>
            </a:r>
            <a:r>
              <a:rPr lang="el-GR" sz="3200" dirty="0" err="1"/>
              <a:t>παῖδες</a:t>
            </a:r>
            <a:r>
              <a:rPr lang="el-GR" sz="3200" dirty="0"/>
              <a:t> </a:t>
            </a:r>
            <a:r>
              <a:rPr lang="el-GR" sz="3200" dirty="0" err="1"/>
              <a:t>σπεύδουσιν</a:t>
            </a:r>
            <a:r>
              <a:rPr lang="el-GR" sz="3200" dirty="0"/>
              <a:t> …	</a:t>
            </a:r>
            <a:r>
              <a:rPr lang="el-GR" sz="3200" dirty="0" err="1"/>
              <a:t>λύσ</a:t>
            </a:r>
            <a:r>
              <a:rPr lang="el-GR" sz="3200" dirty="0"/>
              <a:t>-</a:t>
            </a:r>
            <a:endParaRPr lang="en-US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7AF303-E138-4DB5-8CA8-13433A0734DE}"/>
              </a:ext>
            </a:extLst>
          </p:cNvPr>
          <p:cNvGrpSpPr/>
          <p:nvPr/>
        </p:nvGrpSpPr>
        <p:grpSpPr>
          <a:xfrm>
            <a:off x="7086601" y="1527287"/>
            <a:ext cx="4495800" cy="5323301"/>
            <a:chOff x="7086601" y="1527287"/>
            <a:chExt cx="4495800" cy="53233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3B4FF2-150D-4CB7-A8BB-754788D15A2F}"/>
                </a:ext>
              </a:extLst>
            </p:cNvPr>
            <p:cNvGrpSpPr/>
            <p:nvPr/>
          </p:nvGrpSpPr>
          <p:grpSpPr>
            <a:xfrm>
              <a:off x="7086601" y="4796081"/>
              <a:ext cx="3746030" cy="2054507"/>
              <a:chOff x="8077201" y="3638938"/>
              <a:chExt cx="3746030" cy="205450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74C7A85-9F74-4EC0-AE3E-6F91603D72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7201" y="3638938"/>
                <a:ext cx="2133599" cy="103631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9270D36-A940-4D0A-8246-85C616468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8800" y="3657068"/>
                <a:ext cx="2374431" cy="2036377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73F2D9-5A66-4F57-8725-0A1B1E492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201" y="1527287"/>
              <a:ext cx="2362200" cy="3501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42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2115</TotalTime>
  <Words>265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Gill Sans MT</vt:lpstr>
      <vt:lpstr>Times New Roman</vt:lpstr>
      <vt:lpstr>Wingdings</vt:lpstr>
      <vt:lpstr>grk101-102</vt:lpstr>
      <vt:lpstr>CH21</vt:lpstr>
      <vt:lpstr>λαλῶμεν ἑλληνιστί. τί πράττεις; “How’s it going?”</vt:lpstr>
      <vt:lpstr>PowerPoint Presentation</vt:lpstr>
      <vt:lpstr>subjunctive of πάρειμι, “am here,” “am present”</vt:lpstr>
      <vt:lpstr>subjunctive of πάρειμι, “am here,” “am present”</vt:lpstr>
      <vt:lpstr>subjunctive of λύομαι, “I ransom”</vt:lpstr>
      <vt:lpstr>subjunctive of λύομαι, “I ransom”</vt:lpstr>
    </vt:vector>
  </TitlesOfParts>
  <Company>Binghamton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Delian League—Athenian Empire</dc:title>
  <dc:creator>Andrew Scholtz</dc:creator>
  <cp:lastModifiedBy>Andrew Scholtz</cp:lastModifiedBy>
  <cp:revision>180</cp:revision>
  <dcterms:created xsi:type="dcterms:W3CDTF">2002-02-19T14:40:00Z</dcterms:created>
  <dcterms:modified xsi:type="dcterms:W3CDTF">2024-11-01T14:57:11Z</dcterms:modified>
</cp:coreProperties>
</file>