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2" r:id="rId2"/>
    <p:sldId id="276" r:id="rId3"/>
    <p:sldId id="277" r:id="rId4"/>
    <p:sldId id="278" r:id="rId5"/>
    <p:sldId id="279" r:id="rId6"/>
    <p:sldId id="280" r:id="rId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896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38" autoAdjust="0"/>
    <p:restoredTop sz="96323" autoAdjust="0"/>
  </p:normalViewPr>
  <p:slideViewPr>
    <p:cSldViewPr showGuides="1">
      <p:cViewPr varScale="1">
        <p:scale>
          <a:sx n="109" d="100"/>
          <a:sy n="109" d="100"/>
        </p:scale>
        <p:origin x="672" y="108"/>
      </p:cViewPr>
      <p:guideLst>
        <p:guide pos="4896"/>
        <p:guide orient="horz" pos="4032"/>
        <p:guide pos="729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12A1B7-772E-47F3-ADB4-CFF8359F1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6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9B5CD-97A9-4BEA-9536-65C6B5E67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FFC47-8791-435C-A672-E853F69E6B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78E8D-F288-4D88-9D41-4DF274C98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0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27FA1-B88F-4722-883F-A02B13FF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0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8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17791-DEA2-4F36-8A74-676CF96FE1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EA35E-1FAB-4CFA-A3D9-7F79246016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73B5-D94C-4C9B-9135-7D96B9C36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B435-E036-4819-8FD9-8C802BF26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73EEC-1FC0-4025-82F4-4D91B1F3C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</p:spPr>
        <p:txBody>
          <a:bodyPr/>
          <a:lstStyle/>
          <a:p>
            <a:r>
              <a:rPr lang="en-US" dirty="0" err="1"/>
              <a:t>CH23</a:t>
            </a:r>
            <a:r>
              <a:rPr lang="en-US" dirty="0"/>
              <a:t> alpha-beta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</p:spPr>
        <p:txBody>
          <a:bodyPr/>
          <a:lstStyle/>
          <a:p>
            <a:r>
              <a:rPr lang="en-US"/>
              <a:t>GRK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E9D8-A490-418C-B81E-640DBC61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/>
              <a:t>λαλῶμεν ἑλληνιστί</a:t>
            </a:r>
            <a:r>
              <a:rPr lang="en-US" noProof="1"/>
              <a:t>. </a:t>
            </a:r>
            <a:r>
              <a:rPr lang="el-GR" noProof="1"/>
              <a:t>τί πράττεις; </a:t>
            </a:r>
            <a:r>
              <a:rPr lang="en-US" noProof="1"/>
              <a:t>“How’s it going?”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DFC59-071A-4218-8D2A-53E362203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ὦ </a:t>
            </a:r>
            <a:r>
              <a:rPr lang="el-GR" dirty="0" err="1"/>
              <a:t>μαθητρί</a:t>
            </a:r>
            <a:r>
              <a:rPr lang="el-GR" dirty="0"/>
              <a:t>· </a:t>
            </a:r>
            <a:r>
              <a:rPr lang="el-GR" noProof="1"/>
              <a:t>τί πράττεις; πότερον</a:t>
            </a:r>
          </a:p>
          <a:p>
            <a:pPr lvl="1"/>
            <a:r>
              <a:rPr lang="el-GR" noProof="1"/>
              <a:t>εὖ ἢ</a:t>
            </a:r>
            <a:r>
              <a:rPr lang="en-US" noProof="1"/>
              <a:t> </a:t>
            </a:r>
            <a:r>
              <a:rPr lang="el-GR" noProof="1"/>
              <a:t>ἄριστα ἢ</a:t>
            </a:r>
          </a:p>
          <a:p>
            <a:pPr lvl="1"/>
            <a:r>
              <a:rPr lang="el-GR" noProof="1"/>
              <a:t>κακῶς ἢ κάκιστα πράττεις;</a:t>
            </a:r>
          </a:p>
          <a:p>
            <a:r>
              <a:rPr lang="el-GR" dirty="0"/>
              <a:t>ὦ </a:t>
            </a:r>
            <a:r>
              <a:rPr lang="el-GR" dirty="0" err="1"/>
              <a:t>διδάσκαλε</a:t>
            </a:r>
            <a:r>
              <a:rPr lang="el-GR" dirty="0"/>
              <a:t>, _______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EF169-7D7A-433F-8C7F-B8D888828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1371600"/>
            <a:ext cx="4333599" cy="3352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CEE4E9B-F9DE-4C6E-BC03-0323C820F0D9}"/>
              </a:ext>
            </a:extLst>
          </p:cNvPr>
          <p:cNvGrpSpPr/>
          <p:nvPr/>
        </p:nvGrpSpPr>
        <p:grpSpPr>
          <a:xfrm>
            <a:off x="291414" y="1871281"/>
            <a:ext cx="2513067" cy="4294741"/>
            <a:chOff x="291414" y="1871281"/>
            <a:chExt cx="2513067" cy="42947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2854F6-0AA7-450B-99F9-C4E878CAB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02" y="4261022"/>
              <a:ext cx="2152650" cy="1905000"/>
            </a:xfrm>
            <a:prstGeom prst="rect">
              <a:avLst/>
            </a:prstGeom>
          </p:spPr>
        </p:pic>
        <p:sp>
          <p:nvSpPr>
            <p:cNvPr id="4" name="Arc 3">
              <a:extLst>
                <a:ext uri="{FF2B5EF4-FFF2-40B4-BE49-F238E27FC236}">
                  <a16:creationId xmlns:a16="http://schemas.microsoft.com/office/drawing/2014/main" id="{DE50009E-958A-436D-ADFE-609A03A824CA}"/>
                </a:ext>
              </a:extLst>
            </p:cNvPr>
            <p:cNvSpPr/>
            <p:nvPr/>
          </p:nvSpPr>
          <p:spPr>
            <a:xfrm rot="14665793">
              <a:off x="-537211" y="2699906"/>
              <a:ext cx="4170318" cy="2513067"/>
            </a:xfrm>
            <a:prstGeom prst="arc">
              <a:avLst>
                <a:gd name="adj1" fmla="val 16200000"/>
                <a:gd name="adj2" fmla="val 108862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025C4A-299B-44BC-B50F-8B59A28795E4}"/>
              </a:ext>
            </a:extLst>
          </p:cNvPr>
          <p:cNvGrpSpPr/>
          <p:nvPr/>
        </p:nvGrpSpPr>
        <p:grpSpPr>
          <a:xfrm>
            <a:off x="3429000" y="2659954"/>
            <a:ext cx="2610652" cy="3720331"/>
            <a:chOff x="3429000" y="2659954"/>
            <a:chExt cx="2610652" cy="37203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037923-4496-4CE2-AB32-06EECD237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546659"/>
              <a:ext cx="1926752" cy="1833626"/>
            </a:xfrm>
            <a:prstGeom prst="rect">
              <a:avLst/>
            </a:prstGeom>
          </p:spPr>
        </p:pic>
        <p:sp>
          <p:nvSpPr>
            <p:cNvPr id="6" name="Arc 5">
              <a:extLst>
                <a:ext uri="{FF2B5EF4-FFF2-40B4-BE49-F238E27FC236}">
                  <a16:creationId xmlns:a16="http://schemas.microsoft.com/office/drawing/2014/main" id="{2C483D56-B2B0-4F73-A94C-17B4E27AB686}"/>
                </a:ext>
              </a:extLst>
            </p:cNvPr>
            <p:cNvSpPr/>
            <p:nvPr/>
          </p:nvSpPr>
          <p:spPr>
            <a:xfrm rot="1589493">
              <a:off x="4541589" y="2659954"/>
              <a:ext cx="1498063" cy="3595492"/>
            </a:xfrm>
            <a:prstGeom prst="arc">
              <a:avLst>
                <a:gd name="adj1" fmla="val 16200000"/>
                <a:gd name="adj2" fmla="val 196377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5DB2-21B5-4D14-AB7D-C8C9CECC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/>
              <a:t>λαλῶμεν ἑλληνιστί· τί νομίζεις τὸ μέγιστον εἶναι;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ED2AC-2671-45CA-97F3-6EAD77E4C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162800" cy="4946822"/>
          </a:xfrm>
        </p:spPr>
        <p:txBody>
          <a:bodyPr/>
          <a:lstStyle/>
          <a:p>
            <a:r>
              <a:rPr lang="en-US" noProof="1"/>
              <a:t>τί νομίζεις </a:t>
            </a:r>
            <a:r>
              <a:rPr lang="en-US" sz="2400" noProof="1"/>
              <a:t>(do you think)</a:t>
            </a:r>
            <a:r>
              <a:rPr lang="en-US" noProof="1"/>
              <a:t> </a:t>
            </a:r>
            <a:r>
              <a:rPr lang="el-GR" noProof="1"/>
              <a:t>τὸ </a:t>
            </a:r>
            <a:r>
              <a:rPr lang="en-US" noProof="1"/>
              <a:t>μέγιστον εἶναι; πότερον νομίζεις</a:t>
            </a:r>
            <a:r>
              <a:rPr lang="el-GR" noProof="1"/>
              <a:t> τὸ μέγιστον</a:t>
            </a:r>
            <a:r>
              <a:rPr lang="en-US" noProof="1"/>
              <a:t> </a:t>
            </a:r>
            <a:r>
              <a:rPr lang="el-GR" noProof="1"/>
              <a:t>εἶναι</a:t>
            </a:r>
            <a:r>
              <a:rPr lang="en-US" noProof="1"/>
              <a:t>…</a:t>
            </a:r>
          </a:p>
          <a:p>
            <a:pPr lvl="1"/>
            <a:r>
              <a:rPr lang="en-US" noProof="1"/>
              <a:t>ἀγαθὴν τύχην ἔχειν </a:t>
            </a:r>
            <a:r>
              <a:rPr lang="en-US" sz="2400" noProof="1"/>
              <a:t>(ἔχω, σχήσω/ἕξω, ἔσχον)</a:t>
            </a:r>
            <a:r>
              <a:rPr lang="en-US" noProof="1"/>
              <a:t>, ἢ</a:t>
            </a:r>
          </a:p>
          <a:p>
            <a:pPr lvl="1"/>
            <a:r>
              <a:rPr lang="en-US" noProof="1"/>
              <a:t>πλουσία εἶναι, ἢ</a:t>
            </a:r>
          </a:p>
          <a:p>
            <a:pPr lvl="1"/>
            <a:r>
              <a:rPr lang="en-US" noProof="1"/>
              <a:t>πάντας ἀνθρώπους εἰρήνῃ χρᾶσθαι; </a:t>
            </a:r>
            <a:r>
              <a:rPr lang="en-US" sz="2400" noProof="1"/>
              <a:t>(χράομαι + dative = “use,” “have”)</a:t>
            </a:r>
            <a:endParaRPr lang="en-US" noProof="1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2C0EE-B679-4E77-A3EC-5D7D4CA2E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44811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9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5DB2-21B5-4D14-AB7D-C8C9CECC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/>
              <a:t>λαλῶμεν ἑλληνιστί· τί ἐλπίζεις;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ED2AC-2671-45CA-97F3-6EAD77E4C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162800" cy="4946822"/>
          </a:xfrm>
        </p:spPr>
        <p:txBody>
          <a:bodyPr/>
          <a:lstStyle/>
          <a:p>
            <a:r>
              <a:rPr lang="en-US" noProof="1"/>
              <a:t>τί ἐλπίζεις </a:t>
            </a:r>
            <a:r>
              <a:rPr lang="en-US" sz="2400" noProof="1"/>
              <a:t>(</a:t>
            </a:r>
            <a:r>
              <a:rPr lang="en-US" sz="2400" i="1" noProof="1"/>
              <a:t>hope</a:t>
            </a:r>
            <a:r>
              <a:rPr lang="en-US" sz="2400" noProof="1"/>
              <a:t>)</a:t>
            </a:r>
            <a:r>
              <a:rPr lang="en-US" noProof="1"/>
              <a:t>; πότερον ἐλπίζεις…</a:t>
            </a:r>
          </a:p>
          <a:p>
            <a:pPr lvl="1"/>
            <a:r>
              <a:rPr lang="en-US" noProof="1"/>
              <a:t>ἀγαθὴν τύχην </a:t>
            </a:r>
            <a:r>
              <a:rPr lang="el-GR" noProof="1"/>
              <a:t>ἕξειν</a:t>
            </a:r>
            <a:r>
              <a:rPr lang="en-US" noProof="1"/>
              <a:t> </a:t>
            </a:r>
            <a:r>
              <a:rPr lang="en-US" sz="2400" noProof="1"/>
              <a:t>(ἔχω, ἕξω/σχήσω, ἔσχον)</a:t>
            </a:r>
            <a:r>
              <a:rPr lang="en-US" noProof="1"/>
              <a:t>, ἢ</a:t>
            </a:r>
          </a:p>
          <a:p>
            <a:pPr lvl="1"/>
            <a:r>
              <a:rPr lang="en-US" noProof="1"/>
              <a:t>πλουσία ἔσεσθαι, ἢ</a:t>
            </a:r>
          </a:p>
          <a:p>
            <a:pPr lvl="1"/>
            <a:r>
              <a:rPr lang="en-US" noProof="1"/>
              <a:t>πάντας ἀνθρώπους εἰρήνῃ χρήσεσθαι; </a:t>
            </a:r>
            <a:r>
              <a:rPr lang="en-US" sz="2400" noProof="1"/>
              <a:t>(χράομαι + dative = “use,” “have”)</a:t>
            </a:r>
            <a:endParaRPr lang="en-US" noProof="1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BD861-E53A-44A2-B21A-F1324C734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244811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4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E9D8-A490-418C-B81E-640DBC61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/>
              <a:t>λαλῶμεν ἑλληνιστί</a:t>
            </a:r>
            <a:r>
              <a:rPr lang="en-US" noProof="1"/>
              <a:t>. </a:t>
            </a:r>
            <a:r>
              <a:rPr lang="el-GR" noProof="1"/>
              <a:t>τί πράττεις; </a:t>
            </a:r>
            <a:r>
              <a:rPr lang="en-US" noProof="1"/>
              <a:t>“How’s it going?”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DFC59-071A-4218-8D2A-53E362203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ὦ </a:t>
            </a:r>
            <a:r>
              <a:rPr lang="el-GR" dirty="0" err="1"/>
              <a:t>μαθητρί</a:t>
            </a:r>
            <a:r>
              <a:rPr lang="el-GR" dirty="0"/>
              <a:t>· </a:t>
            </a:r>
            <a:r>
              <a:rPr lang="el-GR" noProof="1"/>
              <a:t>τί πράττεις; πότερον</a:t>
            </a:r>
          </a:p>
          <a:p>
            <a:pPr lvl="1"/>
            <a:r>
              <a:rPr lang="el-GR" noProof="1"/>
              <a:t>εὖ ἢ</a:t>
            </a:r>
            <a:r>
              <a:rPr lang="en-US" noProof="1"/>
              <a:t> </a:t>
            </a:r>
            <a:r>
              <a:rPr lang="el-GR" noProof="1"/>
              <a:t>ἄριστα ἢ</a:t>
            </a:r>
          </a:p>
          <a:p>
            <a:pPr lvl="1"/>
            <a:r>
              <a:rPr lang="el-GR" noProof="1"/>
              <a:t>κακῶς ἢ κάκιστα πράττεις;</a:t>
            </a:r>
          </a:p>
          <a:p>
            <a:r>
              <a:rPr lang="el-GR" dirty="0"/>
              <a:t>ὦ </a:t>
            </a:r>
            <a:r>
              <a:rPr lang="el-GR" dirty="0" err="1"/>
              <a:t>διδάσκαλε</a:t>
            </a:r>
            <a:r>
              <a:rPr lang="el-GR" dirty="0"/>
              <a:t>, _______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EF169-7D7A-433F-8C7F-B8D888828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1371600"/>
            <a:ext cx="4333599" cy="33528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CEE4E9B-F9DE-4C6E-BC03-0323C820F0D9}"/>
              </a:ext>
            </a:extLst>
          </p:cNvPr>
          <p:cNvGrpSpPr/>
          <p:nvPr/>
        </p:nvGrpSpPr>
        <p:grpSpPr>
          <a:xfrm>
            <a:off x="291414" y="1871281"/>
            <a:ext cx="2513067" cy="4294741"/>
            <a:chOff x="291414" y="1871281"/>
            <a:chExt cx="2513067" cy="42947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2854F6-0AA7-450B-99F9-C4E878CAB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02" y="4261022"/>
              <a:ext cx="2152650" cy="1905000"/>
            </a:xfrm>
            <a:prstGeom prst="rect">
              <a:avLst/>
            </a:prstGeom>
          </p:spPr>
        </p:pic>
        <p:sp>
          <p:nvSpPr>
            <p:cNvPr id="4" name="Arc 3">
              <a:extLst>
                <a:ext uri="{FF2B5EF4-FFF2-40B4-BE49-F238E27FC236}">
                  <a16:creationId xmlns:a16="http://schemas.microsoft.com/office/drawing/2014/main" id="{DE50009E-958A-436D-ADFE-609A03A824CA}"/>
                </a:ext>
              </a:extLst>
            </p:cNvPr>
            <p:cNvSpPr/>
            <p:nvPr/>
          </p:nvSpPr>
          <p:spPr>
            <a:xfrm rot="14665793">
              <a:off x="-537211" y="2699906"/>
              <a:ext cx="4170318" cy="2513067"/>
            </a:xfrm>
            <a:prstGeom prst="arc">
              <a:avLst>
                <a:gd name="adj1" fmla="val 16200000"/>
                <a:gd name="adj2" fmla="val 108862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025C4A-299B-44BC-B50F-8B59A28795E4}"/>
              </a:ext>
            </a:extLst>
          </p:cNvPr>
          <p:cNvGrpSpPr/>
          <p:nvPr/>
        </p:nvGrpSpPr>
        <p:grpSpPr>
          <a:xfrm>
            <a:off x="3429000" y="2659954"/>
            <a:ext cx="2610652" cy="3720331"/>
            <a:chOff x="3429000" y="2659954"/>
            <a:chExt cx="2610652" cy="372033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A037923-4496-4CE2-AB32-06EECD237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4546659"/>
              <a:ext cx="1926752" cy="1833626"/>
            </a:xfrm>
            <a:prstGeom prst="rect">
              <a:avLst/>
            </a:prstGeom>
          </p:spPr>
        </p:pic>
        <p:sp>
          <p:nvSpPr>
            <p:cNvPr id="6" name="Arc 5">
              <a:extLst>
                <a:ext uri="{FF2B5EF4-FFF2-40B4-BE49-F238E27FC236}">
                  <a16:creationId xmlns:a16="http://schemas.microsoft.com/office/drawing/2014/main" id="{2C483D56-B2B0-4F73-A94C-17B4E27AB686}"/>
                </a:ext>
              </a:extLst>
            </p:cNvPr>
            <p:cNvSpPr/>
            <p:nvPr/>
          </p:nvSpPr>
          <p:spPr>
            <a:xfrm rot="1589493">
              <a:off x="4541589" y="2659954"/>
              <a:ext cx="1498063" cy="3595492"/>
            </a:xfrm>
            <a:prstGeom prst="arc">
              <a:avLst>
                <a:gd name="adj1" fmla="val 16200000"/>
                <a:gd name="adj2" fmla="val 196377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39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3B900-2C1D-45AB-AF3C-A42A0CF7E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/>
              <a:t>λαλῶμεν ἑλληνιστί</a:t>
            </a:r>
            <a:r>
              <a:rPr lang="en-US" noProof="1"/>
              <a:t>. </a:t>
            </a:r>
            <a:r>
              <a:rPr lang="el-GR" noProof="1"/>
              <a:t>πῶς ἔρχει εἰς σχολεῖον;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59DD0-12F8-41CC-A5BB-3FB069873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1"/>
              <a:t>πῶς φῂς ἔ</a:t>
            </a:r>
            <a:r>
              <a:rPr lang="el-GR" noProof="1"/>
              <a:t>ρ</a:t>
            </a:r>
            <a:r>
              <a:rPr lang="en-US" noProof="1"/>
              <a:t>χεσθαι εἰς σχολεῖον; Πότερον φῂς ἔρχεσθαι</a:t>
            </a:r>
          </a:p>
          <a:p>
            <a:pPr lvl="1"/>
            <a:r>
              <a:rPr lang="en-US" noProof="1"/>
              <a:t>τῷ τρέχειν (</a:t>
            </a:r>
            <a:r>
              <a:rPr lang="en-US" i="1" noProof="1"/>
              <a:t>run</a:t>
            </a:r>
            <a:r>
              <a:rPr lang="en-US" noProof="1"/>
              <a:t>), ἢ</a:t>
            </a:r>
          </a:p>
          <a:p>
            <a:pPr lvl="1"/>
            <a:r>
              <a:rPr lang="en-US" noProof="1"/>
              <a:t>τῷ περιπατεῖν (</a:t>
            </a:r>
            <a:r>
              <a:rPr lang="en-US" i="1" noProof="1"/>
              <a:t>walk</a:t>
            </a:r>
            <a:r>
              <a:rPr lang="en-US" noProof="1"/>
              <a:t>), ἢ</a:t>
            </a:r>
          </a:p>
          <a:p>
            <a:pPr lvl="1"/>
            <a:r>
              <a:rPr lang="en-US" noProof="1"/>
              <a:t>ἄλλον τινά τρόπον;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2634</TotalTime>
  <Words>207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Gill Sans MT</vt:lpstr>
      <vt:lpstr>Times New Roman</vt:lpstr>
      <vt:lpstr>Wingdings</vt:lpstr>
      <vt:lpstr>grk101-102</vt:lpstr>
      <vt:lpstr>CH23 alpha-beta</vt:lpstr>
      <vt:lpstr>λαλῶμεν ἑλληνιστί. τί πράττεις; “How’s it going?”</vt:lpstr>
      <vt:lpstr>λαλῶμεν ἑλληνιστί· τί νομίζεις τὸ μέγιστον εἶναι;</vt:lpstr>
      <vt:lpstr>λαλῶμεν ἑλληνιστί· τί ἐλπίζεις;</vt:lpstr>
      <vt:lpstr>λαλῶμεν ἑλληνιστί. τί πράττεις; “How’s it going?”</vt:lpstr>
      <vt:lpstr>λαλῶμεν ἑλληνιστί. πῶς ἔρχει εἰς σχολεῖον;</vt:lpstr>
    </vt:vector>
  </TitlesOfParts>
  <Company>Binghamton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Delian League—Athenian Empire</dc:title>
  <dc:creator>Andrew Scholtz</dc:creator>
  <cp:lastModifiedBy>Andrew Scholtz</cp:lastModifiedBy>
  <cp:revision>203</cp:revision>
  <dcterms:created xsi:type="dcterms:W3CDTF">2002-02-19T14:40:00Z</dcterms:created>
  <dcterms:modified xsi:type="dcterms:W3CDTF">2024-11-20T16:58:29Z</dcterms:modified>
</cp:coreProperties>
</file>